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71"/>
  </p:notesMasterIdLst>
  <p:handoutMasterIdLst>
    <p:handoutMasterId r:id="rId72"/>
  </p:handoutMasterIdLst>
  <p:sldIdLst>
    <p:sldId id="256" r:id="rId2"/>
    <p:sldId id="2611" r:id="rId3"/>
    <p:sldId id="257" r:id="rId4"/>
    <p:sldId id="258" r:id="rId5"/>
    <p:sldId id="342" r:id="rId6"/>
    <p:sldId id="2510" r:id="rId7"/>
    <p:sldId id="1927" r:id="rId8"/>
    <p:sldId id="348" r:id="rId9"/>
    <p:sldId id="349" r:id="rId10"/>
    <p:sldId id="346" r:id="rId11"/>
    <p:sldId id="2511" r:id="rId12"/>
    <p:sldId id="2512" r:id="rId13"/>
    <p:sldId id="351" r:id="rId14"/>
    <p:sldId id="259" r:id="rId15"/>
    <p:sldId id="350" r:id="rId16"/>
    <p:sldId id="354" r:id="rId17"/>
    <p:sldId id="353" r:id="rId18"/>
    <p:sldId id="1928" r:id="rId19"/>
    <p:sldId id="2549" r:id="rId20"/>
    <p:sldId id="260" r:id="rId21"/>
    <p:sldId id="2513" r:id="rId22"/>
    <p:sldId id="2514" r:id="rId23"/>
    <p:sldId id="2515" r:id="rId24"/>
    <p:sldId id="2582" r:id="rId25"/>
    <p:sldId id="2562" r:id="rId26"/>
    <p:sldId id="2563" r:id="rId27"/>
    <p:sldId id="2557" r:id="rId28"/>
    <p:sldId id="2564" r:id="rId29"/>
    <p:sldId id="2565" r:id="rId30"/>
    <p:sldId id="282" r:id="rId31"/>
    <p:sldId id="2591" r:id="rId32"/>
    <p:sldId id="463" r:id="rId33"/>
    <p:sldId id="2594" r:id="rId34"/>
    <p:sldId id="2595" r:id="rId35"/>
    <p:sldId id="2596" r:id="rId36"/>
    <p:sldId id="344" r:id="rId37"/>
    <p:sldId id="2566" r:id="rId38"/>
    <p:sldId id="2568" r:id="rId39"/>
    <p:sldId id="2569" r:id="rId40"/>
    <p:sldId id="2570" r:id="rId41"/>
    <p:sldId id="2592" r:id="rId42"/>
    <p:sldId id="2597" r:id="rId43"/>
    <p:sldId id="2598" r:id="rId44"/>
    <p:sldId id="2609" r:id="rId45"/>
    <p:sldId id="2612" r:id="rId46"/>
    <p:sldId id="2572" r:id="rId47"/>
    <p:sldId id="2578" r:id="rId48"/>
    <p:sldId id="2579" r:id="rId49"/>
    <p:sldId id="2573" r:id="rId50"/>
    <p:sldId id="2574" r:id="rId51"/>
    <p:sldId id="2576" r:id="rId52"/>
    <p:sldId id="2581" r:id="rId53"/>
    <p:sldId id="2580" r:id="rId54"/>
    <p:sldId id="2599" r:id="rId55"/>
    <p:sldId id="2600" r:id="rId56"/>
    <p:sldId id="2601" r:id="rId57"/>
    <p:sldId id="2602" r:id="rId58"/>
    <p:sldId id="2603" r:id="rId59"/>
    <p:sldId id="2604" r:id="rId60"/>
    <p:sldId id="2610" r:id="rId61"/>
    <p:sldId id="2605" r:id="rId62"/>
    <p:sldId id="322" r:id="rId63"/>
    <p:sldId id="323" r:id="rId64"/>
    <p:sldId id="330" r:id="rId65"/>
    <p:sldId id="2606" r:id="rId66"/>
    <p:sldId id="2608" r:id="rId67"/>
    <p:sldId id="2607" r:id="rId68"/>
    <p:sldId id="332" r:id="rId69"/>
    <p:sldId id="333" r:id="rId70"/>
  </p:sldIdLst>
  <p:sldSz cx="16256000" cy="9144000"/>
  <p:notesSz cx="6858000" cy="9144000"/>
  <p:embeddedFontLst>
    <p:embeddedFont>
      <p:font typeface="Calibri" panose="020F0502020204030204" pitchFamily="34" charset="0"/>
      <p:regular r:id="rId73"/>
      <p:bold r:id="rId74"/>
      <p:italic r:id="rId75"/>
      <p:boldItalic r:id="rId76"/>
    </p:embeddedFont>
    <p:embeddedFont>
      <p:font typeface="Cambria Math" panose="02040503050406030204" pitchFamily="18" charset="0"/>
      <p:regular r:id="rId77"/>
    </p:embeddedFont>
    <p:embeddedFont>
      <p:font typeface="Open Sans" panose="020B0606030504020204" pitchFamily="34" charset="0"/>
      <p:regular r:id="rId78"/>
      <p:bold r:id="rId79"/>
      <p:italic r:id="rId80"/>
      <p:boldItalic r:id="rId81"/>
    </p:embeddedFont>
    <p:embeddedFont>
      <p:font typeface="Open Sans ExtraBold" panose="020B0906030804020204" pitchFamily="34" charset="0"/>
      <p:bold r:id="rId82"/>
      <p:boldItalic r:id="rId83"/>
    </p:embeddedFont>
    <p:embeddedFont>
      <p:font typeface="Open Sans SemiBold" panose="020B0706030804020204" pitchFamily="34" charset="0"/>
      <p:regular r:id="rId84"/>
      <p:bold r:id="rId85"/>
      <p:italic r:id="rId86"/>
      <p:boldItalic r:id="rId87"/>
    </p:embeddedFont>
    <p:embeddedFont>
      <p:font typeface="Source Sans Pro" panose="020B0503030403020204" pitchFamily="34"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enNpc3pAFiBngQcmiUHNoA==" hashData="7lwcyDDSfStxVQrT3EymtFvLT09N5QHqND8t0jCifR+jg+BNmH6h8iBHsWrqqrs3OLJsLVwhngfaiWmDOI23KQ=="/>
  <p:extLst>
    <p:ext uri="{521415D9-36F7-43E2-AB2F-B90AF26B5E84}">
      <p14:sectionLst xmlns:p14="http://schemas.microsoft.com/office/powerpoint/2010/main">
        <p14:section name="Default Section" id="{27E6D345-4FCB-4A11-9453-75D7CCB2BB06}">
          <p14:sldIdLst>
            <p14:sldId id="256"/>
            <p14:sldId id="2611"/>
            <p14:sldId id="257"/>
            <p14:sldId id="258"/>
            <p14:sldId id="342"/>
            <p14:sldId id="2510"/>
            <p14:sldId id="1927"/>
            <p14:sldId id="348"/>
            <p14:sldId id="349"/>
            <p14:sldId id="346"/>
            <p14:sldId id="2511"/>
            <p14:sldId id="2512"/>
            <p14:sldId id="351"/>
            <p14:sldId id="259"/>
            <p14:sldId id="350"/>
            <p14:sldId id="354"/>
            <p14:sldId id="353"/>
            <p14:sldId id="1928"/>
            <p14:sldId id="2549"/>
            <p14:sldId id="260"/>
            <p14:sldId id="2513"/>
            <p14:sldId id="2514"/>
            <p14:sldId id="2515"/>
            <p14:sldId id="2582"/>
            <p14:sldId id="2562"/>
            <p14:sldId id="2563"/>
            <p14:sldId id="2557"/>
            <p14:sldId id="2564"/>
            <p14:sldId id="2565"/>
            <p14:sldId id="282"/>
            <p14:sldId id="2591"/>
            <p14:sldId id="463"/>
            <p14:sldId id="2594"/>
            <p14:sldId id="2595"/>
            <p14:sldId id="2596"/>
            <p14:sldId id="344"/>
            <p14:sldId id="2566"/>
            <p14:sldId id="2568"/>
            <p14:sldId id="2569"/>
            <p14:sldId id="2570"/>
            <p14:sldId id="2592"/>
            <p14:sldId id="2597"/>
            <p14:sldId id="2598"/>
            <p14:sldId id="2609"/>
            <p14:sldId id="2612"/>
            <p14:sldId id="2572"/>
            <p14:sldId id="2578"/>
            <p14:sldId id="2579"/>
            <p14:sldId id="2573"/>
            <p14:sldId id="2574"/>
            <p14:sldId id="2576"/>
            <p14:sldId id="2581"/>
            <p14:sldId id="2580"/>
            <p14:sldId id="2599"/>
            <p14:sldId id="2600"/>
            <p14:sldId id="2601"/>
            <p14:sldId id="2602"/>
            <p14:sldId id="2603"/>
            <p14:sldId id="2604"/>
            <p14:sldId id="2610"/>
            <p14:sldId id="2605"/>
            <p14:sldId id="322"/>
            <p14:sldId id="323"/>
            <p14:sldId id="330"/>
            <p14:sldId id="2606"/>
            <p14:sldId id="2608"/>
            <p14:sldId id="2607"/>
            <p14:sldId id="332"/>
            <p14:sldId id="33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ED7D31"/>
    <a:srgbClr val="70AD47"/>
    <a:srgbClr val="FFC000"/>
    <a:srgbClr val="FEE599"/>
    <a:srgbClr val="DDEAF6"/>
    <a:srgbClr val="AF3707"/>
    <a:srgbClr val="3939F7"/>
    <a:srgbClr val="FFFFFF"/>
    <a:srgbClr val="86CA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F171FB-6CE7-41B2-BC84-7B919C70A3D1}">
  <a:tblStyle styleId="{53F171FB-6CE7-41B2-BC84-7B919C70A3D1}"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55" autoAdjust="0"/>
    <p:restoredTop sz="89239" autoAdjust="0"/>
  </p:normalViewPr>
  <p:slideViewPr>
    <p:cSldViewPr snapToGrid="0">
      <p:cViewPr varScale="1">
        <p:scale>
          <a:sx n="52" d="100"/>
          <a:sy n="52" d="100"/>
        </p:scale>
        <p:origin x="714" y="78"/>
      </p:cViewPr>
      <p:guideLst/>
    </p:cSldViewPr>
  </p:slideViewPr>
  <p:notesTextViewPr>
    <p:cViewPr>
      <p:scale>
        <a:sx n="1" d="1"/>
        <a:sy n="1" d="1"/>
      </p:scale>
      <p:origin x="0" y="0"/>
    </p:cViewPr>
  </p:notesTextViewPr>
  <p:notesViewPr>
    <p:cSldViewPr snapToGrid="0">
      <p:cViewPr varScale="1">
        <p:scale>
          <a:sx n="55" d="100"/>
          <a:sy n="55" d="100"/>
        </p:scale>
        <p:origin x="288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font" Target="fonts/font18.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notesMaster" Target="notesMasters/notesMaster1.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1B5F01F-3CE9-4A3B-BBB1-5700CCF04D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A46530-0AB6-4202-9662-08C4B1CABA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22E17C-E032-4864-9803-06F6D75BD08F}" type="datetimeFigureOut">
              <a:rPr lang="en-US" smtClean="0"/>
              <a:t>5/27/2019</a:t>
            </a:fld>
            <a:endParaRPr lang="en-US"/>
          </a:p>
        </p:txBody>
      </p:sp>
      <p:sp>
        <p:nvSpPr>
          <p:cNvPr id="4" name="Footer Placeholder 3">
            <a:extLst>
              <a:ext uri="{FF2B5EF4-FFF2-40B4-BE49-F238E27FC236}">
                <a16:creationId xmlns:a16="http://schemas.microsoft.com/office/drawing/2014/main" id="{76AA65B4-2567-40AF-ABC0-DF59782F10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806706B-0157-4938-AA1C-D349853855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E4D391-4B62-44D6-9DD0-FD54747D6FA5}" type="slidenum">
              <a:rPr lang="en-US" smtClean="0"/>
              <a:t>‹#›</a:t>
            </a:fld>
            <a:endParaRPr lang="en-US"/>
          </a:p>
        </p:txBody>
      </p:sp>
    </p:spTree>
    <p:extLst>
      <p:ext uri="{BB962C8B-B14F-4D97-AF65-F5344CB8AC3E}">
        <p14:creationId xmlns:p14="http://schemas.microsoft.com/office/powerpoint/2010/main" val="42514592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4" name="Google Shape;40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IN" sz="1600" b="1" dirty="0">
                <a:latin typeface="Open Sans" panose="020B0604020202020204" charset="0"/>
                <a:ea typeface="Open Sans" panose="020B0604020202020204" charset="0"/>
                <a:cs typeface="Open Sans" panose="020B0604020202020204" charset="0"/>
              </a:rPr>
              <a:t>Trainer Notes:</a:t>
            </a:r>
          </a:p>
          <a:p>
            <a:pPr marL="0" lvl="0" indent="0" algn="l" rtl="0">
              <a:spcBef>
                <a:spcPts val="0"/>
              </a:spcBef>
              <a:spcAft>
                <a:spcPts val="0"/>
              </a:spcAft>
              <a:buNone/>
            </a:pPr>
            <a:endParaRPr lang="en-IN" sz="1600" b="0" dirty="0">
              <a:latin typeface="Open Sans" panose="020B0604020202020204" charset="0"/>
              <a:ea typeface="Open Sans" panose="020B0604020202020204" charset="0"/>
              <a:cs typeface="Open Sans" panose="020B0604020202020204" charset="0"/>
            </a:endParaRPr>
          </a:p>
          <a:p>
            <a:pPr marL="0" lvl="0" indent="0" algn="l" rtl="0">
              <a:spcBef>
                <a:spcPts val="0"/>
              </a:spcBef>
              <a:spcAft>
                <a:spcPts val="0"/>
              </a:spcAft>
              <a:buNone/>
            </a:pPr>
            <a:r>
              <a:rPr lang="en-IN" sz="1600" b="0" dirty="0">
                <a:latin typeface="Open Sans" panose="020B0604020202020204" charset="0"/>
                <a:ea typeface="Open Sans" panose="020B0604020202020204" charset="0"/>
                <a:cs typeface="Open Sans" panose="020B0604020202020204" charset="0"/>
              </a:rPr>
              <a:t>Show a sample </a:t>
            </a:r>
            <a:r>
              <a:rPr lang="en-IN" sz="1600" b="0" dirty="0" err="1">
                <a:latin typeface="Open Sans" panose="020B0604020202020204" charset="0"/>
                <a:ea typeface="Open Sans" panose="020B0604020202020204" charset="0"/>
                <a:cs typeface="Open Sans" panose="020B0604020202020204" charset="0"/>
              </a:rPr>
              <a:t>jupyter</a:t>
            </a:r>
            <a:r>
              <a:rPr lang="en-IN" sz="1600" b="0" dirty="0">
                <a:latin typeface="Open Sans" panose="020B0604020202020204" charset="0"/>
                <a:ea typeface="Open Sans" panose="020B0604020202020204" charset="0"/>
                <a:cs typeface="Open Sans" panose="020B0604020202020204" charset="0"/>
              </a:rPr>
              <a:t> notebook with the entire process flow after explaining the diagram</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39159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IN" sz="1600" b="1" dirty="0">
                <a:latin typeface="Open Sans" panose="020B0604020202020204" charset="0"/>
                <a:ea typeface="Open Sans" panose="020B0604020202020204" charset="0"/>
                <a:cs typeface="Open Sans" panose="020B0604020202020204" charset="0"/>
              </a:rPr>
              <a:t>Trainer Notes:</a:t>
            </a:r>
          </a:p>
          <a:p>
            <a:pPr marL="0" lvl="0" indent="0" algn="l" rtl="0">
              <a:spcBef>
                <a:spcPts val="0"/>
              </a:spcBef>
              <a:spcAft>
                <a:spcPts val="0"/>
              </a:spcAft>
              <a:buNone/>
            </a:pPr>
            <a:endParaRPr lang="en-IN" sz="1600" b="0" dirty="0">
              <a:latin typeface="Open Sans" panose="020B0604020202020204" charset="0"/>
              <a:ea typeface="Open Sans" panose="020B0604020202020204" charset="0"/>
              <a:cs typeface="Open Sans" panose="020B0604020202020204" charset="0"/>
            </a:endParaRPr>
          </a:p>
          <a:p>
            <a:pPr marL="0" lvl="0" indent="0" algn="l" rtl="0">
              <a:spcBef>
                <a:spcPts val="0"/>
              </a:spcBef>
              <a:spcAft>
                <a:spcPts val="0"/>
              </a:spcAft>
              <a:buNone/>
            </a:pPr>
            <a:r>
              <a:rPr lang="en-IN" sz="1600" b="0" dirty="0">
                <a:latin typeface="Open Sans" panose="020B0604020202020204" charset="0"/>
                <a:ea typeface="Open Sans" panose="020B0604020202020204" charset="0"/>
                <a:cs typeface="Open Sans" panose="020B0604020202020204" charset="0"/>
              </a:rPr>
              <a:t>Show a sample </a:t>
            </a:r>
            <a:r>
              <a:rPr lang="en-IN" sz="1600" b="0" dirty="0" err="1">
                <a:latin typeface="Open Sans" panose="020B0604020202020204" charset="0"/>
                <a:ea typeface="Open Sans" panose="020B0604020202020204" charset="0"/>
                <a:cs typeface="Open Sans" panose="020B0604020202020204" charset="0"/>
              </a:rPr>
              <a:t>jupyter</a:t>
            </a:r>
            <a:r>
              <a:rPr lang="en-IN" sz="1600" b="0" dirty="0">
                <a:latin typeface="Open Sans" panose="020B0604020202020204" charset="0"/>
                <a:ea typeface="Open Sans" panose="020B0604020202020204" charset="0"/>
                <a:cs typeface="Open Sans" panose="020B0604020202020204" charset="0"/>
              </a:rPr>
              <a:t> notebook with the entire process flow after explaining the diagram</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55416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2114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29" name="Google Shape;4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8"/>
        <p:cNvGrpSpPr/>
        <p:nvPr/>
      </p:nvGrpSpPr>
      <p:grpSpPr>
        <a:xfrm>
          <a:off x="0" y="0"/>
          <a:ext cx="0" cy="0"/>
          <a:chOff x="0" y="0"/>
          <a:chExt cx="0" cy="0"/>
        </a:xfrm>
      </p:grpSpPr>
      <p:sp>
        <p:nvSpPr>
          <p:cNvPr id="2449" name="Google Shape;2449;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sz="1600" b="1" dirty="0">
                <a:latin typeface="Open Sans" panose="020B0604020202020204" charset="0"/>
                <a:ea typeface="Open Sans" panose="020B0604020202020204" charset="0"/>
                <a:cs typeface="Open Sans" panose="020B0604020202020204" charset="0"/>
              </a:rPr>
              <a:t>Trainer Notes:</a:t>
            </a:r>
          </a:p>
          <a:p>
            <a:pPr marL="0" lvl="0" indent="0" algn="l" rtl="0">
              <a:spcBef>
                <a:spcPts val="0"/>
              </a:spcBef>
              <a:spcAft>
                <a:spcPts val="0"/>
              </a:spcAft>
              <a:buNone/>
            </a:pPr>
            <a:endParaRPr lang="en-IN" sz="1600" b="0" dirty="0">
              <a:latin typeface="Open Sans" panose="020B0604020202020204" charset="0"/>
              <a:ea typeface="Open Sans" panose="020B0604020202020204" charset="0"/>
              <a:cs typeface="Open Sans" panose="020B0604020202020204" charset="0"/>
            </a:endParaRPr>
          </a:p>
          <a:p>
            <a:pPr marL="0" lvl="0" indent="0" algn="l" rtl="0">
              <a:spcBef>
                <a:spcPts val="0"/>
              </a:spcBef>
              <a:spcAft>
                <a:spcPts val="0"/>
              </a:spcAft>
              <a:buNone/>
            </a:pPr>
            <a:r>
              <a:rPr lang="en-IN" sz="1600" b="0" dirty="0">
                <a:latin typeface="Open Sans" panose="020B0604020202020204" charset="0"/>
                <a:ea typeface="Open Sans" panose="020B0604020202020204" charset="0"/>
                <a:cs typeface="Open Sans" panose="020B0604020202020204" charset="0"/>
              </a:rPr>
              <a:t>Show a sample </a:t>
            </a:r>
            <a:r>
              <a:rPr lang="en-IN" sz="1600" b="0" dirty="0" err="1">
                <a:latin typeface="Open Sans" panose="020B0604020202020204" charset="0"/>
                <a:ea typeface="Open Sans" panose="020B0604020202020204" charset="0"/>
                <a:cs typeface="Open Sans" panose="020B0604020202020204" charset="0"/>
              </a:rPr>
              <a:t>jupyter</a:t>
            </a:r>
            <a:r>
              <a:rPr lang="en-IN" sz="1600" b="0" dirty="0">
                <a:latin typeface="Open Sans" panose="020B0604020202020204" charset="0"/>
                <a:ea typeface="Open Sans" panose="020B0604020202020204" charset="0"/>
                <a:cs typeface="Open Sans" panose="020B0604020202020204" charset="0"/>
              </a:rPr>
              <a:t> notebook/excel file with categorical variable</a:t>
            </a:r>
          </a:p>
          <a:p>
            <a:endParaRPr lang="en-US" dirty="0"/>
          </a:p>
          <a:p>
            <a:pPr marL="0" lvl="0" indent="0" algn="l" rtl="0">
              <a:spcBef>
                <a:spcPts val="0"/>
              </a:spcBef>
              <a:spcAft>
                <a:spcPts val="0"/>
              </a:spcAft>
              <a:buNone/>
            </a:pPr>
            <a:endParaRPr dirty="0"/>
          </a:p>
        </p:txBody>
      </p:sp>
      <p:sp>
        <p:nvSpPr>
          <p:cNvPr id="2450" name="Google Shape;2450;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5496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8"/>
        <p:cNvGrpSpPr/>
        <p:nvPr/>
      </p:nvGrpSpPr>
      <p:grpSpPr>
        <a:xfrm>
          <a:off x="0" y="0"/>
          <a:ext cx="0" cy="0"/>
          <a:chOff x="0" y="0"/>
          <a:chExt cx="0" cy="0"/>
        </a:xfrm>
      </p:grpSpPr>
      <p:sp>
        <p:nvSpPr>
          <p:cNvPr id="2449" name="Google Shape;2449;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sz="1600" b="1" dirty="0">
                <a:latin typeface="Open Sans" panose="020B0604020202020204" charset="0"/>
                <a:ea typeface="Open Sans" panose="020B0604020202020204" charset="0"/>
                <a:cs typeface="Open Sans" panose="020B0604020202020204" charset="0"/>
              </a:rPr>
              <a:t>Trainer Notes:</a:t>
            </a:r>
          </a:p>
          <a:p>
            <a:pPr marL="0" lvl="0" indent="0" algn="l" rtl="0">
              <a:spcBef>
                <a:spcPts val="0"/>
              </a:spcBef>
              <a:spcAft>
                <a:spcPts val="0"/>
              </a:spcAft>
              <a:buNone/>
            </a:pPr>
            <a:endParaRPr lang="en-IN" sz="1600" b="0" dirty="0">
              <a:latin typeface="Open Sans" panose="020B0604020202020204" charset="0"/>
              <a:ea typeface="Open Sans" panose="020B0604020202020204" charset="0"/>
              <a:cs typeface="Open Sans" panose="020B0604020202020204" charset="0"/>
            </a:endParaRPr>
          </a:p>
          <a:p>
            <a:pPr marL="0" lvl="0" indent="0" algn="l" rtl="0">
              <a:spcBef>
                <a:spcPts val="0"/>
              </a:spcBef>
              <a:spcAft>
                <a:spcPts val="0"/>
              </a:spcAft>
              <a:buNone/>
            </a:pPr>
            <a:r>
              <a:rPr lang="en-IN" sz="1600" b="0" dirty="0">
                <a:latin typeface="Open Sans" panose="020B0604020202020204" charset="0"/>
                <a:ea typeface="Open Sans" panose="020B0604020202020204" charset="0"/>
                <a:cs typeface="Open Sans" panose="020B0604020202020204" charset="0"/>
              </a:rPr>
              <a:t>Show a sample </a:t>
            </a:r>
            <a:r>
              <a:rPr lang="en-IN" sz="1600" b="0" dirty="0" err="1">
                <a:latin typeface="Open Sans" panose="020B0604020202020204" charset="0"/>
                <a:ea typeface="Open Sans" panose="020B0604020202020204" charset="0"/>
                <a:cs typeface="Open Sans" panose="020B0604020202020204" charset="0"/>
              </a:rPr>
              <a:t>jupyter</a:t>
            </a:r>
            <a:r>
              <a:rPr lang="en-IN" sz="1600" b="0" dirty="0">
                <a:latin typeface="Open Sans" panose="020B0604020202020204" charset="0"/>
                <a:ea typeface="Open Sans" panose="020B0604020202020204" charset="0"/>
                <a:cs typeface="Open Sans" panose="020B0604020202020204" charset="0"/>
              </a:rPr>
              <a:t> notebook/excel file with numerical variables</a:t>
            </a:r>
          </a:p>
          <a:p>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endParaRPr dirty="0"/>
          </a:p>
        </p:txBody>
      </p:sp>
      <p:sp>
        <p:nvSpPr>
          <p:cNvPr id="2450" name="Google Shape;2450;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4144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IN" sz="1600" b="1" dirty="0">
                <a:latin typeface="Open Sans" panose="020B0604020202020204" charset="0"/>
                <a:ea typeface="Open Sans" panose="020B0604020202020204" charset="0"/>
                <a:cs typeface="Open Sans" panose="020B0604020202020204" charset="0"/>
              </a:rPr>
              <a:t>Trainer Notes:</a:t>
            </a:r>
          </a:p>
          <a:p>
            <a:pPr marL="0" lvl="0" indent="0" algn="l" rtl="0">
              <a:spcBef>
                <a:spcPts val="0"/>
              </a:spcBef>
              <a:spcAft>
                <a:spcPts val="0"/>
              </a:spcAft>
              <a:buNone/>
            </a:pPr>
            <a:endParaRPr lang="en-IN" sz="1600" b="0" dirty="0">
              <a:latin typeface="Open Sans" panose="020B0604020202020204" charset="0"/>
              <a:ea typeface="Open Sans" panose="020B0604020202020204" charset="0"/>
              <a:cs typeface="Open Sans" panose="020B0604020202020204" charset="0"/>
            </a:endParaRPr>
          </a:p>
          <a:p>
            <a:pPr marL="0" lvl="0" indent="0" algn="l" rtl="0">
              <a:spcBef>
                <a:spcPts val="0"/>
              </a:spcBef>
              <a:spcAft>
                <a:spcPts val="0"/>
              </a:spcAft>
              <a:buNone/>
            </a:pPr>
            <a:r>
              <a:rPr lang="en-IN" sz="1600" b="0" dirty="0">
                <a:latin typeface="Open Sans" panose="020B0604020202020204" charset="0"/>
                <a:ea typeface="Open Sans" panose="020B0604020202020204" charset="0"/>
                <a:cs typeface="Open Sans" panose="020B0604020202020204" charset="0"/>
              </a:rPr>
              <a:t>Explain the graphs</a:t>
            </a:r>
          </a:p>
          <a:p>
            <a:pPr marL="0" lvl="0" indent="0" algn="l" rtl="0">
              <a:spcBef>
                <a:spcPts val="0"/>
              </a:spcBef>
              <a:spcAft>
                <a:spcPts val="0"/>
              </a:spcAft>
              <a:buNone/>
            </a:pPr>
            <a:endParaRPr lang="en-IN" sz="1600" b="0" dirty="0">
              <a:latin typeface="Open Sans" panose="020B0604020202020204" charset="0"/>
              <a:ea typeface="Open Sans" panose="020B0604020202020204" charset="0"/>
              <a:cs typeface="Open Sans" panose="020B0604020202020204" charset="0"/>
            </a:endParaRP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0373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IN" sz="1600" b="0" dirty="0">
              <a:latin typeface="Open Sans" panose="020B0604020202020204" charset="0"/>
              <a:ea typeface="Open Sans" panose="020B0604020202020204" charset="0"/>
              <a:cs typeface="Open Sans" panose="020B0604020202020204" charset="0"/>
            </a:endParaRPr>
          </a:p>
          <a:p>
            <a:pPr marL="0" lvl="0" indent="0" algn="l" rtl="0">
              <a:spcBef>
                <a:spcPts val="0"/>
              </a:spcBef>
              <a:spcAft>
                <a:spcPts val="0"/>
              </a:spcAft>
              <a:buNone/>
            </a:pPr>
            <a:endParaRPr lang="en-IN" sz="1600" b="0" dirty="0">
              <a:latin typeface="Open Sans" panose="020B0604020202020204" charset="0"/>
              <a:ea typeface="Open Sans" panose="020B0604020202020204" charset="0"/>
              <a:cs typeface="Open Sans" panose="020B0604020202020204" charset="0"/>
            </a:endParaRP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71510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395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192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sz="1600" b="1" dirty="0">
                <a:latin typeface="Open Sans" panose="020B0604020202020204" charset="0"/>
                <a:ea typeface="Open Sans" panose="020B0604020202020204" charset="0"/>
                <a:cs typeface="Open Sans" panose="020B0604020202020204" charset="0"/>
              </a:rPr>
              <a:t>Trainer Notes:</a:t>
            </a:r>
          </a:p>
          <a:p>
            <a:pPr marL="0" lvl="0" indent="0" algn="l" rtl="0">
              <a:spcBef>
                <a:spcPts val="0"/>
              </a:spcBef>
              <a:spcAft>
                <a:spcPts val="0"/>
              </a:spcAft>
              <a:buNone/>
            </a:pPr>
            <a:endParaRPr lang="en-IN" sz="1600" b="0" dirty="0">
              <a:latin typeface="Open Sans" panose="020B0604020202020204" charset="0"/>
              <a:ea typeface="Open Sans" panose="020B0604020202020204" charset="0"/>
              <a:cs typeface="Open Sans" panose="020B0604020202020204" charset="0"/>
            </a:endParaRPr>
          </a:p>
          <a:p>
            <a:pPr marL="0" lvl="0" indent="0" algn="l" rtl="0">
              <a:spcBef>
                <a:spcPts val="0"/>
              </a:spcBef>
              <a:spcAft>
                <a:spcPts val="0"/>
              </a:spcAft>
              <a:buNone/>
            </a:pPr>
            <a:r>
              <a:rPr lang="en-IN" sz="1600" b="0" dirty="0">
                <a:latin typeface="Open Sans" panose="020B0604020202020204" charset="0"/>
                <a:ea typeface="Open Sans" panose="020B0604020202020204" charset="0"/>
                <a:cs typeface="Open Sans" panose="020B0604020202020204" charset="0"/>
              </a:rPr>
              <a:t>Explain the correlation matrix </a:t>
            </a:r>
          </a:p>
          <a:p>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endParaRPr dirty="0"/>
          </a:p>
        </p:txBody>
      </p:sp>
      <p:sp>
        <p:nvSpPr>
          <p:cNvPr id="305" name="Google Shape;30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200" b="1" dirty="0">
                <a:latin typeface="Open Sans" panose="020B0604020202020204" charset="0"/>
                <a:ea typeface="Open Sans" panose="020B0604020202020204" charset="0"/>
                <a:cs typeface="Open Sans" panose="020B0604020202020204" charset="0"/>
              </a:rPr>
              <a:t>Trainer Notes:</a:t>
            </a:r>
          </a:p>
          <a:p>
            <a:pPr marL="0" lvl="0" indent="0" algn="l" rtl="0">
              <a:spcBef>
                <a:spcPts val="0"/>
              </a:spcBef>
              <a:spcAft>
                <a:spcPts val="0"/>
              </a:spcAft>
              <a:buNone/>
            </a:pPr>
            <a:endParaRPr lang="en-IN" sz="1200" b="0" dirty="0">
              <a:latin typeface="Open Sans" panose="020B0604020202020204" charset="0"/>
              <a:ea typeface="Open Sans" panose="020B0604020202020204" charset="0"/>
              <a:cs typeface="Open Sans" panose="020B0604020202020204" charset="0"/>
            </a:endParaRPr>
          </a:p>
          <a:p>
            <a:pPr marL="0" lvl="0" indent="0" algn="l" rtl="0">
              <a:spcBef>
                <a:spcPts val="0"/>
              </a:spcBef>
              <a:spcAft>
                <a:spcPts val="0"/>
              </a:spcAft>
              <a:buNone/>
            </a:pPr>
            <a:r>
              <a:rPr lang="en-IN" sz="1200" b="0" dirty="0">
                <a:latin typeface="Open Sans" panose="020B0604020202020204" charset="0"/>
                <a:ea typeface="Open Sans" panose="020B0604020202020204" charset="0"/>
                <a:cs typeface="Open Sans" panose="020B0604020202020204" charset="0"/>
              </a:rPr>
              <a:t>Explain when MLR is used</a:t>
            </a:r>
          </a:p>
          <a:p>
            <a:pPr marL="0" lvl="0" indent="0" algn="l" rtl="0">
              <a:spcBef>
                <a:spcPts val="0"/>
              </a:spcBef>
              <a:spcAft>
                <a:spcPts val="0"/>
              </a:spcAft>
              <a:buNone/>
            </a:pPr>
            <a:endParaRPr lang="en-IN" sz="1200" b="0" dirty="0">
              <a:latin typeface="Open Sans" panose="020B0604020202020204" charset="0"/>
              <a:ea typeface="Open Sans" panose="020B0604020202020204" charset="0"/>
              <a:cs typeface="Open Sans" panose="020B0604020202020204" charset="0"/>
            </a:endParaRPr>
          </a:p>
          <a:p>
            <a:endParaRPr lang="en-US" sz="1200"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322" name="Google Shape;32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200" b="1" dirty="0">
                <a:latin typeface="Open Sans" panose="020B0604020202020204" charset="0"/>
                <a:ea typeface="Open Sans" panose="020B0604020202020204" charset="0"/>
                <a:cs typeface="Open Sans" panose="020B0604020202020204" charset="0"/>
              </a:rPr>
              <a:t>Trainer Notes:</a:t>
            </a:r>
          </a:p>
          <a:p>
            <a:pPr marL="0" lvl="0" indent="0" algn="l" rtl="0">
              <a:spcBef>
                <a:spcPts val="0"/>
              </a:spcBef>
              <a:spcAft>
                <a:spcPts val="0"/>
              </a:spcAft>
              <a:buNone/>
            </a:pPr>
            <a:endParaRPr lang="en-IN" sz="1200" b="0" dirty="0">
              <a:latin typeface="Open Sans" panose="020B0604020202020204" charset="0"/>
              <a:ea typeface="Open Sans" panose="020B0604020202020204" charset="0"/>
              <a:cs typeface="Open Sans" panose="020B0604020202020204" charset="0"/>
            </a:endParaRPr>
          </a:p>
          <a:p>
            <a:pPr marL="0" lvl="0" indent="0" algn="l" rtl="0">
              <a:spcBef>
                <a:spcPts val="0"/>
              </a:spcBef>
              <a:spcAft>
                <a:spcPts val="0"/>
              </a:spcAft>
              <a:buNone/>
            </a:pPr>
            <a:r>
              <a:rPr lang="en-IN" sz="1200" b="0" dirty="0">
                <a:latin typeface="Open Sans" panose="020B0604020202020204" charset="0"/>
                <a:ea typeface="Open Sans" panose="020B0604020202020204" charset="0"/>
                <a:cs typeface="Open Sans" panose="020B0604020202020204" charset="0"/>
              </a:rPr>
              <a:t>Explain when to use polynomial regression</a:t>
            </a:r>
          </a:p>
          <a:p>
            <a:pPr marL="0" lvl="0" indent="0" algn="l" rtl="0">
              <a:spcBef>
                <a:spcPts val="0"/>
              </a:spcBef>
              <a:spcAft>
                <a:spcPts val="0"/>
              </a:spcAft>
              <a:buNone/>
            </a:pPr>
            <a:endParaRPr lang="en-IN" sz="1200" b="0" dirty="0">
              <a:latin typeface="Open Sans" panose="020B0604020202020204" charset="0"/>
              <a:ea typeface="Open Sans" panose="020B0604020202020204" charset="0"/>
              <a:cs typeface="Open Sans" panose="020B0604020202020204" charset="0"/>
            </a:endParaRPr>
          </a:p>
          <a:p>
            <a:endParaRPr lang="en-IN" sz="1200" dirty="0"/>
          </a:p>
          <a:p>
            <a:pPr marL="0" marR="0" lvl="0" indent="0" algn="l" rtl="0">
              <a:spcBef>
                <a:spcPts val="0"/>
              </a:spcBef>
              <a:spcAft>
                <a:spcPts val="0"/>
              </a:spcAft>
              <a:buNone/>
            </a:pPr>
            <a:endParaRPr lang="en-IN"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363" name="Google Shape;36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363" name="Google Shape;36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96446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IN" sz="1600" b="1" dirty="0">
                <a:latin typeface="Open Sans" panose="020B0604020202020204" charset="0"/>
                <a:ea typeface="Open Sans" panose="020B0604020202020204" charset="0"/>
                <a:cs typeface="Open Sans" panose="020B0604020202020204" charset="0"/>
              </a:rPr>
              <a:t>Trainer Notes:</a:t>
            </a:r>
          </a:p>
          <a:p>
            <a:pPr marL="0" lvl="0" indent="0" algn="l" rtl="0">
              <a:spcBef>
                <a:spcPts val="0"/>
              </a:spcBef>
              <a:spcAft>
                <a:spcPts val="0"/>
              </a:spcAft>
              <a:buNone/>
            </a:pPr>
            <a:endParaRPr lang="en-IN" sz="1600" b="0" dirty="0">
              <a:latin typeface="Open Sans" panose="020B0604020202020204" charset="0"/>
              <a:ea typeface="Open Sans" panose="020B0604020202020204" charset="0"/>
              <a:cs typeface="Open Sans" panose="020B0604020202020204" charset="0"/>
            </a:endParaRPr>
          </a:p>
          <a:p>
            <a:pPr marL="0" lvl="0" indent="0" algn="l" rtl="0">
              <a:spcBef>
                <a:spcPts val="0"/>
              </a:spcBef>
              <a:spcAft>
                <a:spcPts val="0"/>
              </a:spcAft>
              <a:buNone/>
            </a:pPr>
            <a:r>
              <a:rPr lang="en-IN" sz="1600" b="0" dirty="0">
                <a:latin typeface="Open Sans" panose="020B0604020202020204" charset="0"/>
                <a:ea typeface="Open Sans" panose="020B0604020202020204" charset="0"/>
                <a:cs typeface="Open Sans" panose="020B0604020202020204" charset="0"/>
              </a:rPr>
              <a:t>Show a sample </a:t>
            </a:r>
            <a:r>
              <a:rPr lang="en-IN" sz="1600" b="0" dirty="0" err="1">
                <a:latin typeface="Open Sans" panose="020B0604020202020204" charset="0"/>
                <a:ea typeface="Open Sans" panose="020B0604020202020204" charset="0"/>
                <a:cs typeface="Open Sans" panose="020B0604020202020204" charset="0"/>
              </a:rPr>
              <a:t>jupyter</a:t>
            </a:r>
            <a:r>
              <a:rPr lang="en-IN" sz="1600" b="0" dirty="0">
                <a:latin typeface="Open Sans" panose="020B0604020202020204" charset="0"/>
                <a:ea typeface="Open Sans" panose="020B0604020202020204" charset="0"/>
                <a:cs typeface="Open Sans" panose="020B0604020202020204" charset="0"/>
              </a:rPr>
              <a:t> notebook with the accuracy metrics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6086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IN" sz="1600" b="1" dirty="0">
                <a:latin typeface="Open Sans" panose="020B0604020202020204" charset="0"/>
                <a:ea typeface="Open Sans" panose="020B0604020202020204" charset="0"/>
                <a:cs typeface="Open Sans" panose="020B0604020202020204" charset="0"/>
              </a:rPr>
              <a:t>Trainer Notes:</a:t>
            </a:r>
          </a:p>
          <a:p>
            <a:pPr marL="0" lvl="0" indent="0" algn="l" rtl="0">
              <a:spcBef>
                <a:spcPts val="0"/>
              </a:spcBef>
              <a:spcAft>
                <a:spcPts val="0"/>
              </a:spcAft>
              <a:buNone/>
            </a:pPr>
            <a:endParaRPr lang="en-IN" sz="1600" b="0" dirty="0">
              <a:latin typeface="Open Sans" panose="020B0604020202020204" charset="0"/>
              <a:ea typeface="Open Sans" panose="020B0604020202020204" charset="0"/>
              <a:cs typeface="Open Sans" panose="020B0604020202020204" charset="0"/>
            </a:endParaRPr>
          </a:p>
          <a:p>
            <a:pPr marL="0" lvl="0" indent="0" algn="l" rtl="0">
              <a:spcBef>
                <a:spcPts val="0"/>
              </a:spcBef>
              <a:spcAft>
                <a:spcPts val="0"/>
              </a:spcAft>
              <a:buNone/>
            </a:pPr>
            <a:r>
              <a:rPr lang="en-IN" sz="1600" b="0" dirty="0">
                <a:latin typeface="Open Sans" panose="020B0604020202020204" charset="0"/>
                <a:ea typeface="Open Sans" panose="020B0604020202020204" charset="0"/>
                <a:cs typeface="Open Sans" panose="020B0604020202020204" charset="0"/>
              </a:rPr>
              <a:t>Explain when to use Adjusted R-squared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39364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5" name="Google Shape;595;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200" b="1" dirty="0">
                <a:latin typeface="Open Sans" panose="020B0604020202020204" charset="0"/>
                <a:ea typeface="Open Sans" panose="020B0604020202020204" charset="0"/>
                <a:cs typeface="Open Sans" panose="020B0604020202020204" charset="0"/>
              </a:rPr>
              <a:t>Trainer Notes:</a:t>
            </a:r>
          </a:p>
          <a:p>
            <a:pPr marL="0" lvl="0" indent="0" algn="l" rtl="0">
              <a:spcBef>
                <a:spcPts val="0"/>
              </a:spcBef>
              <a:spcAft>
                <a:spcPts val="0"/>
              </a:spcAft>
              <a:buNone/>
            </a:pPr>
            <a:endParaRPr lang="en-IN" sz="1200" b="0" dirty="0">
              <a:latin typeface="Open Sans" panose="020B0604020202020204" charset="0"/>
              <a:ea typeface="Open Sans" panose="020B0604020202020204" charset="0"/>
              <a:cs typeface="Open Sans" panose="020B0604020202020204" charset="0"/>
            </a:endParaRPr>
          </a:p>
          <a:p>
            <a:pPr marL="0" lvl="0" indent="0" algn="l" rtl="0">
              <a:spcBef>
                <a:spcPts val="0"/>
              </a:spcBef>
              <a:spcAft>
                <a:spcPts val="0"/>
              </a:spcAft>
              <a:buNone/>
            </a:pPr>
            <a:r>
              <a:rPr lang="en-IN" sz="1200" b="0" dirty="0">
                <a:latin typeface="Open Sans" panose="020B0604020202020204" charset="0"/>
                <a:ea typeface="Open Sans" panose="020B0604020202020204" charset="0"/>
                <a:cs typeface="Open Sans" panose="020B0604020202020204" charset="0"/>
              </a:rPr>
              <a:t>Show a sample Jupyter notebook with the cost function</a:t>
            </a:r>
            <a:endParaRPr lang="en-US" sz="1200"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596" name="Google Shape;596;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205776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6" name="Google Shape;676;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200" b="1" dirty="0">
                <a:latin typeface="Open Sans" panose="020B0604020202020204" charset="0"/>
                <a:ea typeface="Open Sans" panose="020B0604020202020204" charset="0"/>
                <a:cs typeface="Open Sans" panose="020B0604020202020204" charset="0"/>
              </a:rPr>
              <a:t>Trainer Notes:</a:t>
            </a:r>
          </a:p>
          <a:p>
            <a:pPr marL="0" lvl="0" indent="0" algn="l" rtl="0">
              <a:spcBef>
                <a:spcPts val="0"/>
              </a:spcBef>
              <a:spcAft>
                <a:spcPts val="0"/>
              </a:spcAft>
              <a:buNone/>
            </a:pPr>
            <a:endParaRPr lang="en-IN" sz="1200" b="0" dirty="0">
              <a:latin typeface="Open Sans" panose="020B0604020202020204" charset="0"/>
              <a:ea typeface="Open Sans" panose="020B0604020202020204" charset="0"/>
              <a:cs typeface="Open Sans" panose="020B0604020202020204" charset="0"/>
            </a:endParaRPr>
          </a:p>
          <a:p>
            <a:pPr marL="0" lvl="0" indent="0" algn="l" rtl="0">
              <a:spcBef>
                <a:spcPts val="0"/>
              </a:spcBef>
              <a:spcAft>
                <a:spcPts val="0"/>
              </a:spcAft>
              <a:buNone/>
            </a:pPr>
            <a:r>
              <a:rPr lang="en-IN" sz="1200" b="0" dirty="0">
                <a:latin typeface="Open Sans" panose="020B0604020202020204" charset="0"/>
                <a:ea typeface="Open Sans" panose="020B0604020202020204" charset="0"/>
                <a:cs typeface="Open Sans" panose="020B0604020202020204" charset="0"/>
              </a:rPr>
              <a:t>Demo this using Jupyter notebook</a:t>
            </a:r>
            <a:endParaRPr lang="en-US" sz="1200"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677" name="Google Shape;677;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63890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291412D-3E1A-4B3E-9CBB-7A6F9CDEABFD}"/>
              </a:ext>
            </a:extLst>
          </p:cNvPr>
          <p:cNvSpPr>
            <a:spLocks noGrp="1"/>
          </p:cNvSpPr>
          <p:nvPr>
            <p:ph type="body" idx="1"/>
          </p:nvPr>
        </p:nvSpPr>
        <p:spPr/>
        <p:txBody>
          <a:bodyPr/>
          <a:lstStyle/>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3" name="Google Shape;1043;p27: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r>
              <a:rPr lang="en-US" sz="1600" b="1" i="0" u="none" strike="noStrike" cap="none" dirty="0">
                <a:solidFill>
                  <a:schemeClr val="dk1"/>
                </a:solidFill>
                <a:effectLst/>
                <a:latin typeface="Calibri"/>
                <a:ea typeface="Calibri"/>
                <a:cs typeface="Calibri"/>
                <a:sym typeface="Calibri"/>
              </a:rPr>
              <a:t>Trainer Notes:</a:t>
            </a:r>
          </a:p>
          <a:p>
            <a:endParaRPr lang="en-US" sz="1600" b="1" i="0" u="none" strike="noStrike" cap="none" dirty="0">
              <a:solidFill>
                <a:schemeClr val="dk1"/>
              </a:solidFill>
              <a:effectLst/>
              <a:latin typeface="Calibri"/>
              <a:ea typeface="Calibri"/>
              <a:cs typeface="Calibri"/>
              <a:sym typeface="Calibri"/>
            </a:endParaRPr>
          </a:p>
          <a:p>
            <a:pPr marL="228600" indent="-228600">
              <a:buAutoNum type="arabicPeriod"/>
            </a:pPr>
            <a:r>
              <a:rPr lang="en-US" sz="1600" b="0" i="0" u="none" strike="noStrike" cap="none" dirty="0">
                <a:solidFill>
                  <a:schemeClr val="dk1"/>
                </a:solidFill>
                <a:effectLst/>
                <a:latin typeface="Calibri"/>
                <a:ea typeface="Calibri"/>
                <a:cs typeface="Calibri"/>
                <a:sym typeface="Calibri"/>
              </a:rPr>
              <a:t>Perform the above demo in python by downloading Advertising.csv file and explain the functioning of each step</a:t>
            </a:r>
          </a:p>
          <a:p>
            <a:pPr marL="228600" indent="-228600">
              <a:buAutoNum type="arabicPeriod"/>
            </a:pPr>
            <a:r>
              <a:rPr lang="en-US" sz="1600" b="0" i="0" u="none" strike="noStrike" cap="none" dirty="0">
                <a:solidFill>
                  <a:schemeClr val="dk1"/>
                </a:solidFill>
                <a:effectLst/>
                <a:latin typeface="Calibri"/>
                <a:ea typeface="Calibri"/>
                <a:cs typeface="Calibri"/>
                <a:sym typeface="Calibri"/>
              </a:rPr>
              <a:t>Also, ask the learner to perform the demo simultaneously on their system</a:t>
            </a:r>
          </a:p>
        </p:txBody>
      </p:sp>
      <p:sp>
        <p:nvSpPr>
          <p:cNvPr id="1044" name="Google Shape;1044;p27: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3" name="Google Shape;1043;p27: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b="1" dirty="0"/>
              <a:t>Trainer Notes:</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1. Learners should code on their own.</a:t>
            </a:r>
          </a:p>
          <a:p>
            <a:pPr marL="0" lvl="0" indent="0" algn="l" rtl="0">
              <a:spcBef>
                <a:spcPts val="0"/>
              </a:spcBef>
              <a:spcAft>
                <a:spcPts val="0"/>
              </a:spcAft>
              <a:buNone/>
            </a:pPr>
            <a:r>
              <a:rPr lang="en-IN" dirty="0"/>
              <a:t>2. You can assist learners if they face any errors or do not understand any part of the question</a:t>
            </a:r>
          </a:p>
          <a:p>
            <a:pPr marL="0" lvl="0" indent="0" algn="l" rtl="0">
              <a:spcBef>
                <a:spcPts val="0"/>
              </a:spcBef>
              <a:spcAft>
                <a:spcPts val="0"/>
              </a:spcAft>
              <a:buNone/>
            </a:pPr>
            <a:r>
              <a:rPr lang="en-IN" dirty="0"/>
              <a:t>3. Solution is provided in the next slide</a:t>
            </a:r>
          </a:p>
        </p:txBody>
      </p:sp>
      <p:sp>
        <p:nvSpPr>
          <p:cNvPr id="1044" name="Google Shape;1044;p27: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7520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39315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Trainer notes:</a:t>
            </a:r>
          </a:p>
          <a:p>
            <a:r>
              <a:rPr lang="en-IN" sz="1600" b="0" i="0" u="none" strike="noStrike" cap="none" dirty="0">
                <a:solidFill>
                  <a:schemeClr val="dk1"/>
                </a:solidFill>
                <a:effectLst/>
                <a:latin typeface="Calibri"/>
                <a:ea typeface="Calibri"/>
                <a:cs typeface="Calibri"/>
                <a:sym typeface="Calibri"/>
              </a:rPr>
              <a:t>Explain why we use </a:t>
            </a:r>
            <a:r>
              <a:rPr lang="en-IN" sz="1600" b="0" i="0" u="none" strike="noStrike" cap="none" dirty="0" err="1">
                <a:solidFill>
                  <a:schemeClr val="dk1"/>
                </a:solidFill>
                <a:effectLst/>
                <a:latin typeface="Calibri"/>
                <a:ea typeface="Calibri"/>
                <a:cs typeface="Calibri"/>
                <a:sym typeface="Calibri"/>
              </a:rPr>
              <a:t>LinearRegression</a:t>
            </a:r>
            <a:r>
              <a:rPr lang="en-IN" sz="1600" b="0" i="0" u="none" strike="noStrike" cap="none" dirty="0">
                <a:solidFill>
                  <a:schemeClr val="dk1"/>
                </a:solidFill>
                <a:effectLst/>
                <a:latin typeface="Calibri"/>
                <a:ea typeface="Calibri"/>
                <a:cs typeface="Calibri"/>
                <a:sym typeface="Calibri"/>
              </a:rPr>
              <a:t>(</a:t>
            </a:r>
            <a:r>
              <a:rPr lang="en-IN" sz="1600" b="0" i="0" u="none" strike="noStrike" cap="none" dirty="0" err="1">
                <a:solidFill>
                  <a:schemeClr val="dk1"/>
                </a:solidFill>
                <a:effectLst/>
                <a:latin typeface="Calibri"/>
                <a:ea typeface="Calibri"/>
                <a:cs typeface="Calibri"/>
                <a:sym typeface="Calibri"/>
              </a:rPr>
              <a:t>n_jobs</a:t>
            </a:r>
            <a:r>
              <a:rPr lang="en-IN" sz="1600" b="0" i="0" u="none" strike="noStrike" cap="none" dirty="0">
                <a:solidFill>
                  <a:schemeClr val="dk1"/>
                </a:solidFill>
                <a:effectLst/>
                <a:latin typeface="Calibri"/>
                <a:ea typeface="Calibri"/>
                <a:cs typeface="Calibri"/>
                <a:sym typeface="Calibri"/>
              </a:rPr>
              <a:t> = -1)</a:t>
            </a:r>
            <a:endParaRPr lang="en-US" b="1"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3630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95779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0614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IN" sz="1600" b="1" dirty="0">
                <a:latin typeface="Open Sans" panose="020B0604020202020204" charset="0"/>
                <a:ea typeface="Open Sans" panose="020B0604020202020204" charset="0"/>
                <a:cs typeface="Open Sans" panose="020B0604020202020204" charset="0"/>
              </a:rPr>
              <a:t>Trainer Notes:</a:t>
            </a:r>
          </a:p>
          <a:p>
            <a:pPr marL="0" lvl="0" indent="0" algn="l" rtl="0">
              <a:spcBef>
                <a:spcPts val="0"/>
              </a:spcBef>
              <a:spcAft>
                <a:spcPts val="0"/>
              </a:spcAft>
              <a:buNone/>
            </a:pPr>
            <a:endParaRPr lang="en-IN" sz="1600" b="0" dirty="0">
              <a:latin typeface="Open Sans" panose="020B0604020202020204" charset="0"/>
              <a:ea typeface="Open Sans" panose="020B0604020202020204" charset="0"/>
              <a:cs typeface="Open Sans" panose="020B0604020202020204" charset="0"/>
            </a:endParaRPr>
          </a:p>
          <a:p>
            <a:pPr marL="0" lvl="0" indent="0" algn="l" rtl="0">
              <a:spcBef>
                <a:spcPts val="0"/>
              </a:spcBef>
              <a:spcAft>
                <a:spcPts val="0"/>
              </a:spcAft>
              <a:buNone/>
            </a:pPr>
            <a:r>
              <a:rPr lang="en-IN" sz="1600" b="0" dirty="0">
                <a:latin typeface="Open Sans" panose="020B0604020202020204" charset="0"/>
                <a:ea typeface="Open Sans" panose="020B0604020202020204" charset="0"/>
                <a:cs typeface="Open Sans" panose="020B0604020202020204" charset="0"/>
              </a:rPr>
              <a:t>Explain model performance using </a:t>
            </a:r>
            <a:r>
              <a:rPr lang="en-IN" sz="1600" b="0" dirty="0" err="1">
                <a:latin typeface="Open Sans" panose="020B0604020202020204" charset="0"/>
                <a:ea typeface="Open Sans" panose="020B0604020202020204" charset="0"/>
                <a:cs typeface="Open Sans" panose="020B0604020202020204" charset="0"/>
              </a:rPr>
              <a:t>jupyter</a:t>
            </a:r>
            <a:r>
              <a:rPr lang="en-IN" sz="1600" b="0" dirty="0">
                <a:latin typeface="Open Sans" panose="020B0604020202020204" charset="0"/>
                <a:ea typeface="Open Sans" panose="020B0604020202020204" charset="0"/>
                <a:cs typeface="Open Sans" panose="020B0604020202020204" charset="0"/>
              </a:rPr>
              <a:t> notebook</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121637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9EC9F2C-A4A5-4A2B-94BD-62282C326E71}"/>
              </a:ext>
            </a:extLst>
          </p:cNvPr>
          <p:cNvSpPr>
            <a:spLocks noGrp="1"/>
          </p:cNvSpPr>
          <p:nvPr>
            <p:ph type="body" idx="1"/>
          </p:nvPr>
        </p:nvSpPr>
        <p:spPr/>
        <p:txBody>
          <a:bodyPr/>
          <a:lstStyle/>
          <a:p>
            <a:r>
              <a:rPr lang="en-IN" b="1" dirty="0"/>
              <a:t>Trainer notes:</a:t>
            </a:r>
          </a:p>
          <a:p>
            <a:endParaRPr lang="en-IN" b="1" dirty="0"/>
          </a:p>
          <a:p>
            <a:r>
              <a:rPr lang="en-IN" dirty="0"/>
              <a:t>1. Talk about Overfitting</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600" b="0" i="0" u="none" strike="noStrike" cap="none" dirty="0">
                <a:solidFill>
                  <a:schemeClr val="dk1"/>
                </a:solidFill>
                <a:effectLst/>
                <a:latin typeface="Calibri"/>
                <a:ea typeface="Calibri"/>
                <a:cs typeface="Calibri"/>
                <a:sym typeface="Calibri"/>
              </a:rPr>
              <a:t>2. Show the code on how regularization solves overfitting of data</a:t>
            </a:r>
            <a:endParaRPr lang="en-US" dirty="0"/>
          </a:p>
        </p:txBody>
      </p:sp>
    </p:spTree>
    <p:extLst>
      <p:ext uri="{BB962C8B-B14F-4D97-AF65-F5344CB8AC3E}">
        <p14:creationId xmlns:p14="http://schemas.microsoft.com/office/powerpoint/2010/main" val="30239650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IN" sz="1200" b="1" dirty="0"/>
              <a:t>Trainer notes: </a:t>
            </a:r>
            <a:r>
              <a:rPr lang="en-IN" sz="1200" b="0" dirty="0"/>
              <a:t>Explain the following</a:t>
            </a:r>
          </a:p>
          <a:p>
            <a:endParaRPr lang="en-IN" sz="1200" b="1" dirty="0"/>
          </a:p>
          <a:p>
            <a:pPr>
              <a:buAutoNum type="arabicPeriod"/>
            </a:pPr>
            <a:r>
              <a:rPr lang="en-IN" sz="1200" dirty="0"/>
              <a:t>Model performance using ridge</a:t>
            </a:r>
          </a:p>
          <a:p>
            <a:pPr>
              <a:buAutoNum type="arabicPeriod"/>
            </a:pPr>
            <a:r>
              <a:rPr lang="en-IN" sz="1200" dirty="0"/>
              <a:t>Alpha (hyperparameter of ridge)</a:t>
            </a:r>
          </a:p>
          <a:p>
            <a:pPr>
              <a:buAutoNum type="arabicPeriod"/>
            </a:pPr>
            <a:r>
              <a:rPr lang="en-IN" sz="1200" dirty="0"/>
              <a:t>When to use Ridge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sz="1200" b="0" i="0" u="none" strike="noStrike" cap="none" dirty="0">
              <a:solidFill>
                <a:schemeClr val="dk1"/>
              </a:solidFill>
              <a:latin typeface="Calibri"/>
              <a:ea typeface="Calibri"/>
              <a:cs typeface="Calibri"/>
              <a:sym typeface="Calibri"/>
            </a:endParaRPr>
          </a:p>
        </p:txBody>
      </p:sp>
      <p:sp>
        <p:nvSpPr>
          <p:cNvPr id="363" name="Google Shape;36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705914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IN" sz="1200" b="1" dirty="0"/>
              <a:t>Trainer notes: </a:t>
            </a:r>
            <a:r>
              <a:rPr lang="en-IN" sz="1200" b="0" dirty="0"/>
              <a:t>Explain the following</a:t>
            </a:r>
          </a:p>
          <a:p>
            <a:endParaRPr lang="en-IN" sz="1200" b="1" dirty="0"/>
          </a:p>
          <a:p>
            <a:pPr>
              <a:buAutoNum type="arabicPeriod"/>
            </a:pPr>
            <a:r>
              <a:rPr lang="en-IN" sz="1200" dirty="0"/>
              <a:t>Model performance using Lasso</a:t>
            </a:r>
          </a:p>
          <a:p>
            <a:pPr>
              <a:buAutoNum type="arabicPeriod"/>
            </a:pPr>
            <a:r>
              <a:rPr lang="en-IN" sz="1200" dirty="0"/>
              <a:t>Alpha (hyperparameter of Lasso)</a:t>
            </a:r>
          </a:p>
          <a:p>
            <a:pPr>
              <a:buAutoNum type="arabicPeriod"/>
            </a:pPr>
            <a:r>
              <a:rPr lang="en-IN" sz="1200" dirty="0"/>
              <a:t>When to use Lasso (shortcomings)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IN"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363" name="Google Shape;36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542627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IN" sz="1200" b="1" dirty="0"/>
              <a:t>Trainer notes: </a:t>
            </a:r>
            <a:r>
              <a:rPr lang="en-IN" sz="1200" b="0" dirty="0"/>
              <a:t>Explain the following</a:t>
            </a:r>
          </a:p>
          <a:p>
            <a:endParaRPr lang="en-IN" sz="1200" b="1" dirty="0"/>
          </a:p>
          <a:p>
            <a:pPr>
              <a:buAutoNum type="arabicPeriod"/>
            </a:pPr>
            <a:r>
              <a:rPr lang="en-IN" sz="1200" dirty="0"/>
              <a:t>Model performance using ridge</a:t>
            </a:r>
          </a:p>
          <a:p>
            <a:pPr>
              <a:buAutoNum type="arabicPeriod"/>
            </a:pPr>
            <a:r>
              <a:rPr lang="en-IN" sz="1200" dirty="0"/>
              <a:t>Alpha (hyperparameter of ridge)</a:t>
            </a:r>
          </a:p>
          <a:p>
            <a:pPr>
              <a:buAutoNum type="arabicPeriod"/>
            </a:pPr>
            <a:r>
              <a:rPr lang="en-IN" sz="1200" dirty="0"/>
              <a:t>When to use Ridge, Lasso or ElasticNet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IN"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363" name="Google Shape;36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736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23" name="Google Shape;42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3" name="Google Shape;1043;p27: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r>
              <a:rPr lang="en-US" sz="1600" b="1" i="0" u="none" strike="noStrike" cap="none" dirty="0">
                <a:solidFill>
                  <a:schemeClr val="dk1"/>
                </a:solidFill>
                <a:effectLst/>
                <a:latin typeface="Calibri"/>
                <a:ea typeface="Calibri"/>
                <a:cs typeface="Calibri"/>
                <a:sym typeface="Calibri"/>
              </a:rPr>
              <a:t>Trainer Notes:</a:t>
            </a:r>
          </a:p>
          <a:p>
            <a:endParaRPr lang="en-US" sz="1600" b="1" i="0" u="none" strike="noStrike" cap="none" dirty="0">
              <a:solidFill>
                <a:schemeClr val="dk1"/>
              </a:solidFill>
              <a:effectLst/>
              <a:latin typeface="Calibri"/>
              <a:ea typeface="Calibri"/>
              <a:cs typeface="Calibri"/>
              <a:sym typeface="Calibri"/>
            </a:endParaRPr>
          </a:p>
          <a:p>
            <a:pPr marL="228600" indent="-228600">
              <a:buAutoNum type="arabicPeriod"/>
            </a:pPr>
            <a:r>
              <a:rPr lang="en-US" sz="1600" b="0" i="0" u="none" strike="noStrike" cap="none" dirty="0">
                <a:solidFill>
                  <a:schemeClr val="dk1"/>
                </a:solidFill>
                <a:effectLst/>
                <a:latin typeface="Calibri"/>
                <a:ea typeface="Calibri"/>
                <a:cs typeface="Calibri"/>
                <a:sym typeface="Calibri"/>
              </a:rPr>
              <a:t>Perform the above demo in python by downloading bigmart_train.csv file and explain the functioning of each step</a:t>
            </a:r>
          </a:p>
          <a:p>
            <a:pPr marL="228600" indent="-228600">
              <a:buAutoNum type="arabicPeriod"/>
            </a:pPr>
            <a:r>
              <a:rPr lang="en-US" sz="1600" b="0" i="0" u="none" strike="noStrike" cap="none" dirty="0">
                <a:solidFill>
                  <a:schemeClr val="dk1"/>
                </a:solidFill>
                <a:effectLst/>
                <a:latin typeface="Calibri"/>
                <a:ea typeface="Calibri"/>
                <a:cs typeface="Calibri"/>
                <a:sym typeface="Calibri"/>
              </a:rPr>
              <a:t>Also, ask the learner to perform the demo simultaneously on their system</a:t>
            </a:r>
          </a:p>
          <a:p>
            <a:pPr marL="0" lvl="0" indent="0" algn="l" rtl="0">
              <a:spcBef>
                <a:spcPts val="0"/>
              </a:spcBef>
              <a:spcAft>
                <a:spcPts val="0"/>
              </a:spcAft>
              <a:buNone/>
            </a:pPr>
            <a:endParaRPr dirty="0"/>
          </a:p>
        </p:txBody>
      </p:sp>
      <p:sp>
        <p:nvSpPr>
          <p:cNvPr id="1044" name="Google Shape;1044;p27: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837496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3" name="Google Shape;1043;p27: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b="1" dirty="0"/>
              <a:t>Trainer Notes:</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1. Learners should code on their own.</a:t>
            </a:r>
          </a:p>
          <a:p>
            <a:pPr marL="0" lvl="0" indent="0" algn="l" rtl="0">
              <a:spcBef>
                <a:spcPts val="0"/>
              </a:spcBef>
              <a:spcAft>
                <a:spcPts val="0"/>
              </a:spcAft>
              <a:buNone/>
            </a:pPr>
            <a:r>
              <a:rPr lang="en-IN" dirty="0"/>
              <a:t>2. You can assist learners if they face any errors or do not understand any part of the question</a:t>
            </a:r>
          </a:p>
          <a:p>
            <a:pPr marL="0" lvl="0" indent="0" algn="l" rtl="0">
              <a:spcBef>
                <a:spcPts val="0"/>
              </a:spcBef>
              <a:spcAft>
                <a:spcPts val="0"/>
              </a:spcAft>
              <a:buNone/>
            </a:pPr>
            <a:r>
              <a:rPr lang="en-IN" dirty="0"/>
              <a:t>3. Solution is provided in the next slide</a:t>
            </a:r>
          </a:p>
          <a:p>
            <a:pPr marL="0" lvl="0" indent="0" algn="l" rtl="0">
              <a:spcBef>
                <a:spcPts val="0"/>
              </a:spcBef>
              <a:spcAft>
                <a:spcPts val="0"/>
              </a:spcAft>
              <a:buNone/>
            </a:pPr>
            <a:endParaRPr dirty="0"/>
          </a:p>
        </p:txBody>
      </p:sp>
      <p:sp>
        <p:nvSpPr>
          <p:cNvPr id="1044" name="Google Shape;1044;p27: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503288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Trainer notes:</a:t>
            </a:r>
          </a:p>
          <a:p>
            <a:r>
              <a:rPr lang="en-IN" sz="1600" b="0" i="0" u="none" strike="noStrike" cap="none" dirty="0">
                <a:solidFill>
                  <a:schemeClr val="dk1"/>
                </a:solidFill>
                <a:effectLst/>
                <a:latin typeface="Calibri"/>
                <a:ea typeface="Calibri"/>
                <a:cs typeface="Calibri"/>
                <a:sym typeface="Calibri"/>
              </a:rPr>
              <a:t>explain Ridge(alpha=0.001, normalize=True) and Lasso(alpha=0.001, normalize=True)</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664674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Trainer notes:</a:t>
            </a:r>
          </a:p>
          <a:p>
            <a:r>
              <a:rPr lang="en-IN" sz="1600" b="0" i="0" u="none" strike="noStrike" cap="none" dirty="0">
                <a:solidFill>
                  <a:schemeClr val="dk1"/>
                </a:solidFill>
                <a:effectLst/>
                <a:latin typeface="Calibri"/>
                <a:ea typeface="Calibri"/>
                <a:cs typeface="Calibri"/>
                <a:sym typeface="Calibri"/>
              </a:rPr>
              <a:t>explain ElasticNet(alpha=0.001, normalize=True)</a:t>
            </a:r>
            <a:endParaRPr lang="en-US" b="0"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68750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19583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IN" b="1" dirty="0"/>
              <a:t>Trainer Notes: </a:t>
            </a:r>
            <a:r>
              <a:rPr lang="en-IN" b="0" dirty="0"/>
              <a:t>Explain the following</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1. When to use Logistic regression </a:t>
            </a:r>
          </a:p>
          <a:p>
            <a:pPr marL="0" lvl="0" indent="0" algn="l" rtl="0">
              <a:spcBef>
                <a:spcPts val="0"/>
              </a:spcBef>
              <a:spcAft>
                <a:spcPts val="0"/>
              </a:spcAft>
              <a:buNone/>
            </a:pPr>
            <a:r>
              <a:rPr lang="en-IN" dirty="0"/>
              <a:t>2. Is Multicollinearity a problem in logistic regression?</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13610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IN" b="1" dirty="0"/>
              <a:t>Trainer Notes:</a:t>
            </a:r>
            <a:endParaRPr lang="en-IN" b="0" dirty="0"/>
          </a:p>
          <a:p>
            <a:pPr marL="0" lvl="0" indent="0" algn="l" rtl="0">
              <a:spcBef>
                <a:spcPts val="0"/>
              </a:spcBef>
              <a:spcAft>
                <a:spcPts val="0"/>
              </a:spcAft>
              <a:buNone/>
            </a:pPr>
            <a:endParaRPr lang="en-IN" dirty="0"/>
          </a:p>
          <a:p>
            <a:pPr marL="0" lvl="0" indent="0" algn="l" rtl="0">
              <a:spcBef>
                <a:spcPts val="0"/>
              </a:spcBef>
              <a:spcAft>
                <a:spcPts val="0"/>
              </a:spcAft>
              <a:buNone/>
            </a:pPr>
            <a:r>
              <a:rPr lang="en-IN" dirty="0"/>
              <a:t>1. Give more real life scenarios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18821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IN" b="1" dirty="0"/>
              <a:t>Trainer Notes: </a:t>
            </a:r>
            <a:r>
              <a:rPr lang="en-IN" b="0" dirty="0"/>
              <a:t>Explain the following</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1. MLE concept</a:t>
            </a:r>
          </a:p>
          <a:p>
            <a:pPr marL="0" lvl="0" indent="0" algn="l" rtl="0">
              <a:spcBef>
                <a:spcPts val="0"/>
              </a:spcBef>
              <a:spcAft>
                <a:spcPts val="0"/>
              </a:spcAft>
              <a:buNone/>
            </a:pPr>
            <a:r>
              <a:rPr lang="en-IN" dirty="0"/>
              <a:t>2. The graph on the right side</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14947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IN" b="1" dirty="0"/>
              <a:t>Trainer Notes:</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1. This is for reference purpose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821209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IN" b="1" dirty="0"/>
              <a:t>Trainer Notes:</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1. Explain working of Sigmoid Probability</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6369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sz="1200" b="1" dirty="0">
                <a:latin typeface="Open Sans" panose="020B0604020202020204" charset="0"/>
                <a:ea typeface="Open Sans" panose="020B0604020202020204" charset="0"/>
                <a:cs typeface="Open Sans" panose="020B0604020202020204" charset="0"/>
              </a:rPr>
              <a:t>Trainer Notes:</a:t>
            </a:r>
          </a:p>
          <a:p>
            <a:pPr marL="0" lvl="0" indent="0" algn="l" rtl="0">
              <a:spcBef>
                <a:spcPts val="0"/>
              </a:spcBef>
              <a:spcAft>
                <a:spcPts val="0"/>
              </a:spcAft>
              <a:buNone/>
            </a:pPr>
            <a:endParaRPr lang="en-IN" sz="1200" b="0" dirty="0">
              <a:latin typeface="Open Sans" panose="020B0604020202020204" charset="0"/>
              <a:ea typeface="Open Sans" panose="020B0604020202020204" charset="0"/>
              <a:cs typeface="Open Sans" panose="020B0604020202020204" charset="0"/>
            </a:endParaRPr>
          </a:p>
          <a:p>
            <a:pPr marL="0" lvl="0" indent="0" algn="l" rtl="0">
              <a:spcBef>
                <a:spcPts val="0"/>
              </a:spcBef>
              <a:spcAft>
                <a:spcPts val="0"/>
              </a:spcAft>
              <a:buNone/>
            </a:pPr>
            <a:r>
              <a:rPr lang="en-IN" sz="1200" b="0" dirty="0">
                <a:latin typeface="Open Sans" panose="020B0604020202020204" charset="0"/>
                <a:ea typeface="Open Sans" panose="020B0604020202020204" charset="0"/>
                <a:cs typeface="Open Sans" panose="020B0604020202020204" charset="0"/>
              </a:rPr>
              <a:t>Explain using a sample dataset in Excel </a:t>
            </a:r>
          </a:p>
          <a:p>
            <a:pPr marL="0" lvl="0" indent="0" algn="l" rtl="0">
              <a:spcBef>
                <a:spcPts val="0"/>
              </a:spcBef>
              <a:spcAft>
                <a:spcPts val="0"/>
              </a:spcAft>
              <a:buNone/>
            </a:pPr>
            <a:endParaRPr sz="1200" b="0" dirty="0">
              <a:latin typeface="Open Sans" panose="020B0604020202020204" charset="0"/>
              <a:ea typeface="Open Sans" panose="020B0604020202020204" charset="0"/>
              <a:cs typeface="Open Sans" panose="020B0604020202020204" charset="0"/>
            </a:endParaRPr>
          </a:p>
        </p:txBody>
      </p:sp>
      <p:sp>
        <p:nvSpPr>
          <p:cNvPr id="429" name="Google Shape;4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29725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IN" b="1" dirty="0"/>
              <a:t>Trainer Notes:</a:t>
            </a:r>
          </a:p>
          <a:p>
            <a:pPr marL="0" lvl="0" indent="0" algn="l" rtl="0">
              <a:spcBef>
                <a:spcPts val="0"/>
              </a:spcBef>
              <a:spcAft>
                <a:spcPts val="0"/>
              </a:spcAft>
              <a:buNone/>
            </a:pPr>
            <a:endParaRPr lang="en-IN"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dirty="0"/>
              <a:t>1. Explain confusion matrix</a:t>
            </a:r>
            <a:br>
              <a:rPr lang="en-IN" dirty="0"/>
            </a:br>
            <a:r>
              <a:rPr lang="en-IN" dirty="0"/>
              <a:t>2. Demo using </a:t>
            </a:r>
            <a:r>
              <a:rPr lang="en-IN" dirty="0" err="1"/>
              <a:t>Jupyter</a:t>
            </a:r>
            <a:r>
              <a:rPr lang="en-IN" dirty="0"/>
              <a:t> notebook</a:t>
            </a:r>
          </a:p>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640794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IN" b="1" dirty="0"/>
              <a:t>Trainer Notes:</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1. Explain ROC and AUC and when to use them</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093555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3" name="Google Shape;1043;p27: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r>
              <a:rPr lang="en-IN" sz="1600" b="1" i="0" u="none" strike="noStrike" cap="none" dirty="0">
                <a:solidFill>
                  <a:schemeClr val="dk1"/>
                </a:solidFill>
                <a:effectLst/>
                <a:latin typeface="Calibri"/>
                <a:ea typeface="Calibri"/>
                <a:cs typeface="Calibri"/>
                <a:sym typeface="Calibri"/>
              </a:rPr>
              <a:t>Trainer Notes:</a:t>
            </a:r>
          </a:p>
          <a:p>
            <a:endParaRPr lang="en-IN" sz="1600" b="1" i="0" u="none" strike="noStrike" cap="none" dirty="0">
              <a:solidFill>
                <a:schemeClr val="dk1"/>
              </a:solidFill>
              <a:effectLst/>
              <a:latin typeface="Calibri"/>
              <a:ea typeface="Calibri"/>
              <a:cs typeface="Calibri"/>
              <a:sym typeface="Calibri"/>
            </a:endParaRPr>
          </a:p>
          <a:p>
            <a:pPr marL="228600" indent="-228600">
              <a:buAutoNum type="arabicPeriod"/>
            </a:pPr>
            <a:r>
              <a:rPr lang="en-IN" sz="1600" b="0" i="0" u="none" strike="noStrike" cap="none" dirty="0">
                <a:solidFill>
                  <a:schemeClr val="dk1"/>
                </a:solidFill>
                <a:effectLst/>
                <a:latin typeface="Calibri"/>
                <a:ea typeface="Calibri"/>
                <a:cs typeface="Calibri"/>
                <a:sym typeface="Calibri"/>
              </a:rPr>
              <a:t>Perform the above demo in python by downloading train.csv file and explain the functioning of each step</a:t>
            </a:r>
          </a:p>
          <a:p>
            <a:pPr marL="228600" indent="-228600">
              <a:buAutoNum type="arabicPeriod"/>
            </a:pPr>
            <a:r>
              <a:rPr lang="en-IN" sz="1600" b="0" i="0" u="none" strike="noStrike" cap="none" dirty="0">
                <a:solidFill>
                  <a:schemeClr val="dk1"/>
                </a:solidFill>
                <a:effectLst/>
                <a:latin typeface="Calibri"/>
                <a:ea typeface="Calibri"/>
                <a:cs typeface="Calibri"/>
                <a:sym typeface="Calibri"/>
              </a:rPr>
              <a:t>Also, ask the learner to perform the demo simultaneously on their system</a:t>
            </a:r>
          </a:p>
          <a:p>
            <a:pPr marL="0" lvl="0" indent="0" algn="l" rtl="0">
              <a:spcBef>
                <a:spcPts val="0"/>
              </a:spcBef>
              <a:spcAft>
                <a:spcPts val="0"/>
              </a:spcAft>
              <a:buNone/>
            </a:pPr>
            <a:endParaRPr lang="en-IN" dirty="0"/>
          </a:p>
          <a:p>
            <a:pPr marL="0" lvl="0" indent="0" algn="l" rtl="0">
              <a:spcBef>
                <a:spcPts val="0"/>
              </a:spcBef>
              <a:spcAft>
                <a:spcPts val="0"/>
              </a:spcAft>
              <a:buNone/>
            </a:pPr>
            <a:endParaRPr dirty="0"/>
          </a:p>
        </p:txBody>
      </p:sp>
      <p:sp>
        <p:nvSpPr>
          <p:cNvPr id="1044" name="Google Shape;1044;p27: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54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66943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3" name="Google Shape;1043;p27: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b="1" dirty="0"/>
              <a:t>Trainer Notes:</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1. Learners should code on their own.</a:t>
            </a:r>
          </a:p>
          <a:p>
            <a:pPr marL="0" lvl="0" indent="0" algn="l" rtl="0">
              <a:spcBef>
                <a:spcPts val="0"/>
              </a:spcBef>
              <a:spcAft>
                <a:spcPts val="0"/>
              </a:spcAft>
              <a:buNone/>
            </a:pPr>
            <a:r>
              <a:rPr lang="en-IN" dirty="0"/>
              <a:t>2. You can assist learners if they face any errors or do not understand any part of the question</a:t>
            </a:r>
          </a:p>
          <a:p>
            <a:pPr marL="0" lvl="0" indent="0" algn="l" rtl="0">
              <a:spcBef>
                <a:spcPts val="0"/>
              </a:spcBef>
              <a:spcAft>
                <a:spcPts val="0"/>
              </a:spcAft>
              <a:buNone/>
            </a:pPr>
            <a:r>
              <a:rPr lang="en-IN" dirty="0"/>
              <a:t>3. Solution is provided in the next slide</a:t>
            </a:r>
          </a:p>
          <a:p>
            <a:pPr marL="0" lvl="0" indent="0" algn="l" rtl="0">
              <a:spcBef>
                <a:spcPts val="0"/>
              </a:spcBef>
              <a:spcAft>
                <a:spcPts val="0"/>
              </a:spcAft>
              <a:buNone/>
            </a:pPr>
            <a:endParaRPr lang="en-IN" dirty="0"/>
          </a:p>
          <a:p>
            <a:pPr marL="0" lvl="0" indent="0" algn="l" rtl="0">
              <a:spcBef>
                <a:spcPts val="0"/>
              </a:spcBef>
              <a:spcAft>
                <a:spcPts val="0"/>
              </a:spcAft>
              <a:buNone/>
            </a:pPr>
            <a:endParaRPr dirty="0"/>
          </a:p>
        </p:txBody>
      </p:sp>
      <p:sp>
        <p:nvSpPr>
          <p:cNvPr id="1044" name="Google Shape;1044;p27: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55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06883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280406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5228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IN" b="0"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693675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5347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475246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61488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IN" sz="1600" b="1" dirty="0">
                <a:latin typeface="Open Sans" panose="020B0604020202020204" charset="0"/>
                <a:ea typeface="Open Sans" panose="020B0604020202020204" charset="0"/>
                <a:cs typeface="Open Sans" panose="020B0604020202020204" charset="0"/>
              </a:rPr>
              <a:t>Trainer Notes:</a:t>
            </a:r>
          </a:p>
          <a:p>
            <a:pPr marL="0" lvl="0" indent="0" algn="l" rtl="0">
              <a:spcBef>
                <a:spcPts val="0"/>
              </a:spcBef>
              <a:spcAft>
                <a:spcPts val="0"/>
              </a:spcAft>
              <a:buNone/>
            </a:pPr>
            <a:endParaRPr lang="en-IN" sz="1600" b="0" dirty="0">
              <a:latin typeface="Open Sans" panose="020B0604020202020204" charset="0"/>
              <a:ea typeface="Open Sans" panose="020B0604020202020204" charset="0"/>
              <a:cs typeface="Open Sans" panose="020B0604020202020204" charset="0"/>
            </a:endParaRPr>
          </a:p>
          <a:p>
            <a:pPr marL="0" lvl="0" indent="0" algn="l" rtl="0">
              <a:spcBef>
                <a:spcPts val="0"/>
              </a:spcBef>
              <a:spcAft>
                <a:spcPts val="0"/>
              </a:spcAft>
              <a:buNone/>
            </a:pPr>
            <a:r>
              <a:rPr lang="en-IN" sz="1600" b="0" dirty="0">
                <a:latin typeface="Open Sans" panose="020B0604020202020204" charset="0"/>
                <a:ea typeface="Open Sans" panose="020B0604020202020204" charset="0"/>
                <a:cs typeface="Open Sans" panose="020B0604020202020204" charset="0"/>
              </a:rPr>
              <a:t>Give more real time examples</a:t>
            </a:r>
          </a:p>
          <a:p>
            <a:pPr marL="0" lvl="0" indent="0" algn="l" rtl="0">
              <a:spcBef>
                <a:spcPts val="0"/>
              </a:spcBef>
              <a:spcAft>
                <a:spcPts val="0"/>
              </a:spcAft>
              <a:buNone/>
            </a:pPr>
            <a:endParaRPr lang="en-IN" sz="1600" b="0" dirty="0">
              <a:latin typeface="Open Sans" panose="020B0604020202020204" charset="0"/>
              <a:ea typeface="Open Sans" panose="020B0604020202020204" charset="0"/>
              <a:cs typeface="Open Sans" panose="020B0604020202020204" charset="0"/>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203252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6" name="Google Shape;2266;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7"/>
        <p:cNvGrpSpPr/>
        <p:nvPr/>
      </p:nvGrpSpPr>
      <p:grpSpPr>
        <a:xfrm>
          <a:off x="0" y="0"/>
          <a:ext cx="0" cy="0"/>
          <a:chOff x="0" y="0"/>
          <a:chExt cx="0" cy="0"/>
        </a:xfrm>
      </p:grpSpPr>
      <p:sp>
        <p:nvSpPr>
          <p:cNvPr id="2278" name="Google Shape;2278;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9" name="Google Shape;2279;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p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7" name="Google Shape;2347;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p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47" name="Google Shape;2347;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50237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7"/>
        <p:cNvGrpSpPr/>
        <p:nvPr/>
      </p:nvGrpSpPr>
      <p:grpSpPr>
        <a:xfrm>
          <a:off x="0" y="0"/>
          <a:ext cx="0" cy="0"/>
          <a:chOff x="0" y="0"/>
          <a:chExt cx="0" cy="0"/>
        </a:xfrm>
      </p:grpSpPr>
      <p:sp>
        <p:nvSpPr>
          <p:cNvPr id="2368" name="Google Shape;2368;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9" name="Google Shape;2369;p78: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400"/>
              <a:buFont typeface="Open Sans"/>
              <a:buNone/>
            </a:pPr>
            <a:r>
              <a:rPr lang="en-US" sz="1600" b="1" i="0" u="none" strike="noStrike" cap="none" dirty="0">
                <a:solidFill>
                  <a:schemeClr val="dk1"/>
                </a:solidFill>
              </a:rPr>
              <a:t>Trainer Notes: </a:t>
            </a:r>
            <a:r>
              <a:rPr lang="en-US" sz="1600" b="0" i="0" u="none" strike="noStrike" cap="none" dirty="0">
                <a:solidFill>
                  <a:schemeClr val="dk1"/>
                </a:solidFill>
              </a:rPr>
              <a:t>Describe the project to the learners and instruct them to perform it after the lesson.</a:t>
            </a:r>
            <a:endParaRPr sz="1600" b="0" i="0" u="none" strike="noStrike" cap="none" dirty="0">
              <a:solidFill>
                <a:schemeClr val="dk1"/>
              </a:solidFill>
            </a:endParaRPr>
          </a:p>
        </p:txBody>
      </p:sp>
      <p:sp>
        <p:nvSpPr>
          <p:cNvPr id="2370" name="Google Shape;2370;p78: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300"/>
              <a:buFont typeface="Open Sans"/>
              <a:buNone/>
            </a:pPr>
            <a:fld id="{00000000-1234-1234-1234-123412341234}" type="slidenum">
              <a:rPr lang="en-US" sz="1200">
                <a:solidFill>
                  <a:schemeClr val="dk1"/>
                </a:solidFill>
              </a:rPr>
              <a:t>68</a:t>
            </a:fld>
            <a:endParaRPr sz="1200" dirty="0">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6"/>
        <p:cNvGrpSpPr/>
        <p:nvPr/>
      </p:nvGrpSpPr>
      <p:grpSpPr>
        <a:xfrm>
          <a:off x="0" y="0"/>
          <a:ext cx="0" cy="0"/>
          <a:chOff x="0" y="0"/>
          <a:chExt cx="0" cy="0"/>
        </a:xfrm>
      </p:grpSpPr>
      <p:sp>
        <p:nvSpPr>
          <p:cNvPr id="2377" name="Google Shape;2377;p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78" name="Google Shape;2378;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IN" sz="1600" b="1" dirty="0">
                <a:latin typeface="Open Sans" panose="020B0604020202020204" charset="0"/>
                <a:ea typeface="Open Sans" panose="020B0604020202020204" charset="0"/>
                <a:cs typeface="Open Sans" panose="020B0604020202020204" charset="0"/>
              </a:rPr>
              <a:t>Trainer Notes:</a:t>
            </a:r>
          </a:p>
          <a:p>
            <a:pPr marL="0" lvl="0" indent="0" algn="l" rtl="0">
              <a:spcBef>
                <a:spcPts val="0"/>
              </a:spcBef>
              <a:spcAft>
                <a:spcPts val="0"/>
              </a:spcAft>
              <a:buNone/>
            </a:pPr>
            <a:endParaRPr lang="en-IN" sz="1600" b="0" dirty="0">
              <a:latin typeface="Open Sans" panose="020B0604020202020204" charset="0"/>
              <a:ea typeface="Open Sans" panose="020B0604020202020204" charset="0"/>
              <a:cs typeface="Open Sans" panose="020B0604020202020204" charset="0"/>
            </a:endParaRPr>
          </a:p>
          <a:p>
            <a:pPr marL="0" lvl="0" indent="0" algn="l" rtl="0">
              <a:spcBef>
                <a:spcPts val="0"/>
              </a:spcBef>
              <a:spcAft>
                <a:spcPts val="0"/>
              </a:spcAft>
              <a:buNone/>
            </a:pPr>
            <a:r>
              <a:rPr lang="en-IN" sz="1600" b="0" dirty="0">
                <a:latin typeface="Open Sans" panose="020B0604020202020204" charset="0"/>
                <a:ea typeface="Open Sans" panose="020B0604020202020204" charset="0"/>
                <a:cs typeface="Open Sans" panose="020B0604020202020204" charset="0"/>
              </a:rPr>
              <a:t>Give more examples</a:t>
            </a:r>
          </a:p>
          <a:p>
            <a:pPr marL="0" lvl="0" indent="0" algn="l" rtl="0">
              <a:spcBef>
                <a:spcPts val="0"/>
              </a:spcBef>
              <a:spcAft>
                <a:spcPts val="0"/>
              </a:spcAft>
              <a:buNone/>
            </a:pPr>
            <a:endParaRPr lang="en-IN" sz="1600" b="0" dirty="0">
              <a:latin typeface="Open Sans" panose="020B0604020202020204" charset="0"/>
              <a:ea typeface="Open Sans" panose="020B0604020202020204" charset="0"/>
              <a:cs typeface="Open Sans" panose="020B0604020202020204" charset="0"/>
            </a:endParaRP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8832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2200" b="1" dirty="0">
                <a:latin typeface="Open Sans" panose="020B0604020202020204" charset="0"/>
                <a:ea typeface="Open Sans" panose="020B0604020202020204" charset="0"/>
                <a:cs typeface="Open Sans" panose="020B0604020202020204" charset="0"/>
              </a:rPr>
              <a:t> Trainer Notes:</a:t>
            </a:r>
          </a:p>
          <a:p>
            <a:r>
              <a:rPr lang="en-IN" sz="2200" b="1" dirty="0">
                <a:latin typeface="Open Sans" panose="020B0604020202020204" charset="0"/>
                <a:ea typeface="Open Sans" panose="020B0604020202020204" charset="0"/>
                <a:cs typeface="Open Sans" panose="020B0604020202020204" charset="0"/>
              </a:rPr>
              <a:t> </a:t>
            </a:r>
            <a:r>
              <a:rPr lang="en-IN" sz="2200" b="0" u="sng" dirty="0">
                <a:latin typeface="Open Sans" panose="020B0604020202020204" charset="0"/>
                <a:ea typeface="Open Sans" panose="020B0604020202020204" charset="0"/>
                <a:cs typeface="Open Sans" panose="020B0604020202020204" charset="0"/>
              </a:rPr>
              <a:t>Other Examples</a:t>
            </a:r>
            <a:r>
              <a:rPr lang="en-IN" sz="2200" b="0" dirty="0">
                <a:latin typeface="Open Sans" panose="020B0604020202020204" charset="0"/>
                <a:ea typeface="Open Sans" panose="020B0604020202020204" charset="0"/>
                <a:cs typeface="Open Sans" panose="020B0604020202020204" charset="0"/>
              </a:rPr>
              <a:t> </a:t>
            </a:r>
          </a:p>
          <a:p>
            <a:r>
              <a:rPr lang="en-IN" sz="2200" b="0" dirty="0">
                <a:latin typeface="Open Sans" panose="020B0604020202020204" charset="0"/>
                <a:ea typeface="Open Sans" panose="020B0604020202020204" charset="0"/>
                <a:cs typeface="Open Sans" panose="020B0604020202020204" charset="0"/>
              </a:rPr>
              <a:t> Amazon.com - product recommendations</a:t>
            </a:r>
          </a:p>
          <a:p>
            <a:r>
              <a:rPr lang="en-IN" sz="2200" b="0" dirty="0">
                <a:latin typeface="Open Sans" panose="020B0604020202020204" charset="0"/>
                <a:ea typeface="Open Sans" panose="020B0604020202020204" charset="0"/>
                <a:cs typeface="Open Sans" panose="020B0604020202020204" charset="0"/>
              </a:rPr>
              <a:t> Housing.com - price predictions</a:t>
            </a:r>
          </a:p>
          <a:p>
            <a:r>
              <a:rPr lang="en-IN" sz="2200" b="0" dirty="0">
                <a:latin typeface="Open Sans" panose="020B0604020202020204" charset="0"/>
                <a:ea typeface="Open Sans" panose="020B0604020202020204" charset="0"/>
                <a:cs typeface="Open Sans" panose="020B0604020202020204" charset="0"/>
              </a:rPr>
              <a:t> Gmail Spam filter</a:t>
            </a:r>
          </a:p>
        </p:txBody>
      </p:sp>
      <p:sp>
        <p:nvSpPr>
          <p:cNvPr id="4" name="Slide Number Placeholder 3"/>
          <p:cNvSpPr>
            <a:spLocks noGrp="1"/>
          </p:cNvSpPr>
          <p:nvPr>
            <p:ph type="sldNum" sz="quarter" idx="10"/>
          </p:nvPr>
        </p:nvSpPr>
        <p:spPr/>
        <p:txBody>
          <a:bodyPr/>
          <a:lstStyle/>
          <a:p>
            <a:fld id="{F2ED142C-6CE1-40B4-B784-A3FD6AB262B4}" type="slidenum">
              <a:rPr lang="en-US" smtClean="0"/>
              <a:t>9</a:t>
            </a:fld>
            <a:endParaRPr lang="en-US" dirty="0"/>
          </a:p>
        </p:txBody>
      </p:sp>
    </p:spTree>
    <p:extLst>
      <p:ext uri="{BB962C8B-B14F-4D97-AF65-F5344CB8AC3E}">
        <p14:creationId xmlns:p14="http://schemas.microsoft.com/office/powerpoint/2010/main" val="173134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sz="1200" b="1" dirty="0">
                <a:latin typeface="Open Sans" panose="020B0604020202020204" charset="0"/>
                <a:ea typeface="Open Sans" panose="020B0604020202020204" charset="0"/>
                <a:cs typeface="Open Sans" panose="020B0604020202020204" charset="0"/>
              </a:rPr>
              <a:t>Trainer Notes:</a:t>
            </a:r>
          </a:p>
          <a:p>
            <a:pPr marL="0" lvl="0" indent="0" algn="l" rtl="0">
              <a:spcBef>
                <a:spcPts val="0"/>
              </a:spcBef>
              <a:spcAft>
                <a:spcPts val="0"/>
              </a:spcAft>
              <a:buNone/>
            </a:pPr>
            <a:endParaRPr lang="en-IN" sz="1200" b="0" dirty="0">
              <a:latin typeface="Open Sans" panose="020B0604020202020204" charset="0"/>
              <a:ea typeface="Open Sans" panose="020B0604020202020204" charset="0"/>
              <a:cs typeface="Open Sans" panose="020B0604020202020204" charset="0"/>
            </a:endParaRPr>
          </a:p>
          <a:p>
            <a:pPr marL="0" lvl="0" indent="0" algn="l" rtl="0">
              <a:spcBef>
                <a:spcPts val="0"/>
              </a:spcBef>
              <a:spcAft>
                <a:spcPts val="0"/>
              </a:spcAft>
              <a:buNone/>
            </a:pPr>
            <a:r>
              <a:rPr lang="en-IN" sz="1200" b="0" dirty="0">
                <a:latin typeface="Open Sans" panose="020B0604020202020204" charset="0"/>
                <a:ea typeface="Open Sans" panose="020B0604020202020204" charset="0"/>
                <a:cs typeface="Open Sans" panose="020B0604020202020204" charset="0"/>
              </a:rPr>
              <a:t>Explain using a sample dataset</a:t>
            </a:r>
          </a:p>
          <a:p>
            <a:pPr marL="0" lvl="0" indent="0" algn="l" rtl="0">
              <a:spcBef>
                <a:spcPts val="0"/>
              </a:spcBef>
              <a:spcAft>
                <a:spcPts val="0"/>
              </a:spcAft>
              <a:buNone/>
            </a:pPr>
            <a:endParaRPr sz="1200" b="0" dirty="0">
              <a:latin typeface="Open Sans" panose="020B0604020202020204" charset="0"/>
              <a:ea typeface="Open Sans" panose="020B0604020202020204" charset="0"/>
              <a:cs typeface="Open Sans" panose="020B0604020202020204" charset="0"/>
            </a:endParaRPr>
          </a:p>
        </p:txBody>
      </p:sp>
      <p:sp>
        <p:nvSpPr>
          <p:cNvPr id="429" name="Google Shape;4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0732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plash screen">
  <p:cSld name="Splash screen">
    <p:spTree>
      <p:nvGrpSpPr>
        <p:cNvPr id="1" name="Shape 15"/>
        <p:cNvGrpSpPr/>
        <p:nvPr/>
      </p:nvGrpSpPr>
      <p:grpSpPr>
        <a:xfrm>
          <a:off x="0" y="0"/>
          <a:ext cx="0" cy="0"/>
          <a:chOff x="0" y="0"/>
          <a:chExt cx="0" cy="0"/>
        </a:xfrm>
      </p:grpSpPr>
      <p:sp>
        <p:nvSpPr>
          <p:cNvPr id="16" name="Google Shape;16;p2"/>
          <p:cNvSpPr/>
          <p:nvPr/>
        </p:nvSpPr>
        <p:spPr>
          <a:xfrm>
            <a:off x="1" y="0"/>
            <a:ext cx="16256001" cy="1121168"/>
          </a:xfrm>
          <a:prstGeom prst="rect">
            <a:avLst/>
          </a:prstGeom>
          <a:solidFill>
            <a:srgbClr val="7EC7E8"/>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0" i="0" u="none" strike="noStrike" cap="none" dirty="0">
              <a:solidFill>
                <a:schemeClr val="lt1"/>
              </a:solidFill>
              <a:latin typeface="Calibri"/>
              <a:ea typeface="Calibri"/>
              <a:cs typeface="Calibri"/>
              <a:sym typeface="Calibri"/>
            </a:endParaRPr>
          </a:p>
        </p:txBody>
      </p:sp>
      <p:sp>
        <p:nvSpPr>
          <p:cNvPr id="17" name="Google Shape;17;p2"/>
          <p:cNvSpPr/>
          <p:nvPr/>
        </p:nvSpPr>
        <p:spPr>
          <a:xfrm>
            <a:off x="1" y="7677022"/>
            <a:ext cx="16256001" cy="1466983"/>
          </a:xfrm>
          <a:prstGeom prst="rect">
            <a:avLst/>
          </a:prstGeom>
          <a:solidFill>
            <a:srgbClr val="8E8E8E"/>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0" i="0" u="none" strike="noStrike" cap="none" dirty="0">
              <a:solidFill>
                <a:schemeClr val="lt1"/>
              </a:solidFill>
              <a:latin typeface="Calibri"/>
              <a:ea typeface="Calibri"/>
              <a:cs typeface="Calibri"/>
              <a:sym typeface="Calibri"/>
            </a:endParaRPr>
          </a:p>
        </p:txBody>
      </p:sp>
      <p:sp>
        <p:nvSpPr>
          <p:cNvPr id="18" name="Google Shape;18;p2"/>
          <p:cNvSpPr txBox="1">
            <a:spLocks noGrp="1"/>
          </p:cNvSpPr>
          <p:nvPr>
            <p:ph type="body" idx="1"/>
          </p:nvPr>
        </p:nvSpPr>
        <p:spPr>
          <a:xfrm>
            <a:off x="3687281" y="3289822"/>
            <a:ext cx="9486278" cy="387798"/>
          </a:xfrm>
          <a:prstGeom prst="rect">
            <a:avLst/>
          </a:prstGeom>
          <a:noFill/>
          <a:ln>
            <a:noFill/>
          </a:ln>
        </p:spPr>
        <p:txBody>
          <a:bodyPr spcFirstLastPara="1" wrap="square" lIns="0" tIns="0" rIns="0" bIns="0" anchor="ctr" anchorCtr="0"/>
          <a:lstStyle>
            <a:lvl1pPr marL="457200" lvl="0" indent="-228600" algn="l">
              <a:lnSpc>
                <a:spcPct val="90000"/>
              </a:lnSpc>
              <a:spcBef>
                <a:spcPts val="1000"/>
              </a:spcBef>
              <a:spcAft>
                <a:spcPts val="0"/>
              </a:spcAft>
              <a:buClr>
                <a:srgbClr val="262626"/>
              </a:buClr>
              <a:buSzPts val="2800"/>
              <a:buNone/>
              <a:defRPr sz="2800" b="0">
                <a:solidFill>
                  <a:srgbClr val="262626"/>
                </a:solidFill>
                <a:latin typeface="Open Sans"/>
                <a:ea typeface="Open Sans"/>
                <a:cs typeface="Open Sans"/>
                <a:sym typeface="Open Sans"/>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2"/>
          <p:cNvSpPr txBox="1">
            <a:spLocks noGrp="1"/>
          </p:cNvSpPr>
          <p:nvPr>
            <p:ph type="body" idx="2"/>
          </p:nvPr>
        </p:nvSpPr>
        <p:spPr>
          <a:xfrm>
            <a:off x="3687281" y="2625331"/>
            <a:ext cx="9486278" cy="443198"/>
          </a:xfrm>
          <a:prstGeom prst="rect">
            <a:avLst/>
          </a:prstGeom>
          <a:noFill/>
          <a:ln>
            <a:noFill/>
          </a:ln>
        </p:spPr>
        <p:txBody>
          <a:bodyPr spcFirstLastPara="1" wrap="square" lIns="0" tIns="0" rIns="0" bIns="0" anchor="ctr" anchorCtr="0"/>
          <a:lstStyle>
            <a:lvl1pPr marL="457200" lvl="0" indent="-228600" algn="l">
              <a:lnSpc>
                <a:spcPct val="90000"/>
              </a:lnSpc>
              <a:spcBef>
                <a:spcPts val="1000"/>
              </a:spcBef>
              <a:spcAft>
                <a:spcPts val="0"/>
              </a:spcAft>
              <a:buClr>
                <a:srgbClr val="262626"/>
              </a:buClr>
              <a:buSzPts val="3200"/>
              <a:buNone/>
              <a:defRPr sz="3200" b="1">
                <a:solidFill>
                  <a:srgbClr val="262626"/>
                </a:solidFill>
                <a:latin typeface="Open Sans"/>
                <a:ea typeface="Open Sans"/>
                <a:cs typeface="Open Sans"/>
                <a:sym typeface="Open Sans"/>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20" name="Google Shape;20;p2"/>
          <p:cNvGrpSpPr/>
          <p:nvPr/>
        </p:nvGrpSpPr>
        <p:grpSpPr>
          <a:xfrm>
            <a:off x="-1" y="7545046"/>
            <a:ext cx="16256000" cy="130964"/>
            <a:chOff x="0" y="474414"/>
            <a:chExt cx="7908925" cy="61412"/>
          </a:xfrm>
        </p:grpSpPr>
        <p:sp>
          <p:nvSpPr>
            <p:cNvPr id="21" name="Google Shape;21;p2"/>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b="0" i="0" u="none" strike="noStrike" cap="none" dirty="0">
                <a:solidFill>
                  <a:schemeClr val="lt1"/>
                </a:solidFill>
                <a:latin typeface="Calibri"/>
                <a:ea typeface="Calibri"/>
                <a:cs typeface="Calibri"/>
                <a:sym typeface="Calibri"/>
              </a:endParaRPr>
            </a:p>
          </p:txBody>
        </p:sp>
        <p:sp>
          <p:nvSpPr>
            <p:cNvPr id="22" name="Google Shape;22;p2"/>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b="0" i="0" u="none" strike="noStrike" cap="none" dirty="0">
                <a:solidFill>
                  <a:schemeClr val="lt1"/>
                </a:solidFill>
                <a:latin typeface="Calibri"/>
                <a:ea typeface="Calibri"/>
                <a:cs typeface="Calibri"/>
                <a:sym typeface="Calibri"/>
              </a:endParaRPr>
            </a:p>
          </p:txBody>
        </p:sp>
        <p:sp>
          <p:nvSpPr>
            <p:cNvPr id="23" name="Google Shape;23;p2"/>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b="0" i="0" u="none" strike="noStrike" cap="none" dirty="0">
                <a:solidFill>
                  <a:schemeClr val="lt1"/>
                </a:solidFill>
                <a:latin typeface="Calibri"/>
                <a:ea typeface="Calibri"/>
                <a:cs typeface="Calibri"/>
                <a:sym typeface="Calibri"/>
              </a:endParaRPr>
            </a:p>
          </p:txBody>
        </p:sp>
        <p:sp>
          <p:nvSpPr>
            <p:cNvPr id="24" name="Google Shape;24;p2"/>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b="0" i="0" u="none" strike="noStrike" cap="none" dirty="0">
                <a:solidFill>
                  <a:schemeClr val="lt1"/>
                </a:solidFill>
                <a:latin typeface="Calibri"/>
                <a:ea typeface="Calibri"/>
                <a:cs typeface="Calibri"/>
                <a:sym typeface="Calibri"/>
              </a:endParaRPr>
            </a:p>
          </p:txBody>
        </p:sp>
        <p:sp>
          <p:nvSpPr>
            <p:cNvPr id="25" name="Google Shape;25;p2"/>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b="0" i="0" u="none" strike="noStrike" cap="none" dirty="0">
                <a:solidFill>
                  <a:schemeClr val="lt1"/>
                </a:solidFill>
                <a:latin typeface="Calibri"/>
                <a:ea typeface="Calibri"/>
                <a:cs typeface="Calibri"/>
                <a:sym typeface="Calibri"/>
              </a:endParaRPr>
            </a:p>
          </p:txBody>
        </p:sp>
        <p:sp>
          <p:nvSpPr>
            <p:cNvPr id="26" name="Google Shape;26;p2"/>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b="0" i="0" u="none" strike="noStrike" cap="none" dirty="0">
                <a:solidFill>
                  <a:schemeClr val="lt1"/>
                </a:solidFill>
                <a:latin typeface="Calibri"/>
                <a:ea typeface="Calibri"/>
                <a:cs typeface="Calibri"/>
                <a:sym typeface="Calibri"/>
              </a:endParaRPr>
            </a:p>
          </p:txBody>
        </p:sp>
        <p:sp>
          <p:nvSpPr>
            <p:cNvPr id="27" name="Google Shape;27;p2"/>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b="0" i="0" u="none" strike="noStrike" cap="none" dirty="0">
                <a:solidFill>
                  <a:schemeClr val="lt1"/>
                </a:solidFill>
                <a:latin typeface="Calibri"/>
                <a:ea typeface="Calibri"/>
                <a:cs typeface="Calibri"/>
                <a:sym typeface="Calibri"/>
              </a:endParaRPr>
            </a:p>
          </p:txBody>
        </p:sp>
      </p:grpSp>
      <p:sp>
        <p:nvSpPr>
          <p:cNvPr id="28" name="Google Shape;28;p2"/>
          <p:cNvSpPr txBox="1"/>
          <p:nvPr/>
        </p:nvSpPr>
        <p:spPr>
          <a:xfrm>
            <a:off x="88120" y="8713208"/>
            <a:ext cx="3757952" cy="36933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0" i="0" u="none" strike="noStrike" cap="none" dirty="0">
                <a:solidFill>
                  <a:schemeClr val="lt1"/>
                </a:solidFill>
                <a:latin typeface="Open Sans"/>
                <a:ea typeface="Open Sans"/>
                <a:cs typeface="Open Sans"/>
                <a:sym typeface="Open Sans"/>
              </a:rPr>
              <a:t>©</a:t>
            </a:r>
            <a:r>
              <a:rPr lang="en-US" sz="1800" b="0" i="0" u="none" strike="noStrike" cap="none" dirty="0">
                <a:solidFill>
                  <a:schemeClr val="dk1"/>
                </a:solidFill>
                <a:latin typeface="Open Sans"/>
                <a:ea typeface="Open Sans"/>
                <a:cs typeface="Open Sans"/>
                <a:sym typeface="Open Sans"/>
              </a:rPr>
              <a:t> </a:t>
            </a:r>
            <a:r>
              <a:rPr lang="en-US" sz="1800" b="0" i="0" u="none" strike="noStrike" cap="none" dirty="0" err="1">
                <a:solidFill>
                  <a:schemeClr val="lt1"/>
                </a:solidFill>
                <a:latin typeface="Open Sans"/>
                <a:ea typeface="Open Sans"/>
                <a:cs typeface="Open Sans"/>
                <a:sym typeface="Open Sans"/>
              </a:rPr>
              <a:t>Simplilearn</a:t>
            </a:r>
            <a:r>
              <a:rPr lang="en-US" sz="1800" b="0" i="0" u="none" strike="noStrike" cap="none" dirty="0">
                <a:solidFill>
                  <a:schemeClr val="lt1"/>
                </a:solidFill>
                <a:latin typeface="Open Sans"/>
                <a:ea typeface="Open Sans"/>
                <a:cs typeface="Open Sans"/>
                <a:sym typeface="Open Sans"/>
              </a:rPr>
              <a:t>. All rights reserved.</a:t>
            </a:r>
            <a:endParaRPr dirty="0"/>
          </a:p>
        </p:txBody>
      </p:sp>
      <p:sp>
        <p:nvSpPr>
          <p:cNvPr id="29" name="Google Shape;29;p2"/>
          <p:cNvSpPr/>
          <p:nvPr/>
        </p:nvSpPr>
        <p:spPr>
          <a:xfrm>
            <a:off x="3579463" y="4179551"/>
            <a:ext cx="1668847" cy="1731483"/>
          </a:xfrm>
          <a:prstGeom prst="ellipse">
            <a:avLst/>
          </a:prstGeom>
          <a:solidFill>
            <a:srgbClr val="7EC7E8"/>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30" name="Google Shape;30;p2"/>
          <p:cNvSpPr/>
          <p:nvPr/>
        </p:nvSpPr>
        <p:spPr>
          <a:xfrm>
            <a:off x="6044194" y="4179551"/>
            <a:ext cx="1668847" cy="1731483"/>
          </a:xfrm>
          <a:prstGeom prst="ellipse">
            <a:avLst/>
          </a:prstGeom>
          <a:solidFill>
            <a:srgbClr val="7EC7E8"/>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31" name="Google Shape;31;p2"/>
          <p:cNvSpPr/>
          <p:nvPr/>
        </p:nvSpPr>
        <p:spPr>
          <a:xfrm>
            <a:off x="8517394" y="4179551"/>
            <a:ext cx="1668847" cy="1731483"/>
          </a:xfrm>
          <a:prstGeom prst="ellipse">
            <a:avLst/>
          </a:prstGeom>
          <a:solidFill>
            <a:srgbClr val="7EC7E8"/>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32" name="Google Shape;32;p2"/>
          <p:cNvSpPr/>
          <p:nvPr/>
        </p:nvSpPr>
        <p:spPr>
          <a:xfrm>
            <a:off x="11016162" y="4179551"/>
            <a:ext cx="1668847" cy="1731483"/>
          </a:xfrm>
          <a:prstGeom prst="ellipse">
            <a:avLst/>
          </a:prstGeom>
          <a:solidFill>
            <a:srgbClr val="7EC7E8"/>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pic>
        <p:nvPicPr>
          <p:cNvPr id="33" name="Google Shape;33;p2"/>
          <p:cNvPicPr preferRelativeResize="0"/>
          <p:nvPr/>
        </p:nvPicPr>
        <p:blipFill rotWithShape="1">
          <a:blip r:embed="rId2">
            <a:alphaModFix/>
          </a:blip>
          <a:srcRect/>
          <a:stretch/>
        </p:blipFill>
        <p:spPr>
          <a:xfrm>
            <a:off x="3812452" y="4592532"/>
            <a:ext cx="1171029" cy="869787"/>
          </a:xfrm>
          <a:prstGeom prst="rect">
            <a:avLst/>
          </a:prstGeom>
          <a:noFill/>
          <a:ln>
            <a:noFill/>
          </a:ln>
        </p:spPr>
      </p:pic>
      <p:pic>
        <p:nvPicPr>
          <p:cNvPr id="34" name="Google Shape;34;p2"/>
          <p:cNvPicPr preferRelativeResize="0"/>
          <p:nvPr/>
        </p:nvPicPr>
        <p:blipFill rotWithShape="1">
          <a:blip r:embed="rId3">
            <a:alphaModFix/>
          </a:blip>
          <a:srcRect/>
          <a:stretch/>
        </p:blipFill>
        <p:spPr>
          <a:xfrm>
            <a:off x="6512268" y="4501181"/>
            <a:ext cx="732697" cy="1088225"/>
          </a:xfrm>
          <a:prstGeom prst="rect">
            <a:avLst/>
          </a:prstGeom>
          <a:noFill/>
          <a:ln>
            <a:noFill/>
          </a:ln>
        </p:spPr>
      </p:pic>
      <p:pic>
        <p:nvPicPr>
          <p:cNvPr id="35" name="Google Shape;35;p2"/>
          <p:cNvPicPr preferRelativeResize="0"/>
          <p:nvPr/>
        </p:nvPicPr>
        <p:blipFill rotWithShape="1">
          <a:blip r:embed="rId4">
            <a:alphaModFix/>
          </a:blip>
          <a:srcRect/>
          <a:stretch/>
        </p:blipFill>
        <p:spPr>
          <a:xfrm>
            <a:off x="8807158" y="4480191"/>
            <a:ext cx="1089313" cy="1130197"/>
          </a:xfrm>
          <a:prstGeom prst="rect">
            <a:avLst/>
          </a:prstGeom>
          <a:noFill/>
          <a:ln>
            <a:noFill/>
          </a:ln>
        </p:spPr>
      </p:pic>
      <p:pic>
        <p:nvPicPr>
          <p:cNvPr id="36" name="Google Shape;36;p2"/>
          <p:cNvPicPr preferRelativeResize="0"/>
          <p:nvPr/>
        </p:nvPicPr>
        <p:blipFill rotWithShape="1">
          <a:blip r:embed="rId5">
            <a:alphaModFix/>
          </a:blip>
          <a:srcRect/>
          <a:stretch/>
        </p:blipFill>
        <p:spPr>
          <a:xfrm>
            <a:off x="11221061" y="4512962"/>
            <a:ext cx="1259043" cy="1064663"/>
          </a:xfrm>
          <a:prstGeom prst="rect">
            <a:avLst/>
          </a:prstGeom>
          <a:noFill/>
          <a:ln>
            <a:noFill/>
          </a:ln>
        </p:spPr>
      </p:pic>
      <p:pic>
        <p:nvPicPr>
          <p:cNvPr id="37" name="Google Shape;37;p2"/>
          <p:cNvPicPr preferRelativeResize="0"/>
          <p:nvPr/>
        </p:nvPicPr>
        <p:blipFill rotWithShape="1">
          <a:blip r:embed="rId6">
            <a:alphaModFix/>
          </a:blip>
          <a:srcRect/>
          <a:stretch/>
        </p:blipFill>
        <p:spPr>
          <a:xfrm>
            <a:off x="13231063" y="176536"/>
            <a:ext cx="2589088" cy="76809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quiz ans">
  <p:cSld name="2_quiz ans">
    <p:spTree>
      <p:nvGrpSpPr>
        <p:cNvPr id="1" name="Shape 300"/>
        <p:cNvGrpSpPr/>
        <p:nvPr/>
      </p:nvGrpSpPr>
      <p:grpSpPr>
        <a:xfrm>
          <a:off x="0" y="0"/>
          <a:ext cx="0" cy="0"/>
          <a:chOff x="0" y="0"/>
          <a:chExt cx="0" cy="0"/>
        </a:xfrm>
      </p:grpSpPr>
      <p:sp>
        <p:nvSpPr>
          <p:cNvPr id="301" name="Google Shape;301;p16"/>
          <p:cNvSpPr/>
          <p:nvPr/>
        </p:nvSpPr>
        <p:spPr>
          <a:xfrm>
            <a:off x="1" y="6798914"/>
            <a:ext cx="16256001" cy="2022135"/>
          </a:xfrm>
          <a:prstGeom prst="rect">
            <a:avLst/>
          </a:prstGeom>
          <a:gradFill>
            <a:gsLst>
              <a:gs pos="0">
                <a:srgbClr val="EEEEEE"/>
              </a:gs>
              <a:gs pos="100000">
                <a:srgbClr val="D9D9D9"/>
              </a:gs>
            </a:gsLst>
            <a:lin ang="5400000" scaled="0"/>
          </a:gra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Open Sans"/>
              <a:ea typeface="Open Sans"/>
              <a:cs typeface="Open Sans"/>
              <a:sym typeface="Open Sans"/>
            </a:endParaRPr>
          </a:p>
        </p:txBody>
      </p:sp>
      <p:sp>
        <p:nvSpPr>
          <p:cNvPr id="302" name="Google Shape;302;p16"/>
          <p:cNvSpPr txBox="1">
            <a:spLocks noGrp="1"/>
          </p:cNvSpPr>
          <p:nvPr>
            <p:ph type="body" idx="1"/>
          </p:nvPr>
        </p:nvSpPr>
        <p:spPr>
          <a:xfrm>
            <a:off x="433971" y="7456927"/>
            <a:ext cx="15267333" cy="1287949"/>
          </a:xfrm>
          <a:prstGeom prst="rect">
            <a:avLst/>
          </a:prstGeom>
          <a:noFill/>
          <a:ln>
            <a:noFill/>
          </a:ln>
        </p:spPr>
        <p:txBody>
          <a:bodyPr spcFirstLastPara="1" wrap="square" lIns="91425" tIns="45700" rIns="91425" bIns="45700" anchor="t" anchorCtr="0"/>
          <a:lstStyle>
            <a:lvl1pPr marL="457200" lvl="0" indent="-381000" algn="l">
              <a:lnSpc>
                <a:spcPct val="90000"/>
              </a:lnSpc>
              <a:spcBef>
                <a:spcPts val="1000"/>
              </a:spcBef>
              <a:spcAft>
                <a:spcPts val="0"/>
              </a:spcAft>
              <a:buClr>
                <a:srgbClr val="3F3F3F"/>
              </a:buClr>
              <a:buSzPts val="2400"/>
              <a:buChar char="•"/>
              <a:defRPr sz="24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3" name="Google Shape;303;p16"/>
          <p:cNvSpPr txBox="1"/>
          <p:nvPr/>
        </p:nvSpPr>
        <p:spPr>
          <a:xfrm>
            <a:off x="436422" y="6835848"/>
            <a:ext cx="323223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a:solidFill>
                  <a:srgbClr val="3F3F3F"/>
                </a:solidFill>
                <a:latin typeface="Open Sans"/>
                <a:ea typeface="Open Sans"/>
                <a:cs typeface="Open Sans"/>
                <a:sym typeface="Open Sans"/>
              </a:rPr>
              <a:t>The correct answer is</a:t>
            </a:r>
            <a:endParaRPr/>
          </a:p>
        </p:txBody>
      </p:sp>
      <p:cxnSp>
        <p:nvCxnSpPr>
          <p:cNvPr id="304" name="Google Shape;304;p16"/>
          <p:cNvCxnSpPr/>
          <p:nvPr/>
        </p:nvCxnSpPr>
        <p:spPr>
          <a:xfrm>
            <a:off x="396856" y="7371304"/>
            <a:ext cx="14514240" cy="0"/>
          </a:xfrm>
          <a:prstGeom prst="straightConnector1">
            <a:avLst/>
          </a:prstGeom>
          <a:noFill/>
          <a:ln w="12700" cap="flat" cmpd="sng">
            <a:solidFill>
              <a:schemeClr val="lt1"/>
            </a:solidFill>
            <a:prstDash val="solid"/>
            <a:miter lim="800000"/>
            <a:headEnd type="none" w="sm" len="sm"/>
            <a:tailEnd type="none" w="sm" len="sm"/>
          </a:ln>
        </p:spPr>
      </p:cxnSp>
      <p:cxnSp>
        <p:nvCxnSpPr>
          <p:cNvPr id="305" name="Google Shape;305;p16"/>
          <p:cNvCxnSpPr/>
          <p:nvPr/>
        </p:nvCxnSpPr>
        <p:spPr>
          <a:xfrm>
            <a:off x="396856" y="7371304"/>
            <a:ext cx="15462286" cy="0"/>
          </a:xfrm>
          <a:prstGeom prst="straightConnector1">
            <a:avLst/>
          </a:prstGeom>
          <a:noFill/>
          <a:ln w="28575" cap="flat" cmpd="sng">
            <a:solidFill>
              <a:srgbClr val="CDCDCD"/>
            </a:solidFill>
            <a:prstDash val="solid"/>
            <a:miter lim="800000"/>
            <a:headEnd type="none" w="sm" len="sm"/>
            <a:tailEnd type="none" w="sm" len="sm"/>
          </a:ln>
        </p:spPr>
      </p:cxnSp>
      <p:sp>
        <p:nvSpPr>
          <p:cNvPr id="306" name="Google Shape;306;p16"/>
          <p:cNvSpPr txBox="1">
            <a:spLocks noGrp="1"/>
          </p:cNvSpPr>
          <p:nvPr>
            <p:ph type="body" idx="2"/>
          </p:nvPr>
        </p:nvSpPr>
        <p:spPr>
          <a:xfrm>
            <a:off x="3662871" y="6760723"/>
            <a:ext cx="9022188" cy="619532"/>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C9F37"/>
              </a:buClr>
              <a:buSzPts val="2400"/>
              <a:buNone/>
              <a:defRPr sz="2400" b="1">
                <a:solidFill>
                  <a:srgbClr val="3C9F37"/>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7" name="Google Shape;307;p16"/>
          <p:cNvSpPr/>
          <p:nvPr/>
        </p:nvSpPr>
        <p:spPr>
          <a:xfrm>
            <a:off x="489443" y="776258"/>
            <a:ext cx="1698903" cy="1722177"/>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2800">
              <a:solidFill>
                <a:srgbClr val="3F3F3F"/>
              </a:solidFill>
              <a:latin typeface="Open Sans ExtraBold"/>
              <a:ea typeface="Open Sans ExtraBold"/>
              <a:cs typeface="Open Sans ExtraBold"/>
              <a:sym typeface="Open Sans ExtraBold"/>
            </a:endParaRPr>
          </a:p>
        </p:txBody>
      </p:sp>
      <p:sp>
        <p:nvSpPr>
          <p:cNvPr id="308" name="Google Shape;308;p16"/>
          <p:cNvSpPr/>
          <p:nvPr/>
        </p:nvSpPr>
        <p:spPr>
          <a:xfrm>
            <a:off x="489443" y="776258"/>
            <a:ext cx="15376232" cy="1722177"/>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67">
              <a:solidFill>
                <a:srgbClr val="3F3F3F"/>
              </a:solidFill>
              <a:latin typeface="Open Sans"/>
              <a:ea typeface="Open Sans"/>
              <a:cs typeface="Open Sans"/>
              <a:sym typeface="Open Sans"/>
            </a:endParaRPr>
          </a:p>
        </p:txBody>
      </p:sp>
      <p:cxnSp>
        <p:nvCxnSpPr>
          <p:cNvPr id="309" name="Google Shape;309;p16"/>
          <p:cNvCxnSpPr/>
          <p:nvPr/>
        </p:nvCxnSpPr>
        <p:spPr>
          <a:xfrm>
            <a:off x="2188345" y="776258"/>
            <a:ext cx="0" cy="1722177"/>
          </a:xfrm>
          <a:prstGeom prst="straightConnector1">
            <a:avLst/>
          </a:prstGeom>
          <a:noFill/>
          <a:ln w="9525" cap="flat" cmpd="sng">
            <a:solidFill>
              <a:srgbClr val="C55A11"/>
            </a:solidFill>
            <a:prstDash val="solid"/>
            <a:miter lim="800000"/>
            <a:headEnd type="none" w="sm" len="sm"/>
            <a:tailEnd type="none" w="sm" len="sm"/>
          </a:ln>
        </p:spPr>
      </p:cxnSp>
      <p:sp>
        <p:nvSpPr>
          <p:cNvPr id="310" name="Google Shape;310;p16"/>
          <p:cNvSpPr txBox="1">
            <a:spLocks noGrp="1"/>
          </p:cNvSpPr>
          <p:nvPr>
            <p:ph type="body" idx="3"/>
          </p:nvPr>
        </p:nvSpPr>
        <p:spPr>
          <a:xfrm>
            <a:off x="489442" y="1671457"/>
            <a:ext cx="1675120" cy="541667"/>
          </a:xfrm>
          <a:prstGeom prst="rect">
            <a:avLst/>
          </a:prstGeom>
          <a:noFill/>
          <a:ln>
            <a:noFill/>
          </a:ln>
        </p:spPr>
        <p:txBody>
          <a:bodyPr spcFirstLastPara="1" wrap="square" lIns="91425" tIns="45700" rIns="91425" bIns="45700" anchor="ctr" anchorCtr="0"/>
          <a:lstStyle>
            <a:lvl1pPr marL="457200" lvl="0" indent="-228600" algn="ctr">
              <a:lnSpc>
                <a:spcPct val="90000"/>
              </a:lnSpc>
              <a:spcBef>
                <a:spcPts val="1000"/>
              </a:spcBef>
              <a:spcAft>
                <a:spcPts val="0"/>
              </a:spcAft>
              <a:buClr>
                <a:srgbClr val="3F3F3F"/>
              </a:buClr>
              <a:buSzPts val="2800"/>
              <a:buNone/>
              <a:defRPr sz="2800">
                <a:solidFill>
                  <a:srgbClr val="3F3F3F"/>
                </a:solidFill>
                <a:latin typeface="Open Sans ExtraBold"/>
                <a:ea typeface="Open Sans ExtraBold"/>
                <a:cs typeface="Open Sans ExtraBold"/>
                <a:sym typeface="Open Sans ExtraBold"/>
              </a:defRPr>
            </a:lvl1pPr>
            <a:lvl2pPr marL="914400" lvl="1" indent="-228600" algn="ctr">
              <a:lnSpc>
                <a:spcPct val="90000"/>
              </a:lnSpc>
              <a:spcBef>
                <a:spcPts val="500"/>
              </a:spcBef>
              <a:spcAft>
                <a:spcPts val="0"/>
              </a:spcAft>
              <a:buClr>
                <a:schemeClr val="dk1"/>
              </a:buClr>
              <a:buSzPts val="2400"/>
              <a:buNone/>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1" name="Google Shape;311;p16"/>
          <p:cNvSpPr txBox="1"/>
          <p:nvPr/>
        </p:nvSpPr>
        <p:spPr>
          <a:xfrm>
            <a:off x="489443" y="1016282"/>
            <a:ext cx="1698904" cy="5232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rgbClr val="3F3F3F"/>
                </a:solidFill>
                <a:latin typeface="Open Sans ExtraBold"/>
                <a:ea typeface="Open Sans ExtraBold"/>
                <a:cs typeface="Open Sans ExtraBold"/>
                <a:sym typeface="Open Sans ExtraBold"/>
              </a:rPr>
              <a:t>QUIZ</a:t>
            </a:r>
            <a:endParaRPr/>
          </a:p>
        </p:txBody>
      </p:sp>
      <p:pic>
        <p:nvPicPr>
          <p:cNvPr id="312" name="Google Shape;312;p16"/>
          <p:cNvPicPr preferRelativeResize="0"/>
          <p:nvPr/>
        </p:nvPicPr>
        <p:blipFill rotWithShape="1">
          <a:blip r:embed="rId2">
            <a:alphaModFix/>
          </a:blip>
          <a:srcRect/>
          <a:stretch/>
        </p:blipFill>
        <p:spPr>
          <a:xfrm>
            <a:off x="13805530" y="3419270"/>
            <a:ext cx="2058919" cy="2065103"/>
          </a:xfrm>
          <a:prstGeom prst="rect">
            <a:avLst/>
          </a:prstGeom>
          <a:noFill/>
          <a:ln>
            <a:noFill/>
          </a:ln>
        </p:spPr>
      </p:pic>
      <p:sp>
        <p:nvSpPr>
          <p:cNvPr id="313" name="Google Shape;313;p16"/>
          <p:cNvSpPr txBox="1">
            <a:spLocks noGrp="1"/>
          </p:cNvSpPr>
          <p:nvPr>
            <p:ph type="body" idx="4"/>
          </p:nvPr>
        </p:nvSpPr>
        <p:spPr>
          <a:xfrm>
            <a:off x="2310170" y="931283"/>
            <a:ext cx="13391132" cy="1424965"/>
          </a:xfrm>
          <a:prstGeom prst="rect">
            <a:avLst/>
          </a:prstGeom>
          <a:noFill/>
          <a:ln>
            <a:noFill/>
          </a:ln>
        </p:spPr>
        <p:txBody>
          <a:bodyPr spcFirstLastPara="1" wrap="square" lIns="91425" tIns="45700" rIns="91425" bIns="45700" anchor="ctr" anchorCtr="0"/>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4" name="Google Shape;314;p16"/>
          <p:cNvSpPr txBox="1"/>
          <p:nvPr/>
        </p:nvSpPr>
        <p:spPr>
          <a:xfrm>
            <a:off x="1664103" y="2852709"/>
            <a:ext cx="6662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a.</a:t>
            </a:r>
            <a:endParaRPr/>
          </a:p>
        </p:txBody>
      </p:sp>
      <p:sp>
        <p:nvSpPr>
          <p:cNvPr id="315" name="Google Shape;315;p16"/>
          <p:cNvSpPr txBox="1"/>
          <p:nvPr/>
        </p:nvSpPr>
        <p:spPr>
          <a:xfrm>
            <a:off x="1664103" y="3673806"/>
            <a:ext cx="45557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b.</a:t>
            </a:r>
            <a:endParaRPr/>
          </a:p>
        </p:txBody>
      </p:sp>
      <p:sp>
        <p:nvSpPr>
          <p:cNvPr id="316" name="Google Shape;316;p16"/>
          <p:cNvSpPr txBox="1"/>
          <p:nvPr/>
        </p:nvSpPr>
        <p:spPr>
          <a:xfrm>
            <a:off x="1664101" y="4494903"/>
            <a:ext cx="623379"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c.</a:t>
            </a:r>
            <a:endParaRPr/>
          </a:p>
        </p:txBody>
      </p:sp>
      <p:sp>
        <p:nvSpPr>
          <p:cNvPr id="317" name="Google Shape;317;p16"/>
          <p:cNvSpPr txBox="1"/>
          <p:nvPr/>
        </p:nvSpPr>
        <p:spPr>
          <a:xfrm>
            <a:off x="1664103" y="5316001"/>
            <a:ext cx="6662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d.</a:t>
            </a:r>
            <a:endParaRPr/>
          </a:p>
        </p:txBody>
      </p:sp>
      <p:sp>
        <p:nvSpPr>
          <p:cNvPr id="318" name="Google Shape;318;p16"/>
          <p:cNvSpPr txBox="1">
            <a:spLocks noGrp="1"/>
          </p:cNvSpPr>
          <p:nvPr>
            <p:ph type="body" idx="5"/>
          </p:nvPr>
        </p:nvSpPr>
        <p:spPr>
          <a:xfrm>
            <a:off x="2329744" y="2761989"/>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9" name="Google Shape;319;p16"/>
          <p:cNvSpPr txBox="1">
            <a:spLocks noGrp="1"/>
          </p:cNvSpPr>
          <p:nvPr>
            <p:ph type="body" idx="6"/>
          </p:nvPr>
        </p:nvSpPr>
        <p:spPr>
          <a:xfrm>
            <a:off x="2329744" y="3582594"/>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0" name="Google Shape;320;p16"/>
          <p:cNvSpPr txBox="1">
            <a:spLocks noGrp="1"/>
          </p:cNvSpPr>
          <p:nvPr>
            <p:ph type="body" idx="7"/>
          </p:nvPr>
        </p:nvSpPr>
        <p:spPr>
          <a:xfrm>
            <a:off x="2329744" y="4403199"/>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1" name="Google Shape;321;p16"/>
          <p:cNvSpPr txBox="1">
            <a:spLocks noGrp="1"/>
          </p:cNvSpPr>
          <p:nvPr>
            <p:ph type="body" idx="8"/>
          </p:nvPr>
        </p:nvSpPr>
        <p:spPr>
          <a:xfrm>
            <a:off x="2329744" y="5223804"/>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2" name="Google Shape;322;p16"/>
          <p:cNvSpPr txBox="1"/>
          <p:nvPr/>
        </p:nvSpPr>
        <p:spPr>
          <a:xfrm>
            <a:off x="1664101" y="6137097"/>
            <a:ext cx="6662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e.</a:t>
            </a:r>
            <a:endParaRPr/>
          </a:p>
        </p:txBody>
      </p:sp>
      <p:sp>
        <p:nvSpPr>
          <p:cNvPr id="323" name="Google Shape;323;p16"/>
          <p:cNvSpPr txBox="1">
            <a:spLocks noGrp="1"/>
          </p:cNvSpPr>
          <p:nvPr>
            <p:ph type="body" idx="9"/>
          </p:nvPr>
        </p:nvSpPr>
        <p:spPr>
          <a:xfrm>
            <a:off x="2310170" y="6044408"/>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24" name="Google Shape;324;p16"/>
          <p:cNvPicPr preferRelativeResize="0"/>
          <p:nvPr/>
        </p:nvPicPr>
        <p:blipFill rotWithShape="1">
          <a:blip r:embed="rId3">
            <a:alphaModFix/>
          </a:blip>
          <a:srcRect/>
          <a:stretch/>
        </p:blipFill>
        <p:spPr>
          <a:xfrm>
            <a:off x="0" y="37322"/>
            <a:ext cx="16256000" cy="9144000"/>
          </a:xfrm>
          <a:prstGeom prst="rect">
            <a:avLst/>
          </a:prstGeom>
          <a:noFill/>
          <a:ln>
            <a:noFill/>
          </a:ln>
        </p:spPr>
      </p:pic>
      <p:grpSp>
        <p:nvGrpSpPr>
          <p:cNvPr id="325" name="Google Shape;325;p16"/>
          <p:cNvGrpSpPr/>
          <p:nvPr/>
        </p:nvGrpSpPr>
        <p:grpSpPr>
          <a:xfrm>
            <a:off x="0" y="-4724"/>
            <a:ext cx="16256000" cy="195000"/>
            <a:chOff x="0" y="-4724"/>
            <a:chExt cx="16256000" cy="195000"/>
          </a:xfrm>
        </p:grpSpPr>
        <p:sp>
          <p:nvSpPr>
            <p:cNvPr id="326" name="Google Shape;326;p16"/>
            <p:cNvSpPr/>
            <p:nvPr/>
          </p:nvSpPr>
          <p:spPr>
            <a:xfrm>
              <a:off x="0" y="-4724"/>
              <a:ext cx="1463432"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327" name="Google Shape;327;p16"/>
            <p:cNvSpPr/>
            <p:nvPr/>
          </p:nvSpPr>
          <p:spPr>
            <a:xfrm>
              <a:off x="1463431" y="-4724"/>
              <a:ext cx="7101806" cy="195000"/>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dk1"/>
                </a:solidFill>
                <a:latin typeface="Calibri"/>
                <a:ea typeface="Calibri"/>
                <a:cs typeface="Calibri"/>
                <a:sym typeface="Calibri"/>
              </a:endParaRPr>
            </a:p>
          </p:txBody>
        </p:sp>
        <p:sp>
          <p:nvSpPr>
            <p:cNvPr id="328" name="Google Shape;328;p16"/>
            <p:cNvSpPr/>
            <p:nvPr/>
          </p:nvSpPr>
          <p:spPr>
            <a:xfrm>
              <a:off x="8565236" y="-4724"/>
              <a:ext cx="1404697" cy="195000"/>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329" name="Google Shape;329;p16"/>
            <p:cNvSpPr/>
            <p:nvPr/>
          </p:nvSpPr>
          <p:spPr>
            <a:xfrm>
              <a:off x="9969933" y="-4724"/>
              <a:ext cx="469864"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330" name="Google Shape;330;p16"/>
            <p:cNvSpPr/>
            <p:nvPr/>
          </p:nvSpPr>
          <p:spPr>
            <a:xfrm>
              <a:off x="10439798" y="-4724"/>
              <a:ext cx="166411"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331" name="Google Shape;331;p16"/>
            <p:cNvSpPr/>
            <p:nvPr/>
          </p:nvSpPr>
          <p:spPr>
            <a:xfrm>
              <a:off x="10606208" y="-4724"/>
              <a:ext cx="1668997" cy="195000"/>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332" name="Google Shape;332;p16"/>
            <p:cNvSpPr/>
            <p:nvPr/>
          </p:nvSpPr>
          <p:spPr>
            <a:xfrm>
              <a:off x="12275205" y="-4724"/>
              <a:ext cx="3980795" cy="195000"/>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quiz q">
  <p:cSld name="1_quiz q">
    <p:spTree>
      <p:nvGrpSpPr>
        <p:cNvPr id="1" name="Shape 333"/>
        <p:cNvGrpSpPr/>
        <p:nvPr/>
      </p:nvGrpSpPr>
      <p:grpSpPr>
        <a:xfrm>
          <a:off x="0" y="0"/>
          <a:ext cx="0" cy="0"/>
          <a:chOff x="0" y="0"/>
          <a:chExt cx="0" cy="0"/>
        </a:xfrm>
      </p:grpSpPr>
      <p:sp>
        <p:nvSpPr>
          <p:cNvPr id="334" name="Google Shape;334;p17"/>
          <p:cNvSpPr/>
          <p:nvPr/>
        </p:nvSpPr>
        <p:spPr>
          <a:xfrm>
            <a:off x="489443" y="776258"/>
            <a:ext cx="1698903" cy="1722177"/>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2800">
              <a:solidFill>
                <a:srgbClr val="3F3F3F"/>
              </a:solidFill>
              <a:latin typeface="Open Sans ExtraBold"/>
              <a:ea typeface="Open Sans ExtraBold"/>
              <a:cs typeface="Open Sans ExtraBold"/>
              <a:sym typeface="Open Sans ExtraBold"/>
            </a:endParaRPr>
          </a:p>
        </p:txBody>
      </p:sp>
      <p:sp>
        <p:nvSpPr>
          <p:cNvPr id="335" name="Google Shape;335;p17"/>
          <p:cNvSpPr/>
          <p:nvPr/>
        </p:nvSpPr>
        <p:spPr>
          <a:xfrm>
            <a:off x="489443" y="776258"/>
            <a:ext cx="15376232" cy="1722177"/>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67">
              <a:solidFill>
                <a:srgbClr val="3F3F3F"/>
              </a:solidFill>
              <a:latin typeface="Open Sans"/>
              <a:ea typeface="Open Sans"/>
              <a:cs typeface="Open Sans"/>
              <a:sym typeface="Open Sans"/>
            </a:endParaRPr>
          </a:p>
        </p:txBody>
      </p:sp>
      <p:sp>
        <p:nvSpPr>
          <p:cNvPr id="336" name="Google Shape;336;p17"/>
          <p:cNvSpPr txBox="1">
            <a:spLocks noGrp="1"/>
          </p:cNvSpPr>
          <p:nvPr>
            <p:ph type="body" idx="1"/>
          </p:nvPr>
        </p:nvSpPr>
        <p:spPr>
          <a:xfrm>
            <a:off x="2310170" y="931283"/>
            <a:ext cx="13391132" cy="1424965"/>
          </a:xfrm>
          <a:prstGeom prst="rect">
            <a:avLst/>
          </a:prstGeom>
          <a:noFill/>
          <a:ln>
            <a:noFill/>
          </a:ln>
        </p:spPr>
        <p:txBody>
          <a:bodyPr spcFirstLastPara="1" wrap="square" lIns="91425" tIns="45700" rIns="91425" bIns="45700" anchor="ctr" anchorCtr="0"/>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37" name="Google Shape;337;p17"/>
          <p:cNvCxnSpPr/>
          <p:nvPr/>
        </p:nvCxnSpPr>
        <p:spPr>
          <a:xfrm>
            <a:off x="2188345" y="776258"/>
            <a:ext cx="0" cy="1722177"/>
          </a:xfrm>
          <a:prstGeom prst="straightConnector1">
            <a:avLst/>
          </a:prstGeom>
          <a:noFill/>
          <a:ln w="9525" cap="flat" cmpd="sng">
            <a:solidFill>
              <a:srgbClr val="C55A11"/>
            </a:solidFill>
            <a:prstDash val="solid"/>
            <a:miter lim="800000"/>
            <a:headEnd type="none" w="sm" len="sm"/>
            <a:tailEnd type="none" w="sm" len="sm"/>
          </a:ln>
        </p:spPr>
      </p:cxnSp>
      <p:sp>
        <p:nvSpPr>
          <p:cNvPr id="338" name="Google Shape;338;p17"/>
          <p:cNvSpPr txBox="1">
            <a:spLocks noGrp="1"/>
          </p:cNvSpPr>
          <p:nvPr>
            <p:ph type="body" idx="2"/>
          </p:nvPr>
        </p:nvSpPr>
        <p:spPr>
          <a:xfrm>
            <a:off x="489442" y="1671457"/>
            <a:ext cx="1675120" cy="541667"/>
          </a:xfrm>
          <a:prstGeom prst="rect">
            <a:avLst/>
          </a:prstGeom>
          <a:noFill/>
          <a:ln>
            <a:noFill/>
          </a:ln>
        </p:spPr>
        <p:txBody>
          <a:bodyPr spcFirstLastPara="1" wrap="square" lIns="91425" tIns="45700" rIns="91425" bIns="45700" anchor="ctr" anchorCtr="0"/>
          <a:lstStyle>
            <a:lvl1pPr marL="457200" lvl="0" indent="-228600" algn="ctr">
              <a:lnSpc>
                <a:spcPct val="90000"/>
              </a:lnSpc>
              <a:spcBef>
                <a:spcPts val="1000"/>
              </a:spcBef>
              <a:spcAft>
                <a:spcPts val="0"/>
              </a:spcAft>
              <a:buClr>
                <a:srgbClr val="3F3F3F"/>
              </a:buClr>
              <a:buSzPts val="2800"/>
              <a:buNone/>
              <a:defRPr sz="2800">
                <a:solidFill>
                  <a:srgbClr val="3F3F3F"/>
                </a:solidFill>
                <a:latin typeface="Open Sans ExtraBold"/>
                <a:ea typeface="Open Sans ExtraBold"/>
                <a:cs typeface="Open Sans ExtraBold"/>
                <a:sym typeface="Open Sans ExtraBold"/>
              </a:defRPr>
            </a:lvl1pPr>
            <a:lvl2pPr marL="914400" lvl="1" indent="-228600" algn="ctr">
              <a:lnSpc>
                <a:spcPct val="90000"/>
              </a:lnSpc>
              <a:spcBef>
                <a:spcPts val="500"/>
              </a:spcBef>
              <a:spcAft>
                <a:spcPts val="0"/>
              </a:spcAft>
              <a:buClr>
                <a:schemeClr val="dk1"/>
              </a:buClr>
              <a:buSzPts val="2400"/>
              <a:buNone/>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9" name="Google Shape;339;p17"/>
          <p:cNvSpPr txBox="1"/>
          <p:nvPr/>
        </p:nvSpPr>
        <p:spPr>
          <a:xfrm>
            <a:off x="489443" y="1016282"/>
            <a:ext cx="1698904" cy="5232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rgbClr val="3F3F3F"/>
                </a:solidFill>
                <a:latin typeface="Open Sans ExtraBold"/>
                <a:ea typeface="Open Sans ExtraBold"/>
                <a:cs typeface="Open Sans ExtraBold"/>
                <a:sym typeface="Open Sans ExtraBold"/>
              </a:rPr>
              <a:t>QUIZ</a:t>
            </a:r>
            <a:endParaRPr/>
          </a:p>
        </p:txBody>
      </p:sp>
      <p:pic>
        <p:nvPicPr>
          <p:cNvPr id="340" name="Google Shape;340;p17"/>
          <p:cNvPicPr preferRelativeResize="0"/>
          <p:nvPr/>
        </p:nvPicPr>
        <p:blipFill rotWithShape="1">
          <a:blip r:embed="rId2">
            <a:alphaModFix/>
          </a:blip>
          <a:srcRect/>
          <a:stretch/>
        </p:blipFill>
        <p:spPr>
          <a:xfrm>
            <a:off x="13805530" y="3419270"/>
            <a:ext cx="2058919" cy="2065103"/>
          </a:xfrm>
          <a:prstGeom prst="rect">
            <a:avLst/>
          </a:prstGeom>
          <a:noFill/>
          <a:ln>
            <a:noFill/>
          </a:ln>
        </p:spPr>
      </p:pic>
      <p:sp>
        <p:nvSpPr>
          <p:cNvPr id="341" name="Google Shape;341;p17"/>
          <p:cNvSpPr txBox="1"/>
          <p:nvPr/>
        </p:nvSpPr>
        <p:spPr>
          <a:xfrm>
            <a:off x="1664103" y="3007689"/>
            <a:ext cx="6662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a.</a:t>
            </a:r>
            <a:endParaRPr/>
          </a:p>
        </p:txBody>
      </p:sp>
      <p:sp>
        <p:nvSpPr>
          <p:cNvPr id="342" name="Google Shape;342;p17"/>
          <p:cNvSpPr txBox="1"/>
          <p:nvPr/>
        </p:nvSpPr>
        <p:spPr>
          <a:xfrm>
            <a:off x="1664103" y="3828786"/>
            <a:ext cx="45557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b.</a:t>
            </a:r>
            <a:endParaRPr/>
          </a:p>
        </p:txBody>
      </p:sp>
      <p:sp>
        <p:nvSpPr>
          <p:cNvPr id="343" name="Google Shape;343;p17"/>
          <p:cNvSpPr txBox="1">
            <a:spLocks noGrp="1"/>
          </p:cNvSpPr>
          <p:nvPr>
            <p:ph type="body" idx="3"/>
          </p:nvPr>
        </p:nvSpPr>
        <p:spPr>
          <a:xfrm>
            <a:off x="2329744" y="2916969"/>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4" name="Google Shape;344;p17"/>
          <p:cNvSpPr txBox="1">
            <a:spLocks noGrp="1"/>
          </p:cNvSpPr>
          <p:nvPr>
            <p:ph type="body" idx="4"/>
          </p:nvPr>
        </p:nvSpPr>
        <p:spPr>
          <a:xfrm>
            <a:off x="2329744" y="3742686"/>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45" name="Google Shape;345;p17"/>
          <p:cNvPicPr preferRelativeResize="0"/>
          <p:nvPr/>
        </p:nvPicPr>
        <p:blipFill rotWithShape="1">
          <a:blip r:embed="rId3">
            <a:alphaModFix/>
          </a:blip>
          <a:srcRect/>
          <a:stretch/>
        </p:blipFill>
        <p:spPr>
          <a:xfrm>
            <a:off x="0" y="0"/>
            <a:ext cx="16256000" cy="9144000"/>
          </a:xfrm>
          <a:prstGeom prst="rect">
            <a:avLst/>
          </a:prstGeom>
          <a:noFill/>
          <a:ln>
            <a:noFill/>
          </a:ln>
        </p:spPr>
      </p:pic>
      <p:grpSp>
        <p:nvGrpSpPr>
          <p:cNvPr id="346" name="Google Shape;346;p17"/>
          <p:cNvGrpSpPr/>
          <p:nvPr/>
        </p:nvGrpSpPr>
        <p:grpSpPr>
          <a:xfrm>
            <a:off x="0" y="-4724"/>
            <a:ext cx="16256000" cy="195000"/>
            <a:chOff x="0" y="-4724"/>
            <a:chExt cx="16256000" cy="195000"/>
          </a:xfrm>
        </p:grpSpPr>
        <p:sp>
          <p:nvSpPr>
            <p:cNvPr id="347" name="Google Shape;347;p17"/>
            <p:cNvSpPr/>
            <p:nvPr/>
          </p:nvSpPr>
          <p:spPr>
            <a:xfrm>
              <a:off x="0" y="-4724"/>
              <a:ext cx="1463432"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348" name="Google Shape;348;p17"/>
            <p:cNvSpPr/>
            <p:nvPr/>
          </p:nvSpPr>
          <p:spPr>
            <a:xfrm>
              <a:off x="1463431" y="-4724"/>
              <a:ext cx="7101806" cy="195000"/>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dk1"/>
                </a:solidFill>
                <a:latin typeface="Calibri"/>
                <a:ea typeface="Calibri"/>
                <a:cs typeface="Calibri"/>
                <a:sym typeface="Calibri"/>
              </a:endParaRPr>
            </a:p>
          </p:txBody>
        </p:sp>
        <p:sp>
          <p:nvSpPr>
            <p:cNvPr id="349" name="Google Shape;349;p17"/>
            <p:cNvSpPr/>
            <p:nvPr/>
          </p:nvSpPr>
          <p:spPr>
            <a:xfrm>
              <a:off x="8565236" y="-4724"/>
              <a:ext cx="1404697" cy="195000"/>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350" name="Google Shape;350;p17"/>
            <p:cNvSpPr/>
            <p:nvPr/>
          </p:nvSpPr>
          <p:spPr>
            <a:xfrm>
              <a:off x="9969933" y="-4724"/>
              <a:ext cx="469864"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351" name="Google Shape;351;p17"/>
            <p:cNvSpPr/>
            <p:nvPr/>
          </p:nvSpPr>
          <p:spPr>
            <a:xfrm>
              <a:off x="10439798" y="-4724"/>
              <a:ext cx="166411"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352" name="Google Shape;352;p17"/>
            <p:cNvSpPr/>
            <p:nvPr/>
          </p:nvSpPr>
          <p:spPr>
            <a:xfrm>
              <a:off x="10606208" y="-4724"/>
              <a:ext cx="1668997" cy="195000"/>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353" name="Google Shape;353;p17"/>
            <p:cNvSpPr/>
            <p:nvPr/>
          </p:nvSpPr>
          <p:spPr>
            <a:xfrm>
              <a:off x="12275205" y="-4724"/>
              <a:ext cx="3980795" cy="195000"/>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354"/>
        <p:cNvGrpSpPr/>
        <p:nvPr/>
      </p:nvGrpSpPr>
      <p:grpSpPr>
        <a:xfrm>
          <a:off x="0" y="0"/>
          <a:ext cx="0" cy="0"/>
          <a:chOff x="0" y="0"/>
          <a:chExt cx="0" cy="0"/>
        </a:xfrm>
      </p:grpSpPr>
      <p:sp>
        <p:nvSpPr>
          <p:cNvPr id="355" name="Google Shape;355;p18"/>
          <p:cNvSpPr/>
          <p:nvPr/>
        </p:nvSpPr>
        <p:spPr>
          <a:xfrm>
            <a:off x="1" y="6798914"/>
            <a:ext cx="16256001" cy="2022135"/>
          </a:xfrm>
          <a:prstGeom prst="rect">
            <a:avLst/>
          </a:prstGeom>
          <a:gradFill>
            <a:gsLst>
              <a:gs pos="0">
                <a:srgbClr val="EEEEEE"/>
              </a:gs>
              <a:gs pos="100000">
                <a:srgbClr val="D9D9D9"/>
              </a:gs>
            </a:gsLst>
            <a:lin ang="5400000" scaled="0"/>
          </a:gra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Open Sans"/>
              <a:ea typeface="Open Sans"/>
              <a:cs typeface="Open Sans"/>
              <a:sym typeface="Open Sans"/>
            </a:endParaRPr>
          </a:p>
        </p:txBody>
      </p:sp>
      <p:sp>
        <p:nvSpPr>
          <p:cNvPr id="356" name="Google Shape;356;p18"/>
          <p:cNvSpPr txBox="1">
            <a:spLocks noGrp="1"/>
          </p:cNvSpPr>
          <p:nvPr>
            <p:ph type="body" idx="1"/>
          </p:nvPr>
        </p:nvSpPr>
        <p:spPr>
          <a:xfrm>
            <a:off x="433971" y="7456927"/>
            <a:ext cx="15267333" cy="1287949"/>
          </a:xfrm>
          <a:prstGeom prst="rect">
            <a:avLst/>
          </a:prstGeom>
          <a:noFill/>
          <a:ln>
            <a:noFill/>
          </a:ln>
        </p:spPr>
        <p:txBody>
          <a:bodyPr spcFirstLastPara="1" wrap="square" lIns="91425" tIns="45700" rIns="91425" bIns="45700" anchor="t" anchorCtr="0"/>
          <a:lstStyle>
            <a:lvl1pPr marL="457200" lvl="0" indent="-381000" algn="l">
              <a:lnSpc>
                <a:spcPct val="90000"/>
              </a:lnSpc>
              <a:spcBef>
                <a:spcPts val="1000"/>
              </a:spcBef>
              <a:spcAft>
                <a:spcPts val="0"/>
              </a:spcAft>
              <a:buClr>
                <a:srgbClr val="3F3F3F"/>
              </a:buClr>
              <a:buSzPts val="2400"/>
              <a:buChar char="•"/>
              <a:defRPr sz="24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7" name="Google Shape;357;p18"/>
          <p:cNvSpPr txBox="1"/>
          <p:nvPr/>
        </p:nvSpPr>
        <p:spPr>
          <a:xfrm>
            <a:off x="436422" y="6835848"/>
            <a:ext cx="323223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a:solidFill>
                  <a:srgbClr val="3F3F3F"/>
                </a:solidFill>
                <a:latin typeface="Open Sans"/>
                <a:ea typeface="Open Sans"/>
                <a:cs typeface="Open Sans"/>
                <a:sym typeface="Open Sans"/>
              </a:rPr>
              <a:t>The correct answer is</a:t>
            </a:r>
            <a:endParaRPr/>
          </a:p>
        </p:txBody>
      </p:sp>
      <p:cxnSp>
        <p:nvCxnSpPr>
          <p:cNvPr id="358" name="Google Shape;358;p18"/>
          <p:cNvCxnSpPr/>
          <p:nvPr/>
        </p:nvCxnSpPr>
        <p:spPr>
          <a:xfrm>
            <a:off x="396856" y="7371304"/>
            <a:ext cx="14514240" cy="0"/>
          </a:xfrm>
          <a:prstGeom prst="straightConnector1">
            <a:avLst/>
          </a:prstGeom>
          <a:noFill/>
          <a:ln w="12700" cap="flat" cmpd="sng">
            <a:solidFill>
              <a:schemeClr val="lt1"/>
            </a:solidFill>
            <a:prstDash val="solid"/>
            <a:miter lim="800000"/>
            <a:headEnd type="none" w="sm" len="sm"/>
            <a:tailEnd type="none" w="sm" len="sm"/>
          </a:ln>
        </p:spPr>
      </p:cxnSp>
      <p:cxnSp>
        <p:nvCxnSpPr>
          <p:cNvPr id="359" name="Google Shape;359;p18"/>
          <p:cNvCxnSpPr/>
          <p:nvPr/>
        </p:nvCxnSpPr>
        <p:spPr>
          <a:xfrm>
            <a:off x="396856" y="7371304"/>
            <a:ext cx="15462286" cy="0"/>
          </a:xfrm>
          <a:prstGeom prst="straightConnector1">
            <a:avLst/>
          </a:prstGeom>
          <a:noFill/>
          <a:ln w="28575" cap="flat" cmpd="sng">
            <a:solidFill>
              <a:srgbClr val="CDCDCD"/>
            </a:solidFill>
            <a:prstDash val="solid"/>
            <a:miter lim="800000"/>
            <a:headEnd type="none" w="sm" len="sm"/>
            <a:tailEnd type="none" w="sm" len="sm"/>
          </a:ln>
        </p:spPr>
      </p:cxnSp>
      <p:sp>
        <p:nvSpPr>
          <p:cNvPr id="360" name="Google Shape;360;p18"/>
          <p:cNvSpPr txBox="1">
            <a:spLocks noGrp="1"/>
          </p:cNvSpPr>
          <p:nvPr>
            <p:ph type="body" idx="2"/>
          </p:nvPr>
        </p:nvSpPr>
        <p:spPr>
          <a:xfrm>
            <a:off x="3662871" y="6760723"/>
            <a:ext cx="9022188" cy="619532"/>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C9F37"/>
              </a:buClr>
              <a:buSzPts val="2400"/>
              <a:buNone/>
              <a:defRPr sz="2400" b="1">
                <a:solidFill>
                  <a:srgbClr val="3C9F37"/>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1" name="Google Shape;361;p18"/>
          <p:cNvSpPr/>
          <p:nvPr/>
        </p:nvSpPr>
        <p:spPr>
          <a:xfrm>
            <a:off x="489443" y="776258"/>
            <a:ext cx="1698903" cy="1722177"/>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2800">
              <a:solidFill>
                <a:srgbClr val="3F3F3F"/>
              </a:solidFill>
              <a:latin typeface="Open Sans ExtraBold"/>
              <a:ea typeface="Open Sans ExtraBold"/>
              <a:cs typeface="Open Sans ExtraBold"/>
              <a:sym typeface="Open Sans ExtraBold"/>
            </a:endParaRPr>
          </a:p>
        </p:txBody>
      </p:sp>
      <p:sp>
        <p:nvSpPr>
          <p:cNvPr id="362" name="Google Shape;362;p18"/>
          <p:cNvSpPr/>
          <p:nvPr/>
        </p:nvSpPr>
        <p:spPr>
          <a:xfrm>
            <a:off x="489443" y="776258"/>
            <a:ext cx="15376232" cy="1722177"/>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67">
              <a:solidFill>
                <a:srgbClr val="3F3F3F"/>
              </a:solidFill>
              <a:latin typeface="Open Sans"/>
              <a:ea typeface="Open Sans"/>
              <a:cs typeface="Open Sans"/>
              <a:sym typeface="Open Sans"/>
            </a:endParaRPr>
          </a:p>
        </p:txBody>
      </p:sp>
      <p:cxnSp>
        <p:nvCxnSpPr>
          <p:cNvPr id="363" name="Google Shape;363;p18"/>
          <p:cNvCxnSpPr/>
          <p:nvPr/>
        </p:nvCxnSpPr>
        <p:spPr>
          <a:xfrm>
            <a:off x="2188345" y="776258"/>
            <a:ext cx="0" cy="1722177"/>
          </a:xfrm>
          <a:prstGeom prst="straightConnector1">
            <a:avLst/>
          </a:prstGeom>
          <a:noFill/>
          <a:ln w="9525" cap="flat" cmpd="sng">
            <a:solidFill>
              <a:srgbClr val="C55A11"/>
            </a:solidFill>
            <a:prstDash val="solid"/>
            <a:miter lim="800000"/>
            <a:headEnd type="none" w="sm" len="sm"/>
            <a:tailEnd type="none" w="sm" len="sm"/>
          </a:ln>
        </p:spPr>
      </p:cxnSp>
      <p:sp>
        <p:nvSpPr>
          <p:cNvPr id="364" name="Google Shape;364;p18"/>
          <p:cNvSpPr txBox="1">
            <a:spLocks noGrp="1"/>
          </p:cNvSpPr>
          <p:nvPr>
            <p:ph type="body" idx="3"/>
          </p:nvPr>
        </p:nvSpPr>
        <p:spPr>
          <a:xfrm>
            <a:off x="489442" y="1671457"/>
            <a:ext cx="1675120" cy="541667"/>
          </a:xfrm>
          <a:prstGeom prst="rect">
            <a:avLst/>
          </a:prstGeom>
          <a:noFill/>
          <a:ln>
            <a:noFill/>
          </a:ln>
        </p:spPr>
        <p:txBody>
          <a:bodyPr spcFirstLastPara="1" wrap="square" lIns="91425" tIns="45700" rIns="91425" bIns="45700" anchor="ctr" anchorCtr="0"/>
          <a:lstStyle>
            <a:lvl1pPr marL="457200" lvl="0" indent="-228600" algn="ctr">
              <a:lnSpc>
                <a:spcPct val="90000"/>
              </a:lnSpc>
              <a:spcBef>
                <a:spcPts val="1000"/>
              </a:spcBef>
              <a:spcAft>
                <a:spcPts val="0"/>
              </a:spcAft>
              <a:buClr>
                <a:srgbClr val="3F3F3F"/>
              </a:buClr>
              <a:buSzPts val="2800"/>
              <a:buNone/>
              <a:defRPr sz="2800">
                <a:solidFill>
                  <a:srgbClr val="3F3F3F"/>
                </a:solidFill>
                <a:latin typeface="Open Sans ExtraBold"/>
                <a:ea typeface="Open Sans ExtraBold"/>
                <a:cs typeface="Open Sans ExtraBold"/>
                <a:sym typeface="Open Sans ExtraBold"/>
              </a:defRPr>
            </a:lvl1pPr>
            <a:lvl2pPr marL="914400" lvl="1" indent="-228600" algn="ctr">
              <a:lnSpc>
                <a:spcPct val="90000"/>
              </a:lnSpc>
              <a:spcBef>
                <a:spcPts val="500"/>
              </a:spcBef>
              <a:spcAft>
                <a:spcPts val="0"/>
              </a:spcAft>
              <a:buClr>
                <a:schemeClr val="dk1"/>
              </a:buClr>
              <a:buSzPts val="2400"/>
              <a:buNone/>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5" name="Google Shape;365;p18"/>
          <p:cNvSpPr txBox="1"/>
          <p:nvPr/>
        </p:nvSpPr>
        <p:spPr>
          <a:xfrm>
            <a:off x="489443" y="1016282"/>
            <a:ext cx="1698904" cy="5232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rgbClr val="3F3F3F"/>
                </a:solidFill>
                <a:latin typeface="Open Sans ExtraBold"/>
                <a:ea typeface="Open Sans ExtraBold"/>
                <a:cs typeface="Open Sans ExtraBold"/>
                <a:sym typeface="Open Sans ExtraBold"/>
              </a:rPr>
              <a:t>QUIZ</a:t>
            </a:r>
            <a:endParaRPr/>
          </a:p>
        </p:txBody>
      </p:sp>
      <p:pic>
        <p:nvPicPr>
          <p:cNvPr id="366" name="Google Shape;366;p18"/>
          <p:cNvPicPr preferRelativeResize="0"/>
          <p:nvPr/>
        </p:nvPicPr>
        <p:blipFill rotWithShape="1">
          <a:blip r:embed="rId2">
            <a:alphaModFix/>
          </a:blip>
          <a:srcRect/>
          <a:stretch/>
        </p:blipFill>
        <p:spPr>
          <a:xfrm>
            <a:off x="13805530" y="3419270"/>
            <a:ext cx="2058919" cy="2065103"/>
          </a:xfrm>
          <a:prstGeom prst="rect">
            <a:avLst/>
          </a:prstGeom>
          <a:noFill/>
          <a:ln>
            <a:noFill/>
          </a:ln>
        </p:spPr>
      </p:pic>
      <p:sp>
        <p:nvSpPr>
          <p:cNvPr id="367" name="Google Shape;367;p18"/>
          <p:cNvSpPr txBox="1"/>
          <p:nvPr/>
        </p:nvSpPr>
        <p:spPr>
          <a:xfrm>
            <a:off x="1664103" y="3007689"/>
            <a:ext cx="6662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a.</a:t>
            </a:r>
            <a:endParaRPr/>
          </a:p>
        </p:txBody>
      </p:sp>
      <p:sp>
        <p:nvSpPr>
          <p:cNvPr id="368" name="Google Shape;368;p18"/>
          <p:cNvSpPr txBox="1"/>
          <p:nvPr/>
        </p:nvSpPr>
        <p:spPr>
          <a:xfrm>
            <a:off x="1664103" y="3828786"/>
            <a:ext cx="45557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b.</a:t>
            </a:r>
            <a:endParaRPr/>
          </a:p>
        </p:txBody>
      </p:sp>
      <p:sp>
        <p:nvSpPr>
          <p:cNvPr id="369" name="Google Shape;369;p18"/>
          <p:cNvSpPr txBox="1">
            <a:spLocks noGrp="1"/>
          </p:cNvSpPr>
          <p:nvPr>
            <p:ph type="body" idx="4"/>
          </p:nvPr>
        </p:nvSpPr>
        <p:spPr>
          <a:xfrm>
            <a:off x="2329744" y="2916969"/>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0" name="Google Shape;370;p18"/>
          <p:cNvSpPr txBox="1">
            <a:spLocks noGrp="1"/>
          </p:cNvSpPr>
          <p:nvPr>
            <p:ph type="body" idx="5"/>
          </p:nvPr>
        </p:nvSpPr>
        <p:spPr>
          <a:xfrm>
            <a:off x="2329744" y="3742686"/>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1" name="Google Shape;371;p18"/>
          <p:cNvSpPr txBox="1">
            <a:spLocks noGrp="1"/>
          </p:cNvSpPr>
          <p:nvPr>
            <p:ph type="body" idx="6"/>
          </p:nvPr>
        </p:nvSpPr>
        <p:spPr>
          <a:xfrm>
            <a:off x="2310170" y="931283"/>
            <a:ext cx="13391132" cy="1424965"/>
          </a:xfrm>
          <a:prstGeom prst="rect">
            <a:avLst/>
          </a:prstGeom>
          <a:noFill/>
          <a:ln>
            <a:noFill/>
          </a:ln>
        </p:spPr>
        <p:txBody>
          <a:bodyPr spcFirstLastPara="1" wrap="square" lIns="91425" tIns="45700" rIns="91425" bIns="45700" anchor="ctr" anchorCtr="0"/>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72" name="Google Shape;372;p18"/>
          <p:cNvPicPr preferRelativeResize="0"/>
          <p:nvPr/>
        </p:nvPicPr>
        <p:blipFill rotWithShape="1">
          <a:blip r:embed="rId3">
            <a:alphaModFix/>
          </a:blip>
          <a:srcRect/>
          <a:stretch/>
        </p:blipFill>
        <p:spPr>
          <a:xfrm>
            <a:off x="0" y="55983"/>
            <a:ext cx="16256000" cy="9144000"/>
          </a:xfrm>
          <a:prstGeom prst="rect">
            <a:avLst/>
          </a:prstGeom>
          <a:noFill/>
          <a:ln>
            <a:noFill/>
          </a:ln>
        </p:spPr>
      </p:pic>
      <p:grpSp>
        <p:nvGrpSpPr>
          <p:cNvPr id="373" name="Google Shape;373;p18"/>
          <p:cNvGrpSpPr/>
          <p:nvPr/>
        </p:nvGrpSpPr>
        <p:grpSpPr>
          <a:xfrm>
            <a:off x="0" y="-4724"/>
            <a:ext cx="16256000" cy="195000"/>
            <a:chOff x="0" y="-4724"/>
            <a:chExt cx="16256000" cy="195000"/>
          </a:xfrm>
        </p:grpSpPr>
        <p:sp>
          <p:nvSpPr>
            <p:cNvPr id="374" name="Google Shape;374;p18"/>
            <p:cNvSpPr/>
            <p:nvPr/>
          </p:nvSpPr>
          <p:spPr>
            <a:xfrm>
              <a:off x="0" y="-4724"/>
              <a:ext cx="1463432"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375" name="Google Shape;375;p18"/>
            <p:cNvSpPr/>
            <p:nvPr/>
          </p:nvSpPr>
          <p:spPr>
            <a:xfrm>
              <a:off x="1463431" y="-4724"/>
              <a:ext cx="7101806" cy="195000"/>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dk1"/>
                </a:solidFill>
                <a:latin typeface="Calibri"/>
                <a:ea typeface="Calibri"/>
                <a:cs typeface="Calibri"/>
                <a:sym typeface="Calibri"/>
              </a:endParaRPr>
            </a:p>
          </p:txBody>
        </p:sp>
        <p:sp>
          <p:nvSpPr>
            <p:cNvPr id="376" name="Google Shape;376;p18"/>
            <p:cNvSpPr/>
            <p:nvPr/>
          </p:nvSpPr>
          <p:spPr>
            <a:xfrm>
              <a:off x="8565236" y="-4724"/>
              <a:ext cx="1404697" cy="195000"/>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377" name="Google Shape;377;p18"/>
            <p:cNvSpPr/>
            <p:nvPr/>
          </p:nvSpPr>
          <p:spPr>
            <a:xfrm>
              <a:off x="9969933" y="-4724"/>
              <a:ext cx="469864"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378" name="Google Shape;378;p18"/>
            <p:cNvSpPr/>
            <p:nvPr/>
          </p:nvSpPr>
          <p:spPr>
            <a:xfrm>
              <a:off x="10439798" y="-4724"/>
              <a:ext cx="166411"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379" name="Google Shape;379;p18"/>
            <p:cNvSpPr/>
            <p:nvPr/>
          </p:nvSpPr>
          <p:spPr>
            <a:xfrm>
              <a:off x="10606208" y="-4724"/>
              <a:ext cx="1668997" cy="195000"/>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380" name="Google Shape;380;p18"/>
            <p:cNvSpPr/>
            <p:nvPr/>
          </p:nvSpPr>
          <p:spPr>
            <a:xfrm>
              <a:off x="12275205" y="-4724"/>
              <a:ext cx="3980795" cy="195000"/>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Title page">
  <p:cSld name="2_Title page">
    <p:spTree>
      <p:nvGrpSpPr>
        <p:cNvPr id="1" name="Shape 381"/>
        <p:cNvGrpSpPr/>
        <p:nvPr/>
      </p:nvGrpSpPr>
      <p:grpSpPr>
        <a:xfrm>
          <a:off x="0" y="0"/>
          <a:ext cx="0" cy="0"/>
          <a:chOff x="0" y="0"/>
          <a:chExt cx="0" cy="0"/>
        </a:xfrm>
      </p:grpSpPr>
      <p:grpSp>
        <p:nvGrpSpPr>
          <p:cNvPr id="382" name="Google Shape;382;p19"/>
          <p:cNvGrpSpPr/>
          <p:nvPr/>
        </p:nvGrpSpPr>
        <p:grpSpPr>
          <a:xfrm>
            <a:off x="-1" y="4423429"/>
            <a:ext cx="16256001" cy="4792283"/>
            <a:chOff x="0" y="4606764"/>
            <a:chExt cx="15661900" cy="4233211"/>
          </a:xfrm>
        </p:grpSpPr>
        <p:pic>
          <p:nvPicPr>
            <p:cNvPr id="383" name="Google Shape;383;p19"/>
            <p:cNvPicPr preferRelativeResize="0"/>
            <p:nvPr/>
          </p:nvPicPr>
          <p:blipFill rotWithShape="1">
            <a:blip r:embed="rId2">
              <a:alphaModFix/>
            </a:blip>
            <a:srcRect/>
            <a:stretch/>
          </p:blipFill>
          <p:spPr>
            <a:xfrm>
              <a:off x="0" y="4626482"/>
              <a:ext cx="6552866" cy="4213493"/>
            </a:xfrm>
            <a:prstGeom prst="rect">
              <a:avLst/>
            </a:prstGeom>
            <a:noFill/>
            <a:ln>
              <a:noFill/>
            </a:ln>
          </p:spPr>
        </p:pic>
        <p:pic>
          <p:nvPicPr>
            <p:cNvPr id="384" name="Google Shape;384;p19"/>
            <p:cNvPicPr preferRelativeResize="0"/>
            <p:nvPr/>
          </p:nvPicPr>
          <p:blipFill rotWithShape="1">
            <a:blip r:embed="rId2">
              <a:alphaModFix/>
            </a:blip>
            <a:srcRect/>
            <a:stretch/>
          </p:blipFill>
          <p:spPr>
            <a:xfrm>
              <a:off x="6552867" y="4606764"/>
              <a:ext cx="6552867" cy="4213493"/>
            </a:xfrm>
            <a:prstGeom prst="rect">
              <a:avLst/>
            </a:prstGeom>
            <a:noFill/>
            <a:ln>
              <a:noFill/>
            </a:ln>
          </p:spPr>
        </p:pic>
        <p:pic>
          <p:nvPicPr>
            <p:cNvPr id="385" name="Google Shape;385;p19"/>
            <p:cNvPicPr preferRelativeResize="0"/>
            <p:nvPr/>
          </p:nvPicPr>
          <p:blipFill rotWithShape="1">
            <a:blip r:embed="rId2">
              <a:alphaModFix/>
            </a:blip>
            <a:srcRect l="1" r="60991"/>
            <a:stretch/>
          </p:blipFill>
          <p:spPr>
            <a:xfrm>
              <a:off x="13105735" y="4626481"/>
              <a:ext cx="2556165" cy="4213493"/>
            </a:xfrm>
            <a:prstGeom prst="rect">
              <a:avLst/>
            </a:prstGeom>
            <a:noFill/>
            <a:ln>
              <a:noFill/>
            </a:ln>
          </p:spPr>
        </p:pic>
      </p:grpSp>
      <p:grpSp>
        <p:nvGrpSpPr>
          <p:cNvPr id="386" name="Google Shape;386;p19"/>
          <p:cNvGrpSpPr/>
          <p:nvPr/>
        </p:nvGrpSpPr>
        <p:grpSpPr>
          <a:xfrm>
            <a:off x="-1" y="123515"/>
            <a:ext cx="16256001" cy="4792283"/>
            <a:chOff x="0" y="4606764"/>
            <a:chExt cx="15661900" cy="4233211"/>
          </a:xfrm>
        </p:grpSpPr>
        <p:pic>
          <p:nvPicPr>
            <p:cNvPr id="387" name="Google Shape;387;p19"/>
            <p:cNvPicPr preferRelativeResize="0"/>
            <p:nvPr/>
          </p:nvPicPr>
          <p:blipFill rotWithShape="1">
            <a:blip r:embed="rId2">
              <a:alphaModFix/>
            </a:blip>
            <a:srcRect/>
            <a:stretch/>
          </p:blipFill>
          <p:spPr>
            <a:xfrm>
              <a:off x="0" y="4626482"/>
              <a:ext cx="6552867" cy="4213493"/>
            </a:xfrm>
            <a:prstGeom prst="rect">
              <a:avLst/>
            </a:prstGeom>
            <a:noFill/>
            <a:ln>
              <a:noFill/>
            </a:ln>
          </p:spPr>
        </p:pic>
        <p:pic>
          <p:nvPicPr>
            <p:cNvPr id="388" name="Google Shape;388;p19"/>
            <p:cNvPicPr preferRelativeResize="0"/>
            <p:nvPr/>
          </p:nvPicPr>
          <p:blipFill rotWithShape="1">
            <a:blip r:embed="rId2">
              <a:alphaModFix/>
            </a:blip>
            <a:srcRect/>
            <a:stretch/>
          </p:blipFill>
          <p:spPr>
            <a:xfrm>
              <a:off x="6552867" y="4606764"/>
              <a:ext cx="6552867" cy="4213493"/>
            </a:xfrm>
            <a:prstGeom prst="rect">
              <a:avLst/>
            </a:prstGeom>
            <a:noFill/>
            <a:ln>
              <a:noFill/>
            </a:ln>
          </p:spPr>
        </p:pic>
        <p:pic>
          <p:nvPicPr>
            <p:cNvPr id="389" name="Google Shape;389;p19"/>
            <p:cNvPicPr preferRelativeResize="0"/>
            <p:nvPr/>
          </p:nvPicPr>
          <p:blipFill rotWithShape="1">
            <a:blip r:embed="rId2">
              <a:alphaModFix/>
            </a:blip>
            <a:srcRect l="1" r="60991"/>
            <a:stretch/>
          </p:blipFill>
          <p:spPr>
            <a:xfrm>
              <a:off x="13105735" y="4626481"/>
              <a:ext cx="2556165" cy="4213493"/>
            </a:xfrm>
            <a:prstGeom prst="rect">
              <a:avLst/>
            </a:prstGeom>
            <a:noFill/>
            <a:ln>
              <a:noFill/>
            </a:ln>
          </p:spPr>
        </p:pic>
      </p:grpSp>
      <p:grpSp>
        <p:nvGrpSpPr>
          <p:cNvPr id="390" name="Google Shape;390;p19"/>
          <p:cNvGrpSpPr/>
          <p:nvPr/>
        </p:nvGrpSpPr>
        <p:grpSpPr>
          <a:xfrm>
            <a:off x="0" y="-7450"/>
            <a:ext cx="16256000" cy="130964"/>
            <a:chOff x="0" y="474414"/>
            <a:chExt cx="7908925" cy="61412"/>
          </a:xfrm>
        </p:grpSpPr>
        <p:sp>
          <p:nvSpPr>
            <p:cNvPr id="391" name="Google Shape;391;p19"/>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392" name="Google Shape;392;p19"/>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393" name="Google Shape;393;p19"/>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394" name="Google Shape;394;p19"/>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395" name="Google Shape;395;p19"/>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396" name="Google Shape;396;p19"/>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397" name="Google Shape;397;p19"/>
            <p:cNvSpPr/>
            <p:nvPr/>
          </p:nvSpPr>
          <p:spPr>
            <a:xfrm>
              <a:off x="5972175" y="474414"/>
              <a:ext cx="1936750" cy="61412"/>
            </a:xfrm>
            <a:prstGeom prst="rect">
              <a:avLst/>
            </a:prstGeom>
            <a:solidFill>
              <a:srgbClr val="62ABCC"/>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grpSp>
      <p:pic>
        <p:nvPicPr>
          <p:cNvPr id="398" name="Google Shape;398;p19"/>
          <p:cNvPicPr preferRelativeResize="0"/>
          <p:nvPr/>
        </p:nvPicPr>
        <p:blipFill rotWithShape="1">
          <a:blip r:embed="rId3">
            <a:alphaModFix/>
          </a:blip>
          <a:srcRect/>
          <a:stretch/>
        </p:blipFill>
        <p:spPr>
          <a:xfrm>
            <a:off x="14272523" y="2563382"/>
            <a:ext cx="1644872" cy="594709"/>
          </a:xfrm>
          <a:prstGeom prst="rect">
            <a:avLst/>
          </a:prstGeom>
          <a:noFill/>
          <a:ln>
            <a:noFill/>
          </a:ln>
        </p:spPr>
      </p:pic>
      <p:sp>
        <p:nvSpPr>
          <p:cNvPr id="399" name="Google Shape;399;p19"/>
          <p:cNvSpPr txBox="1">
            <a:spLocks noGrp="1"/>
          </p:cNvSpPr>
          <p:nvPr>
            <p:ph type="body" idx="1"/>
          </p:nvPr>
        </p:nvSpPr>
        <p:spPr>
          <a:xfrm>
            <a:off x="1886347" y="3762307"/>
            <a:ext cx="12483308" cy="535531"/>
          </a:xfrm>
          <a:prstGeom prst="rect">
            <a:avLst/>
          </a:prstGeom>
          <a:noFill/>
          <a:ln>
            <a:noFill/>
          </a:ln>
        </p:spPr>
        <p:txBody>
          <a:bodyPr spcFirstLastPara="1" wrap="square" lIns="91425" tIns="45700" rIns="91425" bIns="45700" anchor="ctr" anchorCtr="0"/>
          <a:lstStyle>
            <a:lvl1pPr marL="457200" marR="0" lvl="0" indent="-228600" algn="ctr">
              <a:lnSpc>
                <a:spcPct val="90000"/>
              </a:lnSpc>
              <a:spcBef>
                <a:spcPts val="1284"/>
              </a:spcBef>
              <a:spcAft>
                <a:spcPts val="0"/>
              </a:spcAft>
              <a:buClr>
                <a:srgbClr val="404040"/>
              </a:buClr>
              <a:buSzPts val="3200"/>
              <a:buFont typeface="Arial"/>
              <a:buNone/>
              <a:defRPr sz="3200" b="0">
                <a:solidFill>
                  <a:srgbClr val="404040"/>
                </a:solidFill>
                <a:latin typeface="Open Sans ExtraBold"/>
                <a:ea typeface="Open Sans ExtraBold"/>
                <a:cs typeface="Open Sans ExtraBold"/>
                <a:sym typeface="Open Sans ExtraBold"/>
              </a:defRPr>
            </a:lvl1pPr>
            <a:lvl2pPr marL="914400" lvl="1" indent="-489648" algn="l">
              <a:lnSpc>
                <a:spcPct val="90000"/>
              </a:lnSpc>
              <a:spcBef>
                <a:spcPts val="500"/>
              </a:spcBef>
              <a:spcAft>
                <a:spcPts val="0"/>
              </a:spcAft>
              <a:buClr>
                <a:schemeClr val="dk1"/>
              </a:buClr>
              <a:buSzPts val="4111"/>
              <a:buChar char="•"/>
              <a:defRPr sz="4111"/>
            </a:lvl2pPr>
            <a:lvl3pPr marL="1371600" lvl="2" indent="-489648" algn="l">
              <a:lnSpc>
                <a:spcPct val="90000"/>
              </a:lnSpc>
              <a:spcBef>
                <a:spcPts val="500"/>
              </a:spcBef>
              <a:spcAft>
                <a:spcPts val="0"/>
              </a:spcAft>
              <a:buClr>
                <a:schemeClr val="dk1"/>
              </a:buClr>
              <a:buSzPts val="4111"/>
              <a:buChar char="•"/>
              <a:defRPr sz="4111"/>
            </a:lvl3pPr>
            <a:lvl4pPr marL="1828800" lvl="3" indent="-489648" algn="l">
              <a:lnSpc>
                <a:spcPct val="90000"/>
              </a:lnSpc>
              <a:spcBef>
                <a:spcPts val="500"/>
              </a:spcBef>
              <a:spcAft>
                <a:spcPts val="0"/>
              </a:spcAft>
              <a:buClr>
                <a:schemeClr val="dk1"/>
              </a:buClr>
              <a:buSzPts val="4111"/>
              <a:buChar char="•"/>
              <a:defRPr sz="4111"/>
            </a:lvl4pPr>
            <a:lvl5pPr marL="2286000" lvl="4" indent="-489648" algn="l">
              <a:lnSpc>
                <a:spcPct val="90000"/>
              </a:lnSpc>
              <a:spcBef>
                <a:spcPts val="500"/>
              </a:spcBef>
              <a:spcAft>
                <a:spcPts val="0"/>
              </a:spcAft>
              <a:buClr>
                <a:schemeClr val="dk1"/>
              </a:buClr>
              <a:buSzPts val="4111"/>
              <a:buChar char="•"/>
              <a:defRPr sz="411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0" name="Google Shape;400;p19"/>
          <p:cNvSpPr txBox="1">
            <a:spLocks noGrp="1"/>
          </p:cNvSpPr>
          <p:nvPr>
            <p:ph type="body" idx="2"/>
          </p:nvPr>
        </p:nvSpPr>
        <p:spPr>
          <a:xfrm>
            <a:off x="2453770" y="4553377"/>
            <a:ext cx="11348463" cy="480131"/>
          </a:xfrm>
          <a:prstGeom prst="rect">
            <a:avLst/>
          </a:prstGeom>
          <a:noFill/>
          <a:ln>
            <a:noFill/>
          </a:ln>
        </p:spPr>
        <p:txBody>
          <a:bodyPr spcFirstLastPara="1" wrap="square" lIns="91425" tIns="45700" rIns="91425" bIns="45700" anchor="ctr" anchorCtr="0"/>
          <a:lstStyle>
            <a:lvl1pPr marL="457200" marR="0" lvl="0" indent="-228600" algn="ctr">
              <a:lnSpc>
                <a:spcPct val="90000"/>
              </a:lnSpc>
              <a:spcBef>
                <a:spcPts val="1284"/>
              </a:spcBef>
              <a:spcAft>
                <a:spcPts val="0"/>
              </a:spcAft>
              <a:buClr>
                <a:srgbClr val="404040"/>
              </a:buClr>
              <a:buSzPts val="2800"/>
              <a:buFont typeface="Arial"/>
              <a:buNone/>
              <a:defRPr sz="2800" b="0">
                <a:solidFill>
                  <a:srgbClr val="404040"/>
                </a:solidFill>
                <a:latin typeface="Open Sans"/>
                <a:ea typeface="Open Sans"/>
                <a:cs typeface="Open Sans"/>
                <a:sym typeface="Open Sans"/>
              </a:defRPr>
            </a:lvl1pPr>
            <a:lvl2pPr marL="914400" lvl="1" indent="-489648" algn="l">
              <a:lnSpc>
                <a:spcPct val="90000"/>
              </a:lnSpc>
              <a:spcBef>
                <a:spcPts val="500"/>
              </a:spcBef>
              <a:spcAft>
                <a:spcPts val="0"/>
              </a:spcAft>
              <a:buClr>
                <a:schemeClr val="dk1"/>
              </a:buClr>
              <a:buSzPts val="4111"/>
              <a:buChar char="•"/>
              <a:defRPr sz="4111"/>
            </a:lvl2pPr>
            <a:lvl3pPr marL="1371600" lvl="2" indent="-489648" algn="l">
              <a:lnSpc>
                <a:spcPct val="90000"/>
              </a:lnSpc>
              <a:spcBef>
                <a:spcPts val="500"/>
              </a:spcBef>
              <a:spcAft>
                <a:spcPts val="0"/>
              </a:spcAft>
              <a:buClr>
                <a:schemeClr val="dk1"/>
              </a:buClr>
              <a:buSzPts val="4111"/>
              <a:buChar char="•"/>
              <a:defRPr sz="4111"/>
            </a:lvl3pPr>
            <a:lvl4pPr marL="1828800" lvl="3" indent="-489648" algn="l">
              <a:lnSpc>
                <a:spcPct val="90000"/>
              </a:lnSpc>
              <a:spcBef>
                <a:spcPts val="500"/>
              </a:spcBef>
              <a:spcAft>
                <a:spcPts val="0"/>
              </a:spcAft>
              <a:buClr>
                <a:schemeClr val="dk1"/>
              </a:buClr>
              <a:buSzPts val="4111"/>
              <a:buChar char="•"/>
              <a:defRPr sz="4111"/>
            </a:lvl4pPr>
            <a:lvl5pPr marL="2286000" lvl="4" indent="-489648" algn="l">
              <a:lnSpc>
                <a:spcPct val="90000"/>
              </a:lnSpc>
              <a:spcBef>
                <a:spcPts val="500"/>
              </a:spcBef>
              <a:spcAft>
                <a:spcPts val="0"/>
              </a:spcAft>
              <a:buClr>
                <a:schemeClr val="dk1"/>
              </a:buClr>
              <a:buSzPts val="4111"/>
              <a:buChar char="•"/>
              <a:defRPr sz="411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01" name="Google Shape;401;p19"/>
          <p:cNvPicPr preferRelativeResize="0"/>
          <p:nvPr/>
        </p:nvPicPr>
        <p:blipFill rotWithShape="1">
          <a:blip r:embed="rId4">
            <a:alphaModFix/>
          </a:blip>
          <a:srcRect/>
          <a:stretch/>
        </p:blipFill>
        <p:spPr>
          <a:xfrm>
            <a:off x="0" y="18272"/>
            <a:ext cx="16256000" cy="91440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81"/>
        <p:cNvGrpSpPr/>
        <p:nvPr/>
      </p:nvGrpSpPr>
      <p:grpSpPr>
        <a:xfrm>
          <a:off x="0" y="0"/>
          <a:ext cx="0" cy="0"/>
          <a:chOff x="0" y="0"/>
          <a:chExt cx="0" cy="0"/>
        </a:xfrm>
      </p:grpSpPr>
      <p:pic>
        <p:nvPicPr>
          <p:cNvPr id="82" name="Google Shape;82;p6"/>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83" name="Google Shape;83;p6"/>
          <p:cNvSpPr/>
          <p:nvPr/>
        </p:nvSpPr>
        <p:spPr>
          <a:xfrm>
            <a:off x="0" y="1242017"/>
            <a:ext cx="3426096" cy="7253473"/>
          </a:xfrm>
          <a:prstGeom prst="rect">
            <a:avLst/>
          </a:prstGeom>
          <a:solidFill>
            <a:srgbClr val="5AC7D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grpSp>
        <p:nvGrpSpPr>
          <p:cNvPr id="84" name="Google Shape;84;p6"/>
          <p:cNvGrpSpPr/>
          <p:nvPr/>
        </p:nvGrpSpPr>
        <p:grpSpPr>
          <a:xfrm>
            <a:off x="0" y="-4724"/>
            <a:ext cx="16256000" cy="195000"/>
            <a:chOff x="0" y="-4724"/>
            <a:chExt cx="16256000" cy="195000"/>
          </a:xfrm>
        </p:grpSpPr>
        <p:sp>
          <p:nvSpPr>
            <p:cNvPr id="85" name="Google Shape;85;p6"/>
            <p:cNvSpPr/>
            <p:nvPr/>
          </p:nvSpPr>
          <p:spPr>
            <a:xfrm>
              <a:off x="0" y="-4724"/>
              <a:ext cx="1463432"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86" name="Google Shape;86;p6"/>
            <p:cNvSpPr/>
            <p:nvPr/>
          </p:nvSpPr>
          <p:spPr>
            <a:xfrm>
              <a:off x="1463431" y="-4724"/>
              <a:ext cx="7101806" cy="195000"/>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dk1"/>
                </a:solidFill>
                <a:latin typeface="Calibri"/>
                <a:ea typeface="Calibri"/>
                <a:cs typeface="Calibri"/>
                <a:sym typeface="Calibri"/>
              </a:endParaRPr>
            </a:p>
          </p:txBody>
        </p:sp>
        <p:sp>
          <p:nvSpPr>
            <p:cNvPr id="87" name="Google Shape;87;p6"/>
            <p:cNvSpPr/>
            <p:nvPr/>
          </p:nvSpPr>
          <p:spPr>
            <a:xfrm>
              <a:off x="8565236" y="-4724"/>
              <a:ext cx="1404697" cy="195000"/>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88" name="Google Shape;88;p6"/>
            <p:cNvSpPr/>
            <p:nvPr/>
          </p:nvSpPr>
          <p:spPr>
            <a:xfrm>
              <a:off x="9969933" y="-4724"/>
              <a:ext cx="469864"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89" name="Google Shape;89;p6"/>
            <p:cNvSpPr/>
            <p:nvPr/>
          </p:nvSpPr>
          <p:spPr>
            <a:xfrm>
              <a:off x="10439798" y="-4724"/>
              <a:ext cx="166411"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90" name="Google Shape;90;p6"/>
            <p:cNvSpPr/>
            <p:nvPr/>
          </p:nvSpPr>
          <p:spPr>
            <a:xfrm>
              <a:off x="10606208" y="-4724"/>
              <a:ext cx="1668997" cy="195000"/>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91" name="Google Shape;91;p6"/>
            <p:cNvSpPr/>
            <p:nvPr/>
          </p:nvSpPr>
          <p:spPr>
            <a:xfrm>
              <a:off x="12275205" y="-4724"/>
              <a:ext cx="3980795" cy="195000"/>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grpSp>
      <p:pic>
        <p:nvPicPr>
          <p:cNvPr id="92" name="Google Shape;92;p6"/>
          <p:cNvPicPr preferRelativeResize="0"/>
          <p:nvPr/>
        </p:nvPicPr>
        <p:blipFill rotWithShape="1">
          <a:blip r:embed="rId3">
            <a:alphaModFix/>
          </a:blip>
          <a:srcRect/>
          <a:stretch/>
        </p:blipFill>
        <p:spPr>
          <a:xfrm>
            <a:off x="413251" y="2742873"/>
            <a:ext cx="2599593" cy="4642973"/>
          </a:xfrm>
          <a:prstGeom prst="rect">
            <a:avLst/>
          </a:prstGeom>
          <a:noFill/>
          <a:ln>
            <a:noFill/>
          </a:ln>
        </p:spPr>
      </p:pic>
      <p:sp>
        <p:nvSpPr>
          <p:cNvPr id="93" name="Google Shape;93;p6"/>
          <p:cNvSpPr txBox="1">
            <a:spLocks noGrp="1"/>
          </p:cNvSpPr>
          <p:nvPr>
            <p:ph type="body" idx="1"/>
          </p:nvPr>
        </p:nvSpPr>
        <p:spPr>
          <a:xfrm>
            <a:off x="5249459" y="2742873"/>
            <a:ext cx="8946989" cy="586248"/>
          </a:xfrm>
          <a:prstGeom prst="rect">
            <a:avLst/>
          </a:prstGeom>
          <a:noFill/>
          <a:ln>
            <a:noFill/>
          </a:ln>
        </p:spPr>
        <p:txBody>
          <a:bodyPr spcFirstLastPara="1" wrap="square" lIns="91425" tIns="45700" rIns="91425" bIns="45700" anchor="t" anchorCtr="0"/>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6"/>
          <p:cNvSpPr txBox="1">
            <a:spLocks noGrp="1"/>
          </p:cNvSpPr>
          <p:nvPr>
            <p:ph type="body" idx="2"/>
          </p:nvPr>
        </p:nvSpPr>
        <p:spPr>
          <a:xfrm>
            <a:off x="5249459" y="3935570"/>
            <a:ext cx="8946989" cy="586248"/>
          </a:xfrm>
          <a:prstGeom prst="rect">
            <a:avLst/>
          </a:prstGeom>
          <a:noFill/>
          <a:ln>
            <a:noFill/>
          </a:ln>
        </p:spPr>
        <p:txBody>
          <a:bodyPr spcFirstLastPara="1" wrap="square" lIns="91425" tIns="45700" rIns="91425" bIns="45700" anchor="t" anchorCtr="0"/>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6"/>
          <p:cNvSpPr txBox="1">
            <a:spLocks noGrp="1"/>
          </p:cNvSpPr>
          <p:nvPr>
            <p:ph type="body" idx="3"/>
          </p:nvPr>
        </p:nvSpPr>
        <p:spPr>
          <a:xfrm>
            <a:off x="5249459" y="5128267"/>
            <a:ext cx="8946989" cy="586248"/>
          </a:xfrm>
          <a:prstGeom prst="rect">
            <a:avLst/>
          </a:prstGeom>
          <a:noFill/>
          <a:ln>
            <a:noFill/>
          </a:ln>
        </p:spPr>
        <p:txBody>
          <a:bodyPr spcFirstLastPara="1" wrap="square" lIns="91425" tIns="45700" rIns="91425" bIns="45700" anchor="t" anchorCtr="0"/>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6"/>
          <p:cNvSpPr txBox="1">
            <a:spLocks noGrp="1"/>
          </p:cNvSpPr>
          <p:nvPr>
            <p:ph type="body" idx="4"/>
          </p:nvPr>
        </p:nvSpPr>
        <p:spPr>
          <a:xfrm>
            <a:off x="5249459" y="6320965"/>
            <a:ext cx="8946989" cy="586248"/>
          </a:xfrm>
          <a:prstGeom prst="rect">
            <a:avLst/>
          </a:prstGeom>
          <a:noFill/>
          <a:ln>
            <a:noFill/>
          </a:ln>
        </p:spPr>
        <p:txBody>
          <a:bodyPr spcFirstLastPara="1" wrap="square" lIns="91425" tIns="45700" rIns="91425" bIns="45700" anchor="t" anchorCtr="0"/>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97" name="Google Shape;97;p6"/>
          <p:cNvPicPr preferRelativeResize="0"/>
          <p:nvPr/>
        </p:nvPicPr>
        <p:blipFill rotWithShape="1">
          <a:blip r:embed="rId4">
            <a:alphaModFix/>
          </a:blip>
          <a:srcRect/>
          <a:stretch/>
        </p:blipFill>
        <p:spPr>
          <a:xfrm>
            <a:off x="6476720" y="885621"/>
            <a:ext cx="3359430" cy="253920"/>
          </a:xfrm>
          <a:prstGeom prst="rect">
            <a:avLst/>
          </a:prstGeom>
          <a:noFill/>
          <a:ln>
            <a:noFill/>
          </a:ln>
        </p:spPr>
      </p:pic>
      <p:sp>
        <p:nvSpPr>
          <p:cNvPr id="98" name="Google Shape;98;p6"/>
          <p:cNvSpPr txBox="1"/>
          <p:nvPr/>
        </p:nvSpPr>
        <p:spPr>
          <a:xfrm>
            <a:off x="0" y="415146"/>
            <a:ext cx="16256001"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a:solidFill>
                  <a:srgbClr val="3F3F3F"/>
                </a:solidFill>
                <a:latin typeface="Open Sans ExtraBold"/>
                <a:ea typeface="Open Sans ExtraBold"/>
                <a:cs typeface="Open Sans ExtraBold"/>
                <a:sym typeface="Open Sans ExtraBold"/>
              </a:rPr>
              <a:t>Key Takeaways</a:t>
            </a:r>
            <a:endParaRPr/>
          </a:p>
        </p:txBody>
      </p:sp>
    </p:spTree>
    <p:extLst>
      <p:ext uri="{BB962C8B-B14F-4D97-AF65-F5344CB8AC3E}">
        <p14:creationId xmlns:p14="http://schemas.microsoft.com/office/powerpoint/2010/main" val="270242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KC">
  <p:cSld name="KC">
    <p:spTree>
      <p:nvGrpSpPr>
        <p:cNvPr id="1" name="Shape 99"/>
        <p:cNvGrpSpPr/>
        <p:nvPr/>
      </p:nvGrpSpPr>
      <p:grpSpPr>
        <a:xfrm>
          <a:off x="0" y="0"/>
          <a:ext cx="0" cy="0"/>
          <a:chOff x="0" y="0"/>
          <a:chExt cx="0" cy="0"/>
        </a:xfrm>
      </p:grpSpPr>
      <p:pic>
        <p:nvPicPr>
          <p:cNvPr id="100" name="Google Shape;100;p7"/>
          <p:cNvPicPr preferRelativeResize="0"/>
          <p:nvPr/>
        </p:nvPicPr>
        <p:blipFill rotWithShape="1">
          <a:blip r:embed="rId2">
            <a:alphaModFix/>
          </a:blip>
          <a:srcRect/>
          <a:stretch/>
        </p:blipFill>
        <p:spPr>
          <a:xfrm>
            <a:off x="2235231" y="2092511"/>
            <a:ext cx="11469145" cy="3909873"/>
          </a:xfrm>
          <a:prstGeom prst="rect">
            <a:avLst/>
          </a:prstGeom>
          <a:noFill/>
          <a:ln>
            <a:noFill/>
          </a:ln>
        </p:spPr>
      </p:pic>
      <p:sp>
        <p:nvSpPr>
          <p:cNvPr id="101" name="Google Shape;101;p7"/>
          <p:cNvSpPr txBox="1"/>
          <p:nvPr/>
        </p:nvSpPr>
        <p:spPr>
          <a:xfrm>
            <a:off x="4516612" y="3520992"/>
            <a:ext cx="5453321" cy="156966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a:solidFill>
                  <a:schemeClr val="lt1"/>
                </a:solidFill>
                <a:latin typeface="Open Sans ExtraBold"/>
                <a:ea typeface="Open Sans ExtraBold"/>
                <a:cs typeface="Open Sans ExtraBold"/>
                <a:sym typeface="Open Sans ExtraBold"/>
              </a:rPr>
              <a:t>Knowledge Check</a:t>
            </a:r>
            <a:endParaRPr/>
          </a:p>
        </p:txBody>
      </p:sp>
      <p:grpSp>
        <p:nvGrpSpPr>
          <p:cNvPr id="102" name="Google Shape;102;p7"/>
          <p:cNvGrpSpPr/>
          <p:nvPr/>
        </p:nvGrpSpPr>
        <p:grpSpPr>
          <a:xfrm>
            <a:off x="0" y="-7450"/>
            <a:ext cx="16256000" cy="130964"/>
            <a:chOff x="0" y="474414"/>
            <a:chExt cx="7908925" cy="61412"/>
          </a:xfrm>
        </p:grpSpPr>
        <p:sp>
          <p:nvSpPr>
            <p:cNvPr id="103" name="Google Shape;103;p7"/>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104" name="Google Shape;104;p7"/>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105" name="Google Shape;105;p7"/>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106" name="Google Shape;106;p7"/>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107" name="Google Shape;107;p7"/>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108" name="Google Shape;108;p7"/>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109" name="Google Shape;109;p7"/>
            <p:cNvSpPr/>
            <p:nvPr/>
          </p:nvSpPr>
          <p:spPr>
            <a:xfrm>
              <a:off x="5972175" y="474414"/>
              <a:ext cx="1936750" cy="61412"/>
            </a:xfrm>
            <a:prstGeom prst="rect">
              <a:avLst/>
            </a:prstGeom>
            <a:solidFill>
              <a:srgbClr val="62ABCC"/>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325681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KC1">
  <p:cSld name="KC1">
    <p:spTree>
      <p:nvGrpSpPr>
        <p:cNvPr id="1" name="Shape 110"/>
        <p:cNvGrpSpPr/>
        <p:nvPr/>
      </p:nvGrpSpPr>
      <p:grpSpPr>
        <a:xfrm>
          <a:off x="0" y="0"/>
          <a:ext cx="0" cy="0"/>
          <a:chOff x="0" y="0"/>
          <a:chExt cx="0" cy="0"/>
        </a:xfrm>
      </p:grpSpPr>
      <p:sp>
        <p:nvSpPr>
          <p:cNvPr id="111" name="Google Shape;111;p8"/>
          <p:cNvSpPr/>
          <p:nvPr/>
        </p:nvSpPr>
        <p:spPr>
          <a:xfrm>
            <a:off x="489443" y="681006"/>
            <a:ext cx="1698902" cy="1722178"/>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3F3F3F"/>
              </a:solidFill>
              <a:latin typeface="Calibri"/>
              <a:ea typeface="Calibri"/>
              <a:cs typeface="Calibri"/>
              <a:sym typeface="Calibri"/>
            </a:endParaRPr>
          </a:p>
        </p:txBody>
      </p:sp>
      <p:sp>
        <p:nvSpPr>
          <p:cNvPr id="112" name="Google Shape;112;p8"/>
          <p:cNvSpPr/>
          <p:nvPr/>
        </p:nvSpPr>
        <p:spPr>
          <a:xfrm>
            <a:off x="489443" y="681006"/>
            <a:ext cx="15376232" cy="1722178"/>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67">
              <a:solidFill>
                <a:srgbClr val="3F3F3F"/>
              </a:solidFill>
              <a:latin typeface="Calibri"/>
              <a:ea typeface="Calibri"/>
              <a:cs typeface="Calibri"/>
              <a:sym typeface="Calibri"/>
            </a:endParaRPr>
          </a:p>
        </p:txBody>
      </p:sp>
      <p:sp>
        <p:nvSpPr>
          <p:cNvPr id="113" name="Google Shape;113;p8"/>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14" name="Google Shape;114;p8"/>
          <p:cNvCxnSpPr/>
          <p:nvPr/>
        </p:nvCxnSpPr>
        <p:spPr>
          <a:xfrm>
            <a:off x="2188345" y="681006"/>
            <a:ext cx="0" cy="1722178"/>
          </a:xfrm>
          <a:prstGeom prst="straightConnector1">
            <a:avLst/>
          </a:prstGeom>
          <a:noFill/>
          <a:ln w="9525" cap="flat" cmpd="sng">
            <a:solidFill>
              <a:srgbClr val="C55A11"/>
            </a:solidFill>
            <a:prstDash val="solid"/>
            <a:miter lim="800000"/>
            <a:headEnd type="none" w="sm" len="sm"/>
            <a:tailEnd type="none" w="sm" len="sm"/>
          </a:ln>
        </p:spPr>
      </p:cxnSp>
      <p:pic>
        <p:nvPicPr>
          <p:cNvPr id="115" name="Google Shape;115;p8"/>
          <p:cNvPicPr preferRelativeResize="0"/>
          <p:nvPr/>
        </p:nvPicPr>
        <p:blipFill rotWithShape="1">
          <a:blip r:embed="rId2">
            <a:alphaModFix/>
          </a:blip>
          <a:srcRect/>
          <a:stretch/>
        </p:blipFill>
        <p:spPr>
          <a:xfrm>
            <a:off x="13872981" y="3839774"/>
            <a:ext cx="1969447" cy="1679647"/>
          </a:xfrm>
          <a:prstGeom prst="rect">
            <a:avLst/>
          </a:prstGeom>
          <a:noFill/>
          <a:ln>
            <a:noFill/>
          </a:ln>
        </p:spPr>
      </p:pic>
      <p:sp>
        <p:nvSpPr>
          <p:cNvPr id="116" name="Google Shape;116;p8"/>
          <p:cNvSpPr txBox="1"/>
          <p:nvPr/>
        </p:nvSpPr>
        <p:spPr>
          <a:xfrm>
            <a:off x="489805" y="860718"/>
            <a:ext cx="1698904" cy="707886"/>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0">
                <a:solidFill>
                  <a:srgbClr val="3F3F3F"/>
                </a:solidFill>
                <a:latin typeface="Open Sans ExtraBold"/>
                <a:ea typeface="Open Sans ExtraBold"/>
                <a:cs typeface="Open Sans ExtraBold"/>
                <a:sym typeface="Open Sans ExtraBold"/>
              </a:rPr>
              <a:t>Knowledge Check</a:t>
            </a:r>
            <a:endParaRPr/>
          </a:p>
        </p:txBody>
      </p:sp>
      <p:sp>
        <p:nvSpPr>
          <p:cNvPr id="117" name="Google Shape;117;p8"/>
          <p:cNvSpPr txBox="1"/>
          <p:nvPr/>
        </p:nvSpPr>
        <p:spPr>
          <a:xfrm>
            <a:off x="1664103" y="2865944"/>
            <a:ext cx="6662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a.</a:t>
            </a:r>
            <a:endParaRPr/>
          </a:p>
        </p:txBody>
      </p:sp>
      <p:sp>
        <p:nvSpPr>
          <p:cNvPr id="118" name="Google Shape;118;p8"/>
          <p:cNvSpPr txBox="1"/>
          <p:nvPr/>
        </p:nvSpPr>
        <p:spPr>
          <a:xfrm>
            <a:off x="1664102" y="3687042"/>
            <a:ext cx="66564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b.</a:t>
            </a:r>
            <a:endParaRPr/>
          </a:p>
        </p:txBody>
      </p:sp>
      <p:sp>
        <p:nvSpPr>
          <p:cNvPr id="119" name="Google Shape;119;p8"/>
          <p:cNvSpPr txBox="1"/>
          <p:nvPr/>
        </p:nvSpPr>
        <p:spPr>
          <a:xfrm>
            <a:off x="1664102" y="4508139"/>
            <a:ext cx="62337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c.</a:t>
            </a:r>
            <a:endParaRPr/>
          </a:p>
        </p:txBody>
      </p:sp>
      <p:sp>
        <p:nvSpPr>
          <p:cNvPr id="120" name="Google Shape;120;p8"/>
          <p:cNvSpPr txBox="1"/>
          <p:nvPr/>
        </p:nvSpPr>
        <p:spPr>
          <a:xfrm>
            <a:off x="1664103" y="5329236"/>
            <a:ext cx="6662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d.</a:t>
            </a:r>
            <a:endParaRPr/>
          </a:p>
        </p:txBody>
      </p:sp>
      <p:sp>
        <p:nvSpPr>
          <p:cNvPr id="121" name="Google Shape;121;p8"/>
          <p:cNvSpPr txBox="1">
            <a:spLocks noGrp="1"/>
          </p:cNvSpPr>
          <p:nvPr>
            <p:ph type="body" idx="2"/>
          </p:nvPr>
        </p:nvSpPr>
        <p:spPr>
          <a:xfrm>
            <a:off x="2329744" y="2821716"/>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8"/>
          <p:cNvSpPr txBox="1">
            <a:spLocks noGrp="1"/>
          </p:cNvSpPr>
          <p:nvPr>
            <p:ph type="body" idx="3"/>
          </p:nvPr>
        </p:nvSpPr>
        <p:spPr>
          <a:xfrm>
            <a:off x="2329744" y="3642321"/>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8"/>
          <p:cNvSpPr txBox="1">
            <a:spLocks noGrp="1"/>
          </p:cNvSpPr>
          <p:nvPr>
            <p:ph type="body" idx="4"/>
          </p:nvPr>
        </p:nvSpPr>
        <p:spPr>
          <a:xfrm>
            <a:off x="2329744" y="4462926"/>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8"/>
          <p:cNvSpPr txBox="1">
            <a:spLocks noGrp="1"/>
          </p:cNvSpPr>
          <p:nvPr>
            <p:ph type="body" idx="5"/>
          </p:nvPr>
        </p:nvSpPr>
        <p:spPr>
          <a:xfrm>
            <a:off x="2329744" y="5283531"/>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25" name="Google Shape;125;p8"/>
          <p:cNvGrpSpPr/>
          <p:nvPr/>
        </p:nvGrpSpPr>
        <p:grpSpPr>
          <a:xfrm>
            <a:off x="-6322" y="-31264"/>
            <a:ext cx="16256000" cy="130964"/>
            <a:chOff x="0" y="474414"/>
            <a:chExt cx="7908925" cy="61412"/>
          </a:xfrm>
        </p:grpSpPr>
        <p:sp>
          <p:nvSpPr>
            <p:cNvPr id="126" name="Google Shape;126;p8"/>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3F3F3F"/>
                </a:solidFill>
                <a:latin typeface="Calibri"/>
                <a:ea typeface="Calibri"/>
                <a:cs typeface="Calibri"/>
                <a:sym typeface="Calibri"/>
              </a:endParaRPr>
            </a:p>
          </p:txBody>
        </p:sp>
        <p:sp>
          <p:nvSpPr>
            <p:cNvPr id="127" name="Google Shape;127;p8"/>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3F3F3F"/>
                </a:solidFill>
                <a:latin typeface="Calibri"/>
                <a:ea typeface="Calibri"/>
                <a:cs typeface="Calibri"/>
                <a:sym typeface="Calibri"/>
              </a:endParaRPr>
            </a:p>
          </p:txBody>
        </p:sp>
        <p:sp>
          <p:nvSpPr>
            <p:cNvPr id="128" name="Google Shape;128;p8"/>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3F3F3F"/>
                </a:solidFill>
                <a:latin typeface="Calibri"/>
                <a:ea typeface="Calibri"/>
                <a:cs typeface="Calibri"/>
                <a:sym typeface="Calibri"/>
              </a:endParaRPr>
            </a:p>
          </p:txBody>
        </p:sp>
        <p:sp>
          <p:nvSpPr>
            <p:cNvPr id="129" name="Google Shape;129;p8"/>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3F3F3F"/>
                </a:solidFill>
                <a:latin typeface="Calibri"/>
                <a:ea typeface="Calibri"/>
                <a:cs typeface="Calibri"/>
                <a:sym typeface="Calibri"/>
              </a:endParaRPr>
            </a:p>
          </p:txBody>
        </p:sp>
        <p:sp>
          <p:nvSpPr>
            <p:cNvPr id="130" name="Google Shape;130;p8"/>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3F3F3F"/>
                </a:solidFill>
                <a:latin typeface="Calibri"/>
                <a:ea typeface="Calibri"/>
                <a:cs typeface="Calibri"/>
                <a:sym typeface="Calibri"/>
              </a:endParaRPr>
            </a:p>
          </p:txBody>
        </p:sp>
        <p:sp>
          <p:nvSpPr>
            <p:cNvPr id="131" name="Google Shape;131;p8"/>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3F3F3F"/>
                </a:solidFill>
                <a:latin typeface="Calibri"/>
                <a:ea typeface="Calibri"/>
                <a:cs typeface="Calibri"/>
                <a:sym typeface="Calibri"/>
              </a:endParaRPr>
            </a:p>
          </p:txBody>
        </p:sp>
        <p:sp>
          <p:nvSpPr>
            <p:cNvPr id="132" name="Google Shape;132;p8"/>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3F3F3F"/>
                </a:solidFill>
                <a:latin typeface="Calibri"/>
                <a:ea typeface="Calibri"/>
                <a:cs typeface="Calibri"/>
                <a:sym typeface="Calibri"/>
              </a:endParaRPr>
            </a:p>
          </p:txBody>
        </p:sp>
      </p:grpSp>
      <p:sp>
        <p:nvSpPr>
          <p:cNvPr id="133" name="Google Shape;133;p8"/>
          <p:cNvSpPr txBox="1">
            <a:spLocks noGrp="1"/>
          </p:cNvSpPr>
          <p:nvPr>
            <p:ph type="body" idx="6"/>
          </p:nvPr>
        </p:nvSpPr>
        <p:spPr>
          <a:xfrm>
            <a:off x="495095" y="1588560"/>
            <a:ext cx="1693250" cy="537078"/>
          </a:xfrm>
          <a:prstGeom prst="rect">
            <a:avLst/>
          </a:prstGeom>
          <a:noFill/>
          <a:ln>
            <a:noFill/>
          </a:ln>
        </p:spPr>
        <p:txBody>
          <a:bodyPr spcFirstLastPara="1" wrap="square" lIns="91425" tIns="45700" rIns="91425" bIns="45700" anchor="ctr" anchorCtr="0"/>
          <a:lstStyle>
            <a:lvl1pPr marL="457200" lvl="0" indent="-228600" algn="ctr">
              <a:lnSpc>
                <a:spcPct val="90000"/>
              </a:lnSpc>
              <a:spcBef>
                <a:spcPts val="1000"/>
              </a:spcBef>
              <a:spcAft>
                <a:spcPts val="0"/>
              </a:spcAft>
              <a:buClr>
                <a:srgbClr val="3F3F3F"/>
              </a:buClr>
              <a:buSzPts val="2000"/>
              <a:buNone/>
              <a:defRPr sz="2000">
                <a:solidFill>
                  <a:srgbClr val="3F3F3F"/>
                </a:solidFill>
                <a:latin typeface="Open Sans ExtraBold"/>
                <a:ea typeface="Open Sans ExtraBold"/>
                <a:cs typeface="Open Sans ExtraBold"/>
                <a:sym typeface="Open Sans ExtraBol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03389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KC_1A">
  <p:cSld name="KC_1A">
    <p:spTree>
      <p:nvGrpSpPr>
        <p:cNvPr id="1" name="Shape 134"/>
        <p:cNvGrpSpPr/>
        <p:nvPr/>
      </p:nvGrpSpPr>
      <p:grpSpPr>
        <a:xfrm>
          <a:off x="0" y="0"/>
          <a:ext cx="0" cy="0"/>
          <a:chOff x="0" y="0"/>
          <a:chExt cx="0" cy="0"/>
        </a:xfrm>
      </p:grpSpPr>
      <p:sp>
        <p:nvSpPr>
          <p:cNvPr id="135" name="Google Shape;135;p9"/>
          <p:cNvSpPr/>
          <p:nvPr/>
        </p:nvSpPr>
        <p:spPr>
          <a:xfrm>
            <a:off x="0" y="6789112"/>
            <a:ext cx="16313154" cy="2354888"/>
          </a:xfrm>
          <a:prstGeom prst="rect">
            <a:avLst/>
          </a:prstGeom>
          <a:gradFill>
            <a:gsLst>
              <a:gs pos="0">
                <a:srgbClr val="EEEEEE"/>
              </a:gs>
              <a:gs pos="100000">
                <a:srgbClr val="D9D9D9"/>
              </a:gs>
            </a:gsLst>
            <a:lin ang="5400000" scaled="0"/>
          </a:gra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77">
              <a:solidFill>
                <a:srgbClr val="3F3F3F"/>
              </a:solidFill>
              <a:latin typeface="Calibri"/>
              <a:ea typeface="Calibri"/>
              <a:cs typeface="Calibri"/>
              <a:sym typeface="Calibri"/>
            </a:endParaRPr>
          </a:p>
        </p:txBody>
      </p:sp>
      <p:sp>
        <p:nvSpPr>
          <p:cNvPr id="136" name="Google Shape;136;p9"/>
          <p:cNvSpPr/>
          <p:nvPr/>
        </p:nvSpPr>
        <p:spPr>
          <a:xfrm>
            <a:off x="489443" y="681006"/>
            <a:ext cx="1698902" cy="1722178"/>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3F3F3F"/>
              </a:solidFill>
              <a:latin typeface="Calibri"/>
              <a:ea typeface="Calibri"/>
              <a:cs typeface="Calibri"/>
              <a:sym typeface="Calibri"/>
            </a:endParaRPr>
          </a:p>
        </p:txBody>
      </p:sp>
      <p:sp>
        <p:nvSpPr>
          <p:cNvPr id="137" name="Google Shape;137;p9"/>
          <p:cNvSpPr/>
          <p:nvPr/>
        </p:nvSpPr>
        <p:spPr>
          <a:xfrm>
            <a:off x="489443" y="681006"/>
            <a:ext cx="15376232" cy="1722178"/>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67">
              <a:solidFill>
                <a:srgbClr val="3F3F3F"/>
              </a:solidFill>
              <a:latin typeface="Calibri"/>
              <a:ea typeface="Calibri"/>
              <a:cs typeface="Calibri"/>
              <a:sym typeface="Calibri"/>
            </a:endParaRPr>
          </a:p>
        </p:txBody>
      </p:sp>
      <p:sp>
        <p:nvSpPr>
          <p:cNvPr id="138" name="Google Shape;138;p9"/>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39" name="Google Shape;139;p9"/>
          <p:cNvCxnSpPr/>
          <p:nvPr/>
        </p:nvCxnSpPr>
        <p:spPr>
          <a:xfrm>
            <a:off x="2188345" y="681006"/>
            <a:ext cx="0" cy="1722178"/>
          </a:xfrm>
          <a:prstGeom prst="straightConnector1">
            <a:avLst/>
          </a:prstGeom>
          <a:noFill/>
          <a:ln w="9525" cap="flat" cmpd="sng">
            <a:solidFill>
              <a:srgbClr val="C55A11"/>
            </a:solidFill>
            <a:prstDash val="solid"/>
            <a:miter lim="800000"/>
            <a:headEnd type="none" w="sm" len="sm"/>
            <a:tailEnd type="none" w="sm" len="sm"/>
          </a:ln>
        </p:spPr>
      </p:cxnSp>
      <p:sp>
        <p:nvSpPr>
          <p:cNvPr id="140" name="Google Shape;140;p9"/>
          <p:cNvSpPr txBox="1">
            <a:spLocks noGrp="1"/>
          </p:cNvSpPr>
          <p:nvPr>
            <p:ph type="body" idx="2"/>
          </p:nvPr>
        </p:nvSpPr>
        <p:spPr>
          <a:xfrm>
            <a:off x="489443" y="7435666"/>
            <a:ext cx="15375004" cy="1333852"/>
          </a:xfrm>
          <a:prstGeom prst="rect">
            <a:avLst/>
          </a:prstGeom>
          <a:noFill/>
          <a:ln>
            <a:noFill/>
          </a:ln>
        </p:spPr>
        <p:txBody>
          <a:bodyPr spcFirstLastPara="1" wrap="square" lIns="91425" tIns="45700" rIns="91425" bIns="45700" anchor="t" anchorCtr="0"/>
          <a:lstStyle>
            <a:lvl1pPr marL="457200" lvl="0" indent="-228600" algn="l">
              <a:lnSpc>
                <a:spcPct val="150000"/>
              </a:lnSpc>
              <a:spcBef>
                <a:spcPts val="1000"/>
              </a:spcBef>
              <a:spcAft>
                <a:spcPts val="0"/>
              </a:spcAft>
              <a:buClr>
                <a:srgbClr val="3F3F3F"/>
              </a:buClr>
              <a:buSzPts val="2000"/>
              <a:buNone/>
              <a:defRPr sz="20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9"/>
          <p:cNvSpPr txBox="1"/>
          <p:nvPr/>
        </p:nvSpPr>
        <p:spPr>
          <a:xfrm>
            <a:off x="489441" y="6870434"/>
            <a:ext cx="2749059"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0">
                <a:solidFill>
                  <a:srgbClr val="3F3F3F"/>
                </a:solidFill>
                <a:latin typeface="Open Sans"/>
                <a:ea typeface="Open Sans"/>
                <a:cs typeface="Open Sans"/>
                <a:sym typeface="Open Sans"/>
              </a:rPr>
              <a:t>The correct answer is</a:t>
            </a:r>
            <a:endParaRPr/>
          </a:p>
        </p:txBody>
      </p:sp>
      <p:cxnSp>
        <p:nvCxnSpPr>
          <p:cNvPr id="142" name="Google Shape;142;p9"/>
          <p:cNvCxnSpPr/>
          <p:nvPr/>
        </p:nvCxnSpPr>
        <p:spPr>
          <a:xfrm>
            <a:off x="396856" y="7371304"/>
            <a:ext cx="14514240" cy="0"/>
          </a:xfrm>
          <a:prstGeom prst="straightConnector1">
            <a:avLst/>
          </a:prstGeom>
          <a:noFill/>
          <a:ln w="12700" cap="flat" cmpd="sng">
            <a:solidFill>
              <a:schemeClr val="lt1"/>
            </a:solidFill>
            <a:prstDash val="solid"/>
            <a:miter lim="800000"/>
            <a:headEnd type="none" w="sm" len="sm"/>
            <a:tailEnd type="none" w="sm" len="sm"/>
          </a:ln>
        </p:spPr>
      </p:cxnSp>
      <p:cxnSp>
        <p:nvCxnSpPr>
          <p:cNvPr id="143" name="Google Shape;143;p9"/>
          <p:cNvCxnSpPr/>
          <p:nvPr/>
        </p:nvCxnSpPr>
        <p:spPr>
          <a:xfrm>
            <a:off x="396854" y="7371304"/>
            <a:ext cx="15462286" cy="0"/>
          </a:xfrm>
          <a:prstGeom prst="straightConnector1">
            <a:avLst/>
          </a:prstGeom>
          <a:noFill/>
          <a:ln w="28575" cap="flat" cmpd="sng">
            <a:solidFill>
              <a:srgbClr val="CDCDCD"/>
            </a:solidFill>
            <a:prstDash val="solid"/>
            <a:miter lim="800000"/>
            <a:headEnd type="none" w="sm" len="sm"/>
            <a:tailEnd type="none" w="sm" len="sm"/>
          </a:ln>
        </p:spPr>
      </p:cxnSp>
      <p:sp>
        <p:nvSpPr>
          <p:cNvPr id="144" name="Google Shape;144;p9"/>
          <p:cNvSpPr txBox="1">
            <a:spLocks noGrp="1"/>
          </p:cNvSpPr>
          <p:nvPr>
            <p:ph type="body" idx="3"/>
          </p:nvPr>
        </p:nvSpPr>
        <p:spPr>
          <a:xfrm>
            <a:off x="3662870" y="6760723"/>
            <a:ext cx="9022188" cy="619532"/>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C9F37"/>
              </a:buClr>
              <a:buSzPts val="2000"/>
              <a:buNone/>
              <a:defRPr sz="2000" b="1">
                <a:solidFill>
                  <a:srgbClr val="3C9F37"/>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45" name="Google Shape;145;p9"/>
          <p:cNvGrpSpPr/>
          <p:nvPr/>
        </p:nvGrpSpPr>
        <p:grpSpPr>
          <a:xfrm>
            <a:off x="-6322" y="-31264"/>
            <a:ext cx="16256000" cy="130964"/>
            <a:chOff x="0" y="474414"/>
            <a:chExt cx="7908925" cy="61412"/>
          </a:xfrm>
        </p:grpSpPr>
        <p:sp>
          <p:nvSpPr>
            <p:cNvPr id="146" name="Google Shape;146;p9"/>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3F3F3F"/>
                </a:solidFill>
                <a:latin typeface="Calibri"/>
                <a:ea typeface="Calibri"/>
                <a:cs typeface="Calibri"/>
                <a:sym typeface="Calibri"/>
              </a:endParaRPr>
            </a:p>
          </p:txBody>
        </p:sp>
        <p:sp>
          <p:nvSpPr>
            <p:cNvPr id="147" name="Google Shape;147;p9"/>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3F3F3F"/>
                </a:solidFill>
                <a:latin typeface="Calibri"/>
                <a:ea typeface="Calibri"/>
                <a:cs typeface="Calibri"/>
                <a:sym typeface="Calibri"/>
              </a:endParaRPr>
            </a:p>
          </p:txBody>
        </p:sp>
        <p:sp>
          <p:nvSpPr>
            <p:cNvPr id="148" name="Google Shape;148;p9"/>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3F3F3F"/>
                </a:solidFill>
                <a:latin typeface="Calibri"/>
                <a:ea typeface="Calibri"/>
                <a:cs typeface="Calibri"/>
                <a:sym typeface="Calibri"/>
              </a:endParaRPr>
            </a:p>
          </p:txBody>
        </p:sp>
        <p:sp>
          <p:nvSpPr>
            <p:cNvPr id="149" name="Google Shape;149;p9"/>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3F3F3F"/>
                </a:solidFill>
                <a:latin typeface="Calibri"/>
                <a:ea typeface="Calibri"/>
                <a:cs typeface="Calibri"/>
                <a:sym typeface="Calibri"/>
              </a:endParaRPr>
            </a:p>
          </p:txBody>
        </p:sp>
        <p:sp>
          <p:nvSpPr>
            <p:cNvPr id="150" name="Google Shape;150;p9"/>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3F3F3F"/>
                </a:solidFill>
                <a:latin typeface="Calibri"/>
                <a:ea typeface="Calibri"/>
                <a:cs typeface="Calibri"/>
                <a:sym typeface="Calibri"/>
              </a:endParaRPr>
            </a:p>
          </p:txBody>
        </p:sp>
        <p:sp>
          <p:nvSpPr>
            <p:cNvPr id="151" name="Google Shape;151;p9"/>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3F3F3F"/>
                </a:solidFill>
                <a:latin typeface="Calibri"/>
                <a:ea typeface="Calibri"/>
                <a:cs typeface="Calibri"/>
                <a:sym typeface="Calibri"/>
              </a:endParaRPr>
            </a:p>
          </p:txBody>
        </p:sp>
        <p:sp>
          <p:nvSpPr>
            <p:cNvPr id="152" name="Google Shape;152;p9"/>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3F3F3F"/>
                </a:solidFill>
                <a:latin typeface="Calibri"/>
                <a:ea typeface="Calibri"/>
                <a:cs typeface="Calibri"/>
                <a:sym typeface="Calibri"/>
              </a:endParaRPr>
            </a:p>
          </p:txBody>
        </p:sp>
      </p:grpSp>
      <p:pic>
        <p:nvPicPr>
          <p:cNvPr id="153" name="Google Shape;153;p9"/>
          <p:cNvPicPr preferRelativeResize="0"/>
          <p:nvPr/>
        </p:nvPicPr>
        <p:blipFill rotWithShape="1">
          <a:blip r:embed="rId2">
            <a:alphaModFix/>
          </a:blip>
          <a:srcRect t="90625"/>
          <a:stretch/>
        </p:blipFill>
        <p:spPr>
          <a:xfrm>
            <a:off x="293511" y="8286750"/>
            <a:ext cx="15668981" cy="857250"/>
          </a:xfrm>
          <a:prstGeom prst="rect">
            <a:avLst/>
          </a:prstGeom>
          <a:noFill/>
          <a:ln>
            <a:noFill/>
          </a:ln>
        </p:spPr>
      </p:pic>
      <p:sp>
        <p:nvSpPr>
          <p:cNvPr id="154" name="Google Shape;154;p9"/>
          <p:cNvSpPr txBox="1">
            <a:spLocks noGrp="1"/>
          </p:cNvSpPr>
          <p:nvPr>
            <p:ph type="body" idx="4"/>
          </p:nvPr>
        </p:nvSpPr>
        <p:spPr>
          <a:xfrm>
            <a:off x="495095" y="1588560"/>
            <a:ext cx="1693250" cy="537078"/>
          </a:xfrm>
          <a:prstGeom prst="rect">
            <a:avLst/>
          </a:prstGeom>
          <a:noFill/>
          <a:ln>
            <a:noFill/>
          </a:ln>
        </p:spPr>
        <p:txBody>
          <a:bodyPr spcFirstLastPara="1" wrap="square" lIns="91425" tIns="45700" rIns="91425" bIns="45700" anchor="ctr" anchorCtr="0"/>
          <a:lstStyle>
            <a:lvl1pPr marL="457200" lvl="0" indent="-228600" algn="ctr">
              <a:lnSpc>
                <a:spcPct val="90000"/>
              </a:lnSpc>
              <a:spcBef>
                <a:spcPts val="1000"/>
              </a:spcBef>
              <a:spcAft>
                <a:spcPts val="0"/>
              </a:spcAft>
              <a:buClr>
                <a:srgbClr val="3F3F3F"/>
              </a:buClr>
              <a:buSzPts val="2000"/>
              <a:buNone/>
              <a:defRPr sz="2000">
                <a:solidFill>
                  <a:srgbClr val="3F3F3F"/>
                </a:solidFill>
                <a:latin typeface="Open Sans ExtraBold"/>
                <a:ea typeface="Open Sans ExtraBold"/>
                <a:cs typeface="Open Sans ExtraBold"/>
                <a:sym typeface="Open Sans ExtraBol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55" name="Google Shape;155;p9"/>
          <p:cNvPicPr preferRelativeResize="0"/>
          <p:nvPr/>
        </p:nvPicPr>
        <p:blipFill rotWithShape="1">
          <a:blip r:embed="rId3">
            <a:alphaModFix/>
          </a:blip>
          <a:srcRect/>
          <a:stretch/>
        </p:blipFill>
        <p:spPr>
          <a:xfrm>
            <a:off x="13872981" y="3839774"/>
            <a:ext cx="1969447" cy="1679647"/>
          </a:xfrm>
          <a:prstGeom prst="rect">
            <a:avLst/>
          </a:prstGeom>
          <a:noFill/>
          <a:ln>
            <a:noFill/>
          </a:ln>
        </p:spPr>
      </p:pic>
      <p:sp>
        <p:nvSpPr>
          <p:cNvPr id="156" name="Google Shape;156;p9"/>
          <p:cNvSpPr txBox="1"/>
          <p:nvPr/>
        </p:nvSpPr>
        <p:spPr>
          <a:xfrm>
            <a:off x="1664103" y="2865944"/>
            <a:ext cx="6662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a.</a:t>
            </a:r>
            <a:endParaRPr/>
          </a:p>
        </p:txBody>
      </p:sp>
      <p:sp>
        <p:nvSpPr>
          <p:cNvPr id="157" name="Google Shape;157;p9"/>
          <p:cNvSpPr txBox="1"/>
          <p:nvPr/>
        </p:nvSpPr>
        <p:spPr>
          <a:xfrm>
            <a:off x="1664101" y="3687042"/>
            <a:ext cx="623379"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b.</a:t>
            </a:r>
            <a:endParaRPr/>
          </a:p>
        </p:txBody>
      </p:sp>
      <p:sp>
        <p:nvSpPr>
          <p:cNvPr id="158" name="Google Shape;158;p9"/>
          <p:cNvSpPr txBox="1"/>
          <p:nvPr/>
        </p:nvSpPr>
        <p:spPr>
          <a:xfrm>
            <a:off x="1664102" y="4508139"/>
            <a:ext cx="62337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c.</a:t>
            </a:r>
            <a:endParaRPr/>
          </a:p>
        </p:txBody>
      </p:sp>
      <p:sp>
        <p:nvSpPr>
          <p:cNvPr id="159" name="Google Shape;159;p9"/>
          <p:cNvSpPr txBox="1"/>
          <p:nvPr/>
        </p:nvSpPr>
        <p:spPr>
          <a:xfrm>
            <a:off x="1664103" y="5329236"/>
            <a:ext cx="6662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d.</a:t>
            </a:r>
            <a:endParaRPr/>
          </a:p>
        </p:txBody>
      </p:sp>
      <p:sp>
        <p:nvSpPr>
          <p:cNvPr id="160" name="Google Shape;160;p9"/>
          <p:cNvSpPr txBox="1">
            <a:spLocks noGrp="1"/>
          </p:cNvSpPr>
          <p:nvPr>
            <p:ph type="body" idx="5"/>
          </p:nvPr>
        </p:nvSpPr>
        <p:spPr>
          <a:xfrm>
            <a:off x="2329744" y="2821716"/>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9"/>
          <p:cNvSpPr txBox="1">
            <a:spLocks noGrp="1"/>
          </p:cNvSpPr>
          <p:nvPr>
            <p:ph type="body" idx="6"/>
          </p:nvPr>
        </p:nvSpPr>
        <p:spPr>
          <a:xfrm>
            <a:off x="2329744" y="3642321"/>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9"/>
          <p:cNvSpPr txBox="1">
            <a:spLocks noGrp="1"/>
          </p:cNvSpPr>
          <p:nvPr>
            <p:ph type="body" idx="7"/>
          </p:nvPr>
        </p:nvSpPr>
        <p:spPr>
          <a:xfrm>
            <a:off x="2329744" y="4462926"/>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9"/>
          <p:cNvSpPr txBox="1">
            <a:spLocks noGrp="1"/>
          </p:cNvSpPr>
          <p:nvPr>
            <p:ph type="body" idx="8"/>
          </p:nvPr>
        </p:nvSpPr>
        <p:spPr>
          <a:xfrm>
            <a:off x="2329744" y="5283531"/>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9"/>
          <p:cNvSpPr txBox="1"/>
          <p:nvPr/>
        </p:nvSpPr>
        <p:spPr>
          <a:xfrm>
            <a:off x="489805" y="860718"/>
            <a:ext cx="1698904" cy="707886"/>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0">
                <a:solidFill>
                  <a:srgbClr val="3F3F3F"/>
                </a:solidFill>
                <a:latin typeface="Open Sans ExtraBold"/>
                <a:ea typeface="Open Sans ExtraBold"/>
                <a:cs typeface="Open Sans ExtraBold"/>
                <a:sym typeface="Open Sans ExtraBold"/>
              </a:rPr>
              <a:t>Knowledge Check</a:t>
            </a:r>
            <a:endParaRPr/>
          </a:p>
        </p:txBody>
      </p:sp>
    </p:spTree>
    <p:extLst>
      <p:ext uri="{BB962C8B-B14F-4D97-AF65-F5344CB8AC3E}">
        <p14:creationId xmlns:p14="http://schemas.microsoft.com/office/powerpoint/2010/main" val="39973279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188"/>
        <p:cNvGrpSpPr/>
        <p:nvPr/>
      </p:nvGrpSpPr>
      <p:grpSpPr>
        <a:xfrm>
          <a:off x="0" y="0"/>
          <a:ext cx="0" cy="0"/>
          <a:chOff x="0" y="0"/>
          <a:chExt cx="0" cy="0"/>
        </a:xfrm>
      </p:grpSpPr>
      <p:sp>
        <p:nvSpPr>
          <p:cNvPr id="189" name="Google Shape;189;p11"/>
          <p:cNvSpPr/>
          <p:nvPr/>
        </p:nvSpPr>
        <p:spPr>
          <a:xfrm>
            <a:off x="-1" y="7677018"/>
            <a:ext cx="16256001" cy="1466983"/>
          </a:xfrm>
          <a:prstGeom prst="rect">
            <a:avLst/>
          </a:prstGeom>
          <a:solidFill>
            <a:srgbClr val="8E8E8E"/>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grpSp>
        <p:nvGrpSpPr>
          <p:cNvPr id="190" name="Google Shape;190;p11"/>
          <p:cNvGrpSpPr/>
          <p:nvPr/>
        </p:nvGrpSpPr>
        <p:grpSpPr>
          <a:xfrm>
            <a:off x="-3" y="7545045"/>
            <a:ext cx="16256000" cy="130964"/>
            <a:chOff x="0" y="474414"/>
            <a:chExt cx="7908925" cy="61412"/>
          </a:xfrm>
        </p:grpSpPr>
        <p:sp>
          <p:nvSpPr>
            <p:cNvPr id="191" name="Google Shape;191;p11"/>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192" name="Google Shape;192;p11"/>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193" name="Google Shape;193;p11"/>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194" name="Google Shape;194;p11"/>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195" name="Google Shape;195;p11"/>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196" name="Google Shape;196;p11"/>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197" name="Google Shape;197;p11"/>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grpSp>
      <p:sp>
        <p:nvSpPr>
          <p:cNvPr id="198" name="Google Shape;198;p11"/>
          <p:cNvSpPr/>
          <p:nvPr/>
        </p:nvSpPr>
        <p:spPr>
          <a:xfrm>
            <a:off x="-1" y="4732"/>
            <a:ext cx="16256001" cy="1121168"/>
          </a:xfrm>
          <a:prstGeom prst="rect">
            <a:avLst/>
          </a:prstGeom>
          <a:solidFill>
            <a:srgbClr val="7EC7E8"/>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199" name="Google Shape;199;p11"/>
          <p:cNvSpPr txBox="1"/>
          <p:nvPr/>
        </p:nvSpPr>
        <p:spPr>
          <a:xfrm>
            <a:off x="6760067" y="3801294"/>
            <a:ext cx="5015027" cy="120032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262626"/>
              </a:buClr>
              <a:buSzPts val="7200"/>
              <a:buFont typeface="Open Sans"/>
              <a:buNone/>
            </a:pPr>
            <a:r>
              <a:rPr lang="en-US" sz="7200" b="1">
                <a:solidFill>
                  <a:srgbClr val="262626"/>
                </a:solidFill>
                <a:latin typeface="Open Sans"/>
                <a:ea typeface="Open Sans"/>
                <a:cs typeface="Open Sans"/>
                <a:sym typeface="Open Sans"/>
              </a:rPr>
              <a:t>Thank You</a:t>
            </a:r>
            <a:endParaRPr/>
          </a:p>
        </p:txBody>
      </p:sp>
      <p:grpSp>
        <p:nvGrpSpPr>
          <p:cNvPr id="200" name="Google Shape;200;p11"/>
          <p:cNvGrpSpPr/>
          <p:nvPr/>
        </p:nvGrpSpPr>
        <p:grpSpPr>
          <a:xfrm>
            <a:off x="2493994" y="2493927"/>
            <a:ext cx="3549856" cy="3683090"/>
            <a:chOff x="1430872" y="1152875"/>
            <a:chExt cx="1727088" cy="1727088"/>
          </a:xfrm>
        </p:grpSpPr>
        <p:sp>
          <p:nvSpPr>
            <p:cNvPr id="201" name="Google Shape;201;p11"/>
            <p:cNvSpPr/>
            <p:nvPr/>
          </p:nvSpPr>
          <p:spPr>
            <a:xfrm>
              <a:off x="1430872" y="1152875"/>
              <a:ext cx="1727088" cy="1727088"/>
            </a:xfrm>
            <a:prstGeom prst="ellipse">
              <a:avLst/>
            </a:prstGeom>
            <a:solidFill>
              <a:srgbClr val="7EC7E8"/>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pic>
          <p:nvPicPr>
            <p:cNvPr id="202" name="Google Shape;202;p11"/>
            <p:cNvPicPr preferRelativeResize="0"/>
            <p:nvPr/>
          </p:nvPicPr>
          <p:blipFill rotWithShape="1">
            <a:blip r:embed="rId2">
              <a:alphaModFix/>
            </a:blip>
            <a:srcRect/>
            <a:stretch/>
          </p:blipFill>
          <p:spPr>
            <a:xfrm>
              <a:off x="1657008" y="1588960"/>
              <a:ext cx="1322414" cy="860188"/>
            </a:xfrm>
            <a:prstGeom prst="rect">
              <a:avLst/>
            </a:prstGeom>
            <a:noFill/>
            <a:ln>
              <a:noFill/>
            </a:ln>
          </p:spPr>
        </p:pic>
      </p:grpSp>
      <p:pic>
        <p:nvPicPr>
          <p:cNvPr id="203" name="Google Shape;203;p11"/>
          <p:cNvPicPr preferRelativeResize="0"/>
          <p:nvPr/>
        </p:nvPicPr>
        <p:blipFill rotWithShape="1">
          <a:blip r:embed="rId3">
            <a:alphaModFix/>
          </a:blip>
          <a:srcRect/>
          <a:stretch/>
        </p:blipFill>
        <p:spPr>
          <a:xfrm>
            <a:off x="-3" y="1446670"/>
            <a:ext cx="16256000" cy="9144000"/>
          </a:xfrm>
          <a:prstGeom prst="rect">
            <a:avLst/>
          </a:prstGeom>
          <a:noFill/>
          <a:ln>
            <a:noFill/>
          </a:ln>
        </p:spPr>
      </p:pic>
      <p:pic>
        <p:nvPicPr>
          <p:cNvPr id="204" name="Google Shape;204;p11"/>
          <p:cNvPicPr preferRelativeResize="0"/>
          <p:nvPr/>
        </p:nvPicPr>
        <p:blipFill rotWithShape="1">
          <a:blip r:embed="rId4">
            <a:alphaModFix/>
          </a:blip>
          <a:srcRect/>
          <a:stretch/>
        </p:blipFill>
        <p:spPr>
          <a:xfrm>
            <a:off x="13231063" y="176536"/>
            <a:ext cx="2589088" cy="768096"/>
          </a:xfrm>
          <a:prstGeom prst="rect">
            <a:avLst/>
          </a:prstGeom>
          <a:noFill/>
          <a:ln>
            <a:noFill/>
          </a:ln>
        </p:spPr>
      </p:pic>
    </p:spTree>
    <p:extLst>
      <p:ext uri="{BB962C8B-B14F-4D97-AF65-F5344CB8AC3E}">
        <p14:creationId xmlns:p14="http://schemas.microsoft.com/office/powerpoint/2010/main" val="3306607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bjectives">
  <p:cSld name="Objectives">
    <p:spTree>
      <p:nvGrpSpPr>
        <p:cNvPr id="1" name="Shape 38"/>
        <p:cNvGrpSpPr/>
        <p:nvPr/>
      </p:nvGrpSpPr>
      <p:grpSpPr>
        <a:xfrm>
          <a:off x="0" y="0"/>
          <a:ext cx="0" cy="0"/>
          <a:chOff x="0" y="0"/>
          <a:chExt cx="0" cy="0"/>
        </a:xfrm>
      </p:grpSpPr>
      <p:pic>
        <p:nvPicPr>
          <p:cNvPr id="39" name="Google Shape;39;p3"/>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40" name="Google Shape;40;p3"/>
          <p:cNvSpPr/>
          <p:nvPr/>
        </p:nvSpPr>
        <p:spPr>
          <a:xfrm>
            <a:off x="0" y="1242017"/>
            <a:ext cx="3426096" cy="7253473"/>
          </a:xfrm>
          <a:prstGeom prst="rect">
            <a:avLst/>
          </a:prstGeom>
          <a:solidFill>
            <a:srgbClr val="5AC7D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41" name="Google Shape;41;p3"/>
          <p:cNvSpPr/>
          <p:nvPr/>
        </p:nvSpPr>
        <p:spPr>
          <a:xfrm>
            <a:off x="0" y="-4724"/>
            <a:ext cx="1463432"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42" name="Google Shape;42;p3"/>
          <p:cNvSpPr/>
          <p:nvPr/>
        </p:nvSpPr>
        <p:spPr>
          <a:xfrm>
            <a:off x="1463431" y="-4724"/>
            <a:ext cx="7101806" cy="195000"/>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dk1"/>
              </a:solidFill>
              <a:latin typeface="Calibri"/>
              <a:ea typeface="Calibri"/>
              <a:cs typeface="Calibri"/>
              <a:sym typeface="Calibri"/>
            </a:endParaRPr>
          </a:p>
        </p:txBody>
      </p:sp>
      <p:sp>
        <p:nvSpPr>
          <p:cNvPr id="43" name="Google Shape;43;p3"/>
          <p:cNvSpPr/>
          <p:nvPr/>
        </p:nvSpPr>
        <p:spPr>
          <a:xfrm>
            <a:off x="8565236" y="-4724"/>
            <a:ext cx="1404697" cy="195000"/>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44" name="Google Shape;44;p3"/>
          <p:cNvSpPr/>
          <p:nvPr/>
        </p:nvSpPr>
        <p:spPr>
          <a:xfrm>
            <a:off x="9969933" y="-4724"/>
            <a:ext cx="469864"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45" name="Google Shape;45;p3"/>
          <p:cNvSpPr/>
          <p:nvPr/>
        </p:nvSpPr>
        <p:spPr>
          <a:xfrm>
            <a:off x="10439798" y="-4724"/>
            <a:ext cx="166411"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46" name="Google Shape;46;p3"/>
          <p:cNvSpPr/>
          <p:nvPr/>
        </p:nvSpPr>
        <p:spPr>
          <a:xfrm>
            <a:off x="10606208" y="-4724"/>
            <a:ext cx="1668997" cy="195000"/>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47" name="Google Shape;47;p3"/>
          <p:cNvSpPr/>
          <p:nvPr/>
        </p:nvSpPr>
        <p:spPr>
          <a:xfrm>
            <a:off x="12275205" y="-4724"/>
            <a:ext cx="3980795" cy="195000"/>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48" name="Google Shape;48;p3"/>
          <p:cNvSpPr txBox="1">
            <a:spLocks noGrp="1"/>
          </p:cNvSpPr>
          <p:nvPr>
            <p:ph type="body" idx="1"/>
          </p:nvPr>
        </p:nvSpPr>
        <p:spPr>
          <a:xfrm>
            <a:off x="5249459" y="2742873"/>
            <a:ext cx="8946989" cy="586248"/>
          </a:xfrm>
          <a:prstGeom prst="rect">
            <a:avLst/>
          </a:prstGeom>
          <a:noFill/>
          <a:ln>
            <a:noFill/>
          </a:ln>
        </p:spPr>
        <p:txBody>
          <a:bodyPr spcFirstLastPara="1" wrap="square" lIns="91425" tIns="45700" rIns="91425" bIns="45700" anchor="t" anchorCtr="0"/>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3"/>
          <p:cNvSpPr txBox="1">
            <a:spLocks noGrp="1"/>
          </p:cNvSpPr>
          <p:nvPr>
            <p:ph type="body" idx="2"/>
          </p:nvPr>
        </p:nvSpPr>
        <p:spPr>
          <a:xfrm>
            <a:off x="5249459" y="3935570"/>
            <a:ext cx="8946989" cy="586248"/>
          </a:xfrm>
          <a:prstGeom prst="rect">
            <a:avLst/>
          </a:prstGeom>
          <a:noFill/>
          <a:ln>
            <a:noFill/>
          </a:ln>
        </p:spPr>
        <p:txBody>
          <a:bodyPr spcFirstLastPara="1" wrap="square" lIns="91425" tIns="45700" rIns="91425" bIns="45700" anchor="t" anchorCtr="0"/>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3"/>
          <p:cNvSpPr txBox="1">
            <a:spLocks noGrp="1"/>
          </p:cNvSpPr>
          <p:nvPr>
            <p:ph type="body" idx="3"/>
          </p:nvPr>
        </p:nvSpPr>
        <p:spPr>
          <a:xfrm>
            <a:off x="5249459" y="5128267"/>
            <a:ext cx="8946989" cy="586248"/>
          </a:xfrm>
          <a:prstGeom prst="rect">
            <a:avLst/>
          </a:prstGeom>
          <a:noFill/>
          <a:ln>
            <a:noFill/>
          </a:ln>
        </p:spPr>
        <p:txBody>
          <a:bodyPr spcFirstLastPara="1" wrap="square" lIns="91425" tIns="45700" rIns="91425" bIns="45700" anchor="t" anchorCtr="0"/>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3"/>
          <p:cNvSpPr txBox="1">
            <a:spLocks noGrp="1"/>
          </p:cNvSpPr>
          <p:nvPr>
            <p:ph type="body" idx="4"/>
          </p:nvPr>
        </p:nvSpPr>
        <p:spPr>
          <a:xfrm>
            <a:off x="5249459" y="6320965"/>
            <a:ext cx="8946989" cy="586248"/>
          </a:xfrm>
          <a:prstGeom prst="rect">
            <a:avLst/>
          </a:prstGeom>
          <a:noFill/>
          <a:ln>
            <a:noFill/>
          </a:ln>
        </p:spPr>
        <p:txBody>
          <a:bodyPr spcFirstLastPara="1" wrap="square" lIns="91425" tIns="45700" rIns="91425" bIns="45700" anchor="t" anchorCtr="0"/>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2" name="Google Shape;52;p3"/>
          <p:cNvPicPr preferRelativeResize="0"/>
          <p:nvPr/>
        </p:nvPicPr>
        <p:blipFill rotWithShape="1">
          <a:blip r:embed="rId3">
            <a:alphaModFix/>
          </a:blip>
          <a:srcRect/>
          <a:stretch/>
        </p:blipFill>
        <p:spPr>
          <a:xfrm>
            <a:off x="534011" y="3689716"/>
            <a:ext cx="2358074" cy="2358074"/>
          </a:xfrm>
          <a:prstGeom prst="rect">
            <a:avLst/>
          </a:prstGeom>
          <a:noFill/>
          <a:ln>
            <a:noFill/>
          </a:ln>
        </p:spPr>
      </p:pic>
      <p:pic>
        <p:nvPicPr>
          <p:cNvPr id="53" name="Google Shape;53;p3"/>
          <p:cNvPicPr preferRelativeResize="0"/>
          <p:nvPr/>
        </p:nvPicPr>
        <p:blipFill rotWithShape="1">
          <a:blip r:embed="rId4">
            <a:alphaModFix/>
          </a:blip>
          <a:srcRect/>
          <a:stretch/>
        </p:blipFill>
        <p:spPr>
          <a:xfrm>
            <a:off x="5975350" y="885621"/>
            <a:ext cx="4305300" cy="253920"/>
          </a:xfrm>
          <a:prstGeom prst="rect">
            <a:avLst/>
          </a:prstGeom>
          <a:noFill/>
          <a:ln>
            <a:noFill/>
          </a:ln>
        </p:spPr>
      </p:pic>
      <p:sp>
        <p:nvSpPr>
          <p:cNvPr id="54" name="Google Shape;54;p3"/>
          <p:cNvSpPr txBox="1"/>
          <p:nvPr/>
        </p:nvSpPr>
        <p:spPr>
          <a:xfrm>
            <a:off x="0" y="415146"/>
            <a:ext cx="16256001"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a:solidFill>
                  <a:srgbClr val="3F3F3F"/>
                </a:solidFill>
                <a:latin typeface="Open Sans ExtraBold"/>
                <a:ea typeface="Open Sans ExtraBold"/>
                <a:cs typeface="Open Sans ExtraBold"/>
                <a:sym typeface="Open Sans ExtraBold"/>
              </a:rPr>
              <a:t>Learning Objectives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bjectives" preserve="1">
  <p:cSld name="1_Objectives">
    <p:spTree>
      <p:nvGrpSpPr>
        <p:cNvPr id="1" name="Shape 38"/>
        <p:cNvGrpSpPr/>
        <p:nvPr/>
      </p:nvGrpSpPr>
      <p:grpSpPr>
        <a:xfrm>
          <a:off x="0" y="0"/>
          <a:ext cx="0" cy="0"/>
          <a:chOff x="0" y="0"/>
          <a:chExt cx="0" cy="0"/>
        </a:xfrm>
      </p:grpSpPr>
      <p:pic>
        <p:nvPicPr>
          <p:cNvPr id="39" name="Google Shape;39;p3"/>
          <p:cNvPicPr preferRelativeResize="0"/>
          <p:nvPr/>
        </p:nvPicPr>
        <p:blipFill rotWithShape="1">
          <a:blip r:embed="rId2">
            <a:alphaModFix/>
          </a:blip>
          <a:srcRect/>
          <a:stretch/>
        </p:blipFill>
        <p:spPr>
          <a:xfrm>
            <a:off x="0" y="-35170"/>
            <a:ext cx="16256000" cy="9144000"/>
          </a:xfrm>
          <a:prstGeom prst="rect">
            <a:avLst/>
          </a:prstGeom>
          <a:noFill/>
          <a:ln>
            <a:noFill/>
          </a:ln>
        </p:spPr>
      </p:pic>
      <p:sp>
        <p:nvSpPr>
          <p:cNvPr id="40" name="Google Shape;40;p3"/>
          <p:cNvSpPr/>
          <p:nvPr/>
        </p:nvSpPr>
        <p:spPr>
          <a:xfrm>
            <a:off x="0" y="1242017"/>
            <a:ext cx="3426096" cy="7253473"/>
          </a:xfrm>
          <a:prstGeom prst="rect">
            <a:avLst/>
          </a:prstGeom>
          <a:solidFill>
            <a:srgbClr val="5AC7D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41" name="Google Shape;41;p3"/>
          <p:cNvSpPr/>
          <p:nvPr/>
        </p:nvSpPr>
        <p:spPr>
          <a:xfrm>
            <a:off x="0" y="-4724"/>
            <a:ext cx="1463432"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42" name="Google Shape;42;p3"/>
          <p:cNvSpPr/>
          <p:nvPr/>
        </p:nvSpPr>
        <p:spPr>
          <a:xfrm>
            <a:off x="1463431" y="-4724"/>
            <a:ext cx="7101806" cy="195000"/>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dk1"/>
              </a:solidFill>
              <a:latin typeface="Calibri"/>
              <a:ea typeface="Calibri"/>
              <a:cs typeface="Calibri"/>
              <a:sym typeface="Calibri"/>
            </a:endParaRPr>
          </a:p>
        </p:txBody>
      </p:sp>
      <p:sp>
        <p:nvSpPr>
          <p:cNvPr id="43" name="Google Shape;43;p3"/>
          <p:cNvSpPr/>
          <p:nvPr/>
        </p:nvSpPr>
        <p:spPr>
          <a:xfrm>
            <a:off x="8565236" y="-4724"/>
            <a:ext cx="1404697" cy="195000"/>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44" name="Google Shape;44;p3"/>
          <p:cNvSpPr/>
          <p:nvPr/>
        </p:nvSpPr>
        <p:spPr>
          <a:xfrm>
            <a:off x="9969933" y="-4724"/>
            <a:ext cx="469864"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45" name="Google Shape;45;p3"/>
          <p:cNvSpPr/>
          <p:nvPr/>
        </p:nvSpPr>
        <p:spPr>
          <a:xfrm>
            <a:off x="10439798" y="-4724"/>
            <a:ext cx="166411"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46" name="Google Shape;46;p3"/>
          <p:cNvSpPr/>
          <p:nvPr/>
        </p:nvSpPr>
        <p:spPr>
          <a:xfrm>
            <a:off x="10606208" y="-4724"/>
            <a:ext cx="1668997" cy="195000"/>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47" name="Google Shape;47;p3"/>
          <p:cNvSpPr/>
          <p:nvPr/>
        </p:nvSpPr>
        <p:spPr>
          <a:xfrm>
            <a:off x="12275205" y="-4724"/>
            <a:ext cx="3980795" cy="195000"/>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48" name="Google Shape;48;p3"/>
          <p:cNvSpPr txBox="1">
            <a:spLocks noGrp="1"/>
          </p:cNvSpPr>
          <p:nvPr>
            <p:ph type="body" idx="1"/>
          </p:nvPr>
        </p:nvSpPr>
        <p:spPr>
          <a:xfrm>
            <a:off x="5249459" y="2742873"/>
            <a:ext cx="8946989" cy="586248"/>
          </a:xfrm>
          <a:prstGeom prst="rect">
            <a:avLst/>
          </a:prstGeom>
          <a:noFill/>
          <a:ln>
            <a:noFill/>
          </a:ln>
        </p:spPr>
        <p:txBody>
          <a:bodyPr spcFirstLastPara="1" wrap="square" lIns="91425" tIns="45700" rIns="91425" bIns="45700" anchor="t" anchorCtr="0"/>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49" name="Google Shape;49;p3"/>
          <p:cNvSpPr txBox="1">
            <a:spLocks noGrp="1"/>
          </p:cNvSpPr>
          <p:nvPr>
            <p:ph type="body" idx="2"/>
          </p:nvPr>
        </p:nvSpPr>
        <p:spPr>
          <a:xfrm>
            <a:off x="5249459" y="3935570"/>
            <a:ext cx="8946989" cy="586248"/>
          </a:xfrm>
          <a:prstGeom prst="rect">
            <a:avLst/>
          </a:prstGeom>
          <a:noFill/>
          <a:ln>
            <a:noFill/>
          </a:ln>
        </p:spPr>
        <p:txBody>
          <a:bodyPr spcFirstLastPara="1" wrap="square" lIns="91425" tIns="45700" rIns="91425" bIns="45700" anchor="t" anchorCtr="0"/>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3"/>
          <p:cNvSpPr txBox="1">
            <a:spLocks noGrp="1"/>
          </p:cNvSpPr>
          <p:nvPr>
            <p:ph type="body" idx="3"/>
          </p:nvPr>
        </p:nvSpPr>
        <p:spPr>
          <a:xfrm>
            <a:off x="5249459" y="5128267"/>
            <a:ext cx="8946989" cy="586248"/>
          </a:xfrm>
          <a:prstGeom prst="rect">
            <a:avLst/>
          </a:prstGeom>
          <a:noFill/>
          <a:ln>
            <a:noFill/>
          </a:ln>
        </p:spPr>
        <p:txBody>
          <a:bodyPr spcFirstLastPara="1" wrap="square" lIns="91425" tIns="45700" rIns="91425" bIns="45700" anchor="t" anchorCtr="0"/>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3"/>
          <p:cNvSpPr txBox="1">
            <a:spLocks noGrp="1"/>
          </p:cNvSpPr>
          <p:nvPr>
            <p:ph type="body" idx="4"/>
          </p:nvPr>
        </p:nvSpPr>
        <p:spPr>
          <a:xfrm>
            <a:off x="5249459" y="6320965"/>
            <a:ext cx="8946989" cy="586248"/>
          </a:xfrm>
          <a:prstGeom prst="rect">
            <a:avLst/>
          </a:prstGeom>
          <a:noFill/>
          <a:ln>
            <a:noFill/>
          </a:ln>
        </p:spPr>
        <p:txBody>
          <a:bodyPr spcFirstLastPara="1" wrap="square" lIns="91425" tIns="45700" rIns="91425" bIns="45700" anchor="t" anchorCtr="0"/>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3" name="Google Shape;53;p3"/>
          <p:cNvPicPr preferRelativeResize="0"/>
          <p:nvPr/>
        </p:nvPicPr>
        <p:blipFill rotWithShape="1">
          <a:blip r:embed="rId3">
            <a:alphaModFix/>
          </a:blip>
          <a:srcRect/>
          <a:stretch/>
        </p:blipFill>
        <p:spPr>
          <a:xfrm>
            <a:off x="5975350" y="885621"/>
            <a:ext cx="4305300" cy="253920"/>
          </a:xfrm>
          <a:prstGeom prst="rect">
            <a:avLst/>
          </a:prstGeom>
          <a:noFill/>
          <a:ln>
            <a:noFill/>
          </a:ln>
        </p:spPr>
      </p:pic>
      <p:sp>
        <p:nvSpPr>
          <p:cNvPr id="54" name="Google Shape;54;p3"/>
          <p:cNvSpPr txBox="1"/>
          <p:nvPr/>
        </p:nvSpPr>
        <p:spPr>
          <a:xfrm>
            <a:off x="0" y="415146"/>
            <a:ext cx="16256001"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3200" dirty="0">
                <a:solidFill>
                  <a:srgbClr val="3F3F3F"/>
                </a:solidFill>
                <a:latin typeface="Open Sans ExtraBold"/>
                <a:ea typeface="Open Sans ExtraBold"/>
                <a:cs typeface="Open Sans ExtraBold"/>
                <a:sym typeface="Open Sans ExtraBold"/>
              </a:rPr>
              <a:t>C</a:t>
            </a:r>
            <a:r>
              <a:rPr lang="en-US" sz="3200" dirty="0" err="1">
                <a:solidFill>
                  <a:srgbClr val="3F3F3F"/>
                </a:solidFill>
                <a:latin typeface="Open Sans ExtraBold"/>
                <a:ea typeface="Open Sans ExtraBold"/>
                <a:cs typeface="Open Sans ExtraBold"/>
                <a:sym typeface="Open Sans ExtraBold"/>
              </a:rPr>
              <a:t>oncepts</a:t>
            </a:r>
            <a:r>
              <a:rPr lang="en-US" sz="3200" dirty="0">
                <a:solidFill>
                  <a:srgbClr val="3F3F3F"/>
                </a:solidFill>
                <a:latin typeface="Open Sans ExtraBold"/>
                <a:ea typeface="Open Sans ExtraBold"/>
                <a:cs typeface="Open Sans ExtraBold"/>
                <a:sym typeface="Open Sans ExtraBold"/>
              </a:rPr>
              <a:t> Covered</a:t>
            </a:r>
            <a:endParaRPr dirty="0"/>
          </a:p>
        </p:txBody>
      </p:sp>
      <p:pic>
        <p:nvPicPr>
          <p:cNvPr id="22" name="Graphic 21">
            <a:extLst>
              <a:ext uri="{FF2B5EF4-FFF2-40B4-BE49-F238E27FC236}">
                <a16:creationId xmlns:a16="http://schemas.microsoft.com/office/drawing/2014/main" id="{7E4DBEA4-BA18-4EE6-A691-3D90AFFBFFB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17953" y="3492339"/>
            <a:ext cx="2752827" cy="2752827"/>
          </a:xfrm>
          <a:prstGeom prst="rect">
            <a:avLst/>
          </a:prstGeom>
        </p:spPr>
      </p:pic>
    </p:spTree>
    <p:extLst>
      <p:ext uri="{BB962C8B-B14F-4D97-AF65-F5344CB8AC3E}">
        <p14:creationId xmlns:p14="http://schemas.microsoft.com/office/powerpoint/2010/main" val="2417986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lte">
  <p:cSld name="Tilte">
    <p:spTree>
      <p:nvGrpSpPr>
        <p:cNvPr id="1" name="Shape 55"/>
        <p:cNvGrpSpPr/>
        <p:nvPr/>
      </p:nvGrpSpPr>
      <p:grpSpPr>
        <a:xfrm>
          <a:off x="0" y="0"/>
          <a:ext cx="0" cy="0"/>
          <a:chOff x="0" y="0"/>
          <a:chExt cx="0" cy="0"/>
        </a:xfrm>
      </p:grpSpPr>
      <p:grpSp>
        <p:nvGrpSpPr>
          <p:cNvPr id="56" name="Google Shape;56;p4"/>
          <p:cNvGrpSpPr/>
          <p:nvPr/>
        </p:nvGrpSpPr>
        <p:grpSpPr>
          <a:xfrm>
            <a:off x="4" y="1425868"/>
            <a:ext cx="16230596" cy="7659509"/>
            <a:chOff x="4" y="1425868"/>
            <a:chExt cx="16230596" cy="7659509"/>
          </a:xfrm>
        </p:grpSpPr>
        <p:grpSp>
          <p:nvGrpSpPr>
            <p:cNvPr id="57" name="Google Shape;57;p4"/>
            <p:cNvGrpSpPr/>
            <p:nvPr/>
          </p:nvGrpSpPr>
          <p:grpSpPr>
            <a:xfrm>
              <a:off x="4" y="1425868"/>
              <a:ext cx="16230596" cy="4611509"/>
              <a:chOff x="0" y="4531017"/>
              <a:chExt cx="16230596" cy="4611509"/>
            </a:xfrm>
          </p:grpSpPr>
          <p:pic>
            <p:nvPicPr>
              <p:cNvPr id="58" name="Google Shape;58;p4"/>
              <p:cNvPicPr preferRelativeResize="0"/>
              <p:nvPr/>
            </p:nvPicPr>
            <p:blipFill rotWithShape="1">
              <a:blip r:embed="rId2">
                <a:alphaModFix/>
              </a:blip>
              <a:srcRect/>
              <a:stretch/>
            </p:blipFill>
            <p:spPr>
              <a:xfrm>
                <a:off x="0" y="4550735"/>
                <a:ext cx="7141200" cy="4591791"/>
              </a:xfrm>
              <a:prstGeom prst="rect">
                <a:avLst/>
              </a:prstGeom>
              <a:noFill/>
              <a:ln>
                <a:noFill/>
              </a:ln>
            </p:spPr>
          </p:pic>
          <p:pic>
            <p:nvPicPr>
              <p:cNvPr id="59" name="Google Shape;59;p4"/>
              <p:cNvPicPr preferRelativeResize="0"/>
              <p:nvPr/>
            </p:nvPicPr>
            <p:blipFill rotWithShape="1">
              <a:blip r:embed="rId2">
                <a:alphaModFix/>
              </a:blip>
              <a:srcRect/>
              <a:stretch/>
            </p:blipFill>
            <p:spPr>
              <a:xfrm>
                <a:off x="6552867" y="4531017"/>
                <a:ext cx="7141200" cy="4591791"/>
              </a:xfrm>
              <a:prstGeom prst="rect">
                <a:avLst/>
              </a:prstGeom>
              <a:noFill/>
              <a:ln>
                <a:noFill/>
              </a:ln>
            </p:spPr>
          </p:pic>
          <p:pic>
            <p:nvPicPr>
              <p:cNvPr id="60" name="Google Shape;60;p4"/>
              <p:cNvPicPr preferRelativeResize="0"/>
              <p:nvPr/>
            </p:nvPicPr>
            <p:blipFill rotWithShape="1">
              <a:blip r:embed="rId2">
                <a:alphaModFix/>
              </a:blip>
              <a:srcRect r="56242"/>
              <a:stretch/>
            </p:blipFill>
            <p:spPr>
              <a:xfrm>
                <a:off x="13105735" y="4550734"/>
                <a:ext cx="3124861" cy="4591791"/>
              </a:xfrm>
              <a:prstGeom prst="rect">
                <a:avLst/>
              </a:prstGeom>
              <a:noFill/>
              <a:ln>
                <a:noFill/>
              </a:ln>
            </p:spPr>
          </p:pic>
        </p:grpSp>
        <p:grpSp>
          <p:nvGrpSpPr>
            <p:cNvPr id="61" name="Google Shape;61;p4"/>
            <p:cNvGrpSpPr/>
            <p:nvPr/>
          </p:nvGrpSpPr>
          <p:grpSpPr>
            <a:xfrm>
              <a:off x="4" y="4473868"/>
              <a:ext cx="16230596" cy="4611509"/>
              <a:chOff x="0" y="4531017"/>
              <a:chExt cx="16230596" cy="4611509"/>
            </a:xfrm>
          </p:grpSpPr>
          <p:pic>
            <p:nvPicPr>
              <p:cNvPr id="62" name="Google Shape;62;p4"/>
              <p:cNvPicPr preferRelativeResize="0"/>
              <p:nvPr/>
            </p:nvPicPr>
            <p:blipFill rotWithShape="1">
              <a:blip r:embed="rId2">
                <a:alphaModFix/>
              </a:blip>
              <a:srcRect/>
              <a:stretch/>
            </p:blipFill>
            <p:spPr>
              <a:xfrm>
                <a:off x="0" y="4550735"/>
                <a:ext cx="7141200" cy="4591791"/>
              </a:xfrm>
              <a:prstGeom prst="rect">
                <a:avLst/>
              </a:prstGeom>
              <a:noFill/>
              <a:ln>
                <a:noFill/>
              </a:ln>
            </p:spPr>
          </p:pic>
          <p:pic>
            <p:nvPicPr>
              <p:cNvPr id="63" name="Google Shape;63;p4"/>
              <p:cNvPicPr preferRelativeResize="0"/>
              <p:nvPr/>
            </p:nvPicPr>
            <p:blipFill rotWithShape="1">
              <a:blip r:embed="rId2">
                <a:alphaModFix/>
              </a:blip>
              <a:srcRect/>
              <a:stretch/>
            </p:blipFill>
            <p:spPr>
              <a:xfrm>
                <a:off x="6552867" y="4531017"/>
                <a:ext cx="7141200" cy="4591791"/>
              </a:xfrm>
              <a:prstGeom prst="rect">
                <a:avLst/>
              </a:prstGeom>
              <a:noFill/>
              <a:ln>
                <a:noFill/>
              </a:ln>
            </p:spPr>
          </p:pic>
          <p:pic>
            <p:nvPicPr>
              <p:cNvPr id="64" name="Google Shape;64;p4"/>
              <p:cNvPicPr preferRelativeResize="0"/>
              <p:nvPr/>
            </p:nvPicPr>
            <p:blipFill rotWithShape="1">
              <a:blip r:embed="rId2">
                <a:alphaModFix/>
              </a:blip>
              <a:srcRect r="56242"/>
              <a:stretch/>
            </p:blipFill>
            <p:spPr>
              <a:xfrm>
                <a:off x="13105735" y="4550734"/>
                <a:ext cx="3124861" cy="4591791"/>
              </a:xfrm>
              <a:prstGeom prst="rect">
                <a:avLst/>
              </a:prstGeom>
              <a:noFill/>
              <a:ln>
                <a:noFill/>
              </a:ln>
            </p:spPr>
          </p:pic>
        </p:grpSp>
      </p:grpSp>
      <p:sp>
        <p:nvSpPr>
          <p:cNvPr id="65" name="Google Shape;65;p4"/>
          <p:cNvSpPr/>
          <p:nvPr/>
        </p:nvSpPr>
        <p:spPr>
          <a:xfrm>
            <a:off x="1" y="-1219199"/>
            <a:ext cx="16256003" cy="4476749"/>
          </a:xfrm>
          <a:prstGeom prst="rect">
            <a:avLst/>
          </a:prstGeom>
          <a:solidFill>
            <a:srgbClr val="56BF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43">
              <a:solidFill>
                <a:srgbClr val="FFFFFF"/>
              </a:solidFill>
              <a:latin typeface="Calibri"/>
              <a:ea typeface="Calibri"/>
              <a:cs typeface="Calibri"/>
              <a:sym typeface="Calibri"/>
            </a:endParaRPr>
          </a:p>
        </p:txBody>
      </p:sp>
      <p:pic>
        <p:nvPicPr>
          <p:cNvPr id="66" name="Google Shape;66;p4"/>
          <p:cNvPicPr preferRelativeResize="0"/>
          <p:nvPr/>
        </p:nvPicPr>
        <p:blipFill rotWithShape="1">
          <a:blip r:embed="rId3">
            <a:alphaModFix/>
          </a:blip>
          <a:srcRect/>
          <a:stretch/>
        </p:blipFill>
        <p:spPr>
          <a:xfrm>
            <a:off x="0" y="-1246720"/>
            <a:ext cx="16255999" cy="4504271"/>
          </a:xfrm>
          <a:prstGeom prst="rect">
            <a:avLst/>
          </a:prstGeom>
          <a:noFill/>
          <a:ln>
            <a:noFill/>
          </a:ln>
        </p:spPr>
      </p:pic>
      <p:grpSp>
        <p:nvGrpSpPr>
          <p:cNvPr id="67" name="Google Shape;67;p4"/>
          <p:cNvGrpSpPr/>
          <p:nvPr/>
        </p:nvGrpSpPr>
        <p:grpSpPr>
          <a:xfrm>
            <a:off x="0" y="3238671"/>
            <a:ext cx="16256000" cy="130964"/>
            <a:chOff x="0" y="474414"/>
            <a:chExt cx="7908925" cy="61412"/>
          </a:xfrm>
        </p:grpSpPr>
        <p:sp>
          <p:nvSpPr>
            <p:cNvPr id="68" name="Google Shape;68;p4"/>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69" name="Google Shape;69;p4"/>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70" name="Google Shape;70;p4"/>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71" name="Google Shape;71;p4"/>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72" name="Google Shape;72;p4"/>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73" name="Google Shape;73;p4"/>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74" name="Google Shape;74;p4"/>
            <p:cNvSpPr/>
            <p:nvPr/>
          </p:nvSpPr>
          <p:spPr>
            <a:xfrm>
              <a:off x="5972175" y="474414"/>
              <a:ext cx="1936750" cy="61412"/>
            </a:xfrm>
            <a:prstGeom prst="rect">
              <a:avLst/>
            </a:prstGeom>
            <a:solidFill>
              <a:srgbClr val="62ABCC"/>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grpSp>
      <p:sp>
        <p:nvSpPr>
          <p:cNvPr id="75" name="Google Shape;75;p4"/>
          <p:cNvSpPr txBox="1">
            <a:spLocks noGrp="1"/>
          </p:cNvSpPr>
          <p:nvPr>
            <p:ph type="body" idx="1"/>
          </p:nvPr>
        </p:nvSpPr>
        <p:spPr>
          <a:xfrm>
            <a:off x="926745" y="1676697"/>
            <a:ext cx="12378947" cy="535531"/>
          </a:xfrm>
          <a:prstGeom prst="rect">
            <a:avLst/>
          </a:prstGeom>
          <a:noFill/>
          <a:ln>
            <a:noFill/>
          </a:ln>
        </p:spPr>
        <p:txBody>
          <a:bodyPr spcFirstLastPara="1" wrap="square" lIns="91425" tIns="45700" rIns="91425" bIns="45700" anchor="ctr" anchorCtr="0"/>
          <a:lstStyle>
            <a:lvl1pPr marL="457200" marR="0" lvl="0" indent="-228600" algn="l">
              <a:lnSpc>
                <a:spcPct val="90000"/>
              </a:lnSpc>
              <a:spcBef>
                <a:spcPts val="1284"/>
              </a:spcBef>
              <a:spcAft>
                <a:spcPts val="0"/>
              </a:spcAft>
              <a:buClr>
                <a:schemeClr val="lt1"/>
              </a:buClr>
              <a:buSzPts val="3200"/>
              <a:buFont typeface="Arial"/>
              <a:buNone/>
              <a:defRPr sz="3200" b="0">
                <a:solidFill>
                  <a:schemeClr val="lt1"/>
                </a:solidFill>
                <a:latin typeface="Open Sans ExtraBold"/>
                <a:ea typeface="Open Sans ExtraBold"/>
                <a:cs typeface="Open Sans ExtraBold"/>
                <a:sym typeface="Open Sans ExtraBold"/>
              </a:defRPr>
            </a:lvl1pPr>
            <a:lvl2pPr marL="914400" lvl="1" indent="-489648" algn="l">
              <a:lnSpc>
                <a:spcPct val="90000"/>
              </a:lnSpc>
              <a:spcBef>
                <a:spcPts val="500"/>
              </a:spcBef>
              <a:spcAft>
                <a:spcPts val="0"/>
              </a:spcAft>
              <a:buClr>
                <a:schemeClr val="dk1"/>
              </a:buClr>
              <a:buSzPts val="4111"/>
              <a:buChar char="•"/>
              <a:defRPr sz="4111"/>
            </a:lvl2pPr>
            <a:lvl3pPr marL="1371600" lvl="2" indent="-489648" algn="l">
              <a:lnSpc>
                <a:spcPct val="90000"/>
              </a:lnSpc>
              <a:spcBef>
                <a:spcPts val="500"/>
              </a:spcBef>
              <a:spcAft>
                <a:spcPts val="0"/>
              </a:spcAft>
              <a:buClr>
                <a:schemeClr val="dk1"/>
              </a:buClr>
              <a:buSzPts val="4111"/>
              <a:buChar char="•"/>
              <a:defRPr sz="4111"/>
            </a:lvl3pPr>
            <a:lvl4pPr marL="1828800" lvl="3" indent="-489648" algn="l">
              <a:lnSpc>
                <a:spcPct val="90000"/>
              </a:lnSpc>
              <a:spcBef>
                <a:spcPts val="500"/>
              </a:spcBef>
              <a:spcAft>
                <a:spcPts val="0"/>
              </a:spcAft>
              <a:buClr>
                <a:schemeClr val="dk1"/>
              </a:buClr>
              <a:buSzPts val="4111"/>
              <a:buChar char="•"/>
              <a:defRPr sz="4111"/>
            </a:lvl4pPr>
            <a:lvl5pPr marL="2286000" lvl="4" indent="-489648" algn="l">
              <a:lnSpc>
                <a:spcPct val="90000"/>
              </a:lnSpc>
              <a:spcBef>
                <a:spcPts val="500"/>
              </a:spcBef>
              <a:spcAft>
                <a:spcPts val="0"/>
              </a:spcAft>
              <a:buClr>
                <a:schemeClr val="dk1"/>
              </a:buClr>
              <a:buSzPts val="4111"/>
              <a:buChar char="•"/>
              <a:defRPr sz="411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4"/>
          <p:cNvSpPr txBox="1">
            <a:spLocks noGrp="1"/>
          </p:cNvSpPr>
          <p:nvPr>
            <p:ph type="body" idx="2"/>
          </p:nvPr>
        </p:nvSpPr>
        <p:spPr>
          <a:xfrm>
            <a:off x="926743" y="2380588"/>
            <a:ext cx="12378950" cy="480131"/>
          </a:xfrm>
          <a:prstGeom prst="rect">
            <a:avLst/>
          </a:prstGeom>
          <a:noFill/>
          <a:ln>
            <a:noFill/>
          </a:ln>
        </p:spPr>
        <p:txBody>
          <a:bodyPr spcFirstLastPara="1" wrap="square" lIns="91425" tIns="45700" rIns="91425" bIns="45700" anchor="ctr" anchorCtr="0"/>
          <a:lstStyle>
            <a:lvl1pPr marL="457200" marR="0" lvl="0" indent="-228600" algn="l">
              <a:lnSpc>
                <a:spcPct val="90000"/>
              </a:lnSpc>
              <a:spcBef>
                <a:spcPts val="1284"/>
              </a:spcBef>
              <a:spcAft>
                <a:spcPts val="0"/>
              </a:spcAft>
              <a:buClr>
                <a:srgbClr val="0F547B"/>
              </a:buClr>
              <a:buSzPts val="2800"/>
              <a:buFont typeface="Arial"/>
              <a:buNone/>
              <a:defRPr sz="2800" b="0">
                <a:solidFill>
                  <a:srgbClr val="0F547B"/>
                </a:solidFill>
                <a:latin typeface="Open Sans SemiBold"/>
                <a:ea typeface="Open Sans SemiBold"/>
                <a:cs typeface="Open Sans SemiBold"/>
                <a:sym typeface="Open Sans SemiBold"/>
              </a:defRPr>
            </a:lvl1pPr>
            <a:lvl2pPr marL="914400" lvl="1" indent="-489648" algn="l">
              <a:lnSpc>
                <a:spcPct val="90000"/>
              </a:lnSpc>
              <a:spcBef>
                <a:spcPts val="500"/>
              </a:spcBef>
              <a:spcAft>
                <a:spcPts val="0"/>
              </a:spcAft>
              <a:buClr>
                <a:schemeClr val="dk1"/>
              </a:buClr>
              <a:buSzPts val="4111"/>
              <a:buChar char="•"/>
              <a:defRPr sz="4111"/>
            </a:lvl2pPr>
            <a:lvl3pPr marL="1371600" lvl="2" indent="-489648" algn="l">
              <a:lnSpc>
                <a:spcPct val="90000"/>
              </a:lnSpc>
              <a:spcBef>
                <a:spcPts val="500"/>
              </a:spcBef>
              <a:spcAft>
                <a:spcPts val="0"/>
              </a:spcAft>
              <a:buClr>
                <a:schemeClr val="dk1"/>
              </a:buClr>
              <a:buSzPts val="4111"/>
              <a:buChar char="•"/>
              <a:defRPr sz="4111"/>
            </a:lvl3pPr>
            <a:lvl4pPr marL="1828800" lvl="3" indent="-489648" algn="l">
              <a:lnSpc>
                <a:spcPct val="90000"/>
              </a:lnSpc>
              <a:spcBef>
                <a:spcPts val="500"/>
              </a:spcBef>
              <a:spcAft>
                <a:spcPts val="0"/>
              </a:spcAft>
              <a:buClr>
                <a:schemeClr val="dk1"/>
              </a:buClr>
              <a:buSzPts val="4111"/>
              <a:buChar char="•"/>
              <a:defRPr sz="4111"/>
            </a:lvl4pPr>
            <a:lvl5pPr marL="2286000" lvl="4" indent="-489648" algn="l">
              <a:lnSpc>
                <a:spcPct val="90000"/>
              </a:lnSpc>
              <a:spcBef>
                <a:spcPts val="500"/>
              </a:spcBef>
              <a:spcAft>
                <a:spcPts val="0"/>
              </a:spcAft>
              <a:buClr>
                <a:schemeClr val="dk1"/>
              </a:buClr>
              <a:buSzPts val="4111"/>
              <a:buChar char="•"/>
              <a:defRPr sz="411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7" name="Google Shape;77;p4"/>
          <p:cNvPicPr preferRelativeResize="0"/>
          <p:nvPr/>
        </p:nvPicPr>
        <p:blipFill rotWithShape="1">
          <a:blip r:embed="rId4">
            <a:alphaModFix/>
          </a:blip>
          <a:srcRect/>
          <a:stretch/>
        </p:blipFill>
        <p:spPr>
          <a:xfrm>
            <a:off x="0" y="0"/>
            <a:ext cx="16256000" cy="9144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userDrawn="1">
  <p:cSld name="Content">
    <p:spTree>
      <p:nvGrpSpPr>
        <p:cNvPr id="1" name="Shape 78"/>
        <p:cNvGrpSpPr/>
        <p:nvPr/>
      </p:nvGrpSpPr>
      <p:grpSpPr>
        <a:xfrm>
          <a:off x="0" y="0"/>
          <a:ext cx="0" cy="0"/>
          <a:chOff x="0" y="0"/>
          <a:chExt cx="0" cy="0"/>
        </a:xfrm>
      </p:grpSpPr>
      <p:pic>
        <p:nvPicPr>
          <p:cNvPr id="79" name="Google Shape;79;p5"/>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80" name="Google Shape;80;p5"/>
          <p:cNvSpPr txBox="1">
            <a:spLocks noGrp="1"/>
          </p:cNvSpPr>
          <p:nvPr>
            <p:ph type="title"/>
          </p:nvPr>
        </p:nvSpPr>
        <p:spPr>
          <a:xfrm>
            <a:off x="3078" y="319675"/>
            <a:ext cx="16258032" cy="665045"/>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rgbClr val="3F3F3F"/>
              </a:buClr>
              <a:buSzPts val="3200"/>
              <a:buFont typeface="Open Sans ExtraBold"/>
              <a:buNone/>
              <a:defRPr sz="3200">
                <a:solidFill>
                  <a:srgbClr val="3F3F3F"/>
                </a:solidFill>
                <a:latin typeface="Open Sans ExtraBold"/>
                <a:ea typeface="Open Sans ExtraBold"/>
                <a:cs typeface="Open Sans ExtraBold"/>
                <a:sym typeface="Open Sans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iz">
  <p:cSld name="Quiz">
    <p:spTree>
      <p:nvGrpSpPr>
        <p:cNvPr id="1" name="Shape 205"/>
        <p:cNvGrpSpPr/>
        <p:nvPr/>
      </p:nvGrpSpPr>
      <p:grpSpPr>
        <a:xfrm>
          <a:off x="0" y="0"/>
          <a:ext cx="0" cy="0"/>
          <a:chOff x="0" y="0"/>
          <a:chExt cx="0" cy="0"/>
        </a:xfrm>
      </p:grpSpPr>
      <p:pic>
        <p:nvPicPr>
          <p:cNvPr id="206" name="Google Shape;206;p12"/>
          <p:cNvPicPr preferRelativeResize="0"/>
          <p:nvPr/>
        </p:nvPicPr>
        <p:blipFill rotWithShape="1">
          <a:blip r:embed="rId2">
            <a:alphaModFix/>
          </a:blip>
          <a:srcRect/>
          <a:stretch/>
        </p:blipFill>
        <p:spPr>
          <a:xfrm>
            <a:off x="2235231" y="2092511"/>
            <a:ext cx="11469145" cy="3909873"/>
          </a:xfrm>
          <a:prstGeom prst="rect">
            <a:avLst/>
          </a:prstGeom>
          <a:noFill/>
          <a:ln>
            <a:noFill/>
          </a:ln>
        </p:spPr>
      </p:pic>
      <p:sp>
        <p:nvSpPr>
          <p:cNvPr id="207" name="Google Shape;207;p12"/>
          <p:cNvSpPr txBox="1"/>
          <p:nvPr/>
        </p:nvSpPr>
        <p:spPr>
          <a:xfrm>
            <a:off x="4298939" y="3577955"/>
            <a:ext cx="1954381" cy="123097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7399" b="1">
                <a:solidFill>
                  <a:schemeClr val="lt1"/>
                </a:solidFill>
                <a:latin typeface="Calibri"/>
                <a:ea typeface="Calibri"/>
                <a:cs typeface="Calibri"/>
                <a:sym typeface="Calibri"/>
              </a:rPr>
              <a:t>Quiz</a:t>
            </a:r>
            <a:endParaRPr/>
          </a:p>
        </p:txBody>
      </p:sp>
      <p:pic>
        <p:nvPicPr>
          <p:cNvPr id="208" name="Google Shape;208;p12"/>
          <p:cNvPicPr preferRelativeResize="0"/>
          <p:nvPr/>
        </p:nvPicPr>
        <p:blipFill rotWithShape="1">
          <a:blip r:embed="rId3">
            <a:alphaModFix/>
          </a:blip>
          <a:srcRect/>
          <a:stretch/>
        </p:blipFill>
        <p:spPr>
          <a:xfrm>
            <a:off x="0" y="0"/>
            <a:ext cx="16256000" cy="9144000"/>
          </a:xfrm>
          <a:prstGeom prst="rect">
            <a:avLst/>
          </a:prstGeom>
          <a:noFill/>
          <a:ln>
            <a:noFill/>
          </a:ln>
        </p:spPr>
      </p:pic>
      <p:grpSp>
        <p:nvGrpSpPr>
          <p:cNvPr id="209" name="Google Shape;209;p12"/>
          <p:cNvGrpSpPr/>
          <p:nvPr/>
        </p:nvGrpSpPr>
        <p:grpSpPr>
          <a:xfrm>
            <a:off x="0" y="-4724"/>
            <a:ext cx="16256000" cy="195000"/>
            <a:chOff x="0" y="-4724"/>
            <a:chExt cx="16256000" cy="195000"/>
          </a:xfrm>
        </p:grpSpPr>
        <p:sp>
          <p:nvSpPr>
            <p:cNvPr id="210" name="Google Shape;210;p12"/>
            <p:cNvSpPr/>
            <p:nvPr/>
          </p:nvSpPr>
          <p:spPr>
            <a:xfrm>
              <a:off x="0" y="-4724"/>
              <a:ext cx="1463432"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211" name="Google Shape;211;p12"/>
            <p:cNvSpPr/>
            <p:nvPr/>
          </p:nvSpPr>
          <p:spPr>
            <a:xfrm>
              <a:off x="1463431" y="-4724"/>
              <a:ext cx="7101806" cy="195000"/>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dk1"/>
                </a:solidFill>
                <a:latin typeface="Calibri"/>
                <a:ea typeface="Calibri"/>
                <a:cs typeface="Calibri"/>
                <a:sym typeface="Calibri"/>
              </a:endParaRPr>
            </a:p>
          </p:txBody>
        </p:sp>
        <p:sp>
          <p:nvSpPr>
            <p:cNvPr id="212" name="Google Shape;212;p12"/>
            <p:cNvSpPr/>
            <p:nvPr/>
          </p:nvSpPr>
          <p:spPr>
            <a:xfrm>
              <a:off x="8565236" y="-4724"/>
              <a:ext cx="1404697" cy="195000"/>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213" name="Google Shape;213;p12"/>
            <p:cNvSpPr/>
            <p:nvPr/>
          </p:nvSpPr>
          <p:spPr>
            <a:xfrm>
              <a:off x="9969933" y="-4724"/>
              <a:ext cx="469864"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214" name="Google Shape;214;p12"/>
            <p:cNvSpPr/>
            <p:nvPr/>
          </p:nvSpPr>
          <p:spPr>
            <a:xfrm>
              <a:off x="10439798" y="-4724"/>
              <a:ext cx="166411"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215" name="Google Shape;215;p12"/>
            <p:cNvSpPr/>
            <p:nvPr/>
          </p:nvSpPr>
          <p:spPr>
            <a:xfrm>
              <a:off x="10606208" y="-4724"/>
              <a:ext cx="1668997" cy="195000"/>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216" name="Google Shape;216;p12"/>
            <p:cNvSpPr/>
            <p:nvPr/>
          </p:nvSpPr>
          <p:spPr>
            <a:xfrm>
              <a:off x="12275205" y="-4724"/>
              <a:ext cx="3980795" cy="195000"/>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iz q">
  <p:cSld name="quiz q">
    <p:spTree>
      <p:nvGrpSpPr>
        <p:cNvPr id="1" name="Shape 217"/>
        <p:cNvGrpSpPr/>
        <p:nvPr/>
      </p:nvGrpSpPr>
      <p:grpSpPr>
        <a:xfrm>
          <a:off x="0" y="0"/>
          <a:ext cx="0" cy="0"/>
          <a:chOff x="0" y="0"/>
          <a:chExt cx="0" cy="0"/>
        </a:xfrm>
      </p:grpSpPr>
      <p:sp>
        <p:nvSpPr>
          <p:cNvPr id="218" name="Google Shape;218;p13"/>
          <p:cNvSpPr/>
          <p:nvPr/>
        </p:nvSpPr>
        <p:spPr>
          <a:xfrm>
            <a:off x="489443" y="776258"/>
            <a:ext cx="1698903" cy="1722177"/>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2800">
              <a:solidFill>
                <a:srgbClr val="3F3F3F"/>
              </a:solidFill>
              <a:latin typeface="Open Sans ExtraBold"/>
              <a:ea typeface="Open Sans ExtraBold"/>
              <a:cs typeface="Open Sans ExtraBold"/>
              <a:sym typeface="Open Sans ExtraBold"/>
            </a:endParaRPr>
          </a:p>
        </p:txBody>
      </p:sp>
      <p:sp>
        <p:nvSpPr>
          <p:cNvPr id="219" name="Google Shape;219;p13"/>
          <p:cNvSpPr/>
          <p:nvPr/>
        </p:nvSpPr>
        <p:spPr>
          <a:xfrm>
            <a:off x="489443" y="776258"/>
            <a:ext cx="15376232" cy="1722177"/>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67">
              <a:solidFill>
                <a:srgbClr val="3F3F3F"/>
              </a:solidFill>
              <a:latin typeface="Open Sans"/>
              <a:ea typeface="Open Sans"/>
              <a:cs typeface="Open Sans"/>
              <a:sym typeface="Open Sans"/>
            </a:endParaRPr>
          </a:p>
        </p:txBody>
      </p:sp>
      <p:sp>
        <p:nvSpPr>
          <p:cNvPr id="220" name="Google Shape;220;p13"/>
          <p:cNvSpPr txBox="1">
            <a:spLocks noGrp="1"/>
          </p:cNvSpPr>
          <p:nvPr>
            <p:ph type="body" idx="1"/>
          </p:nvPr>
        </p:nvSpPr>
        <p:spPr>
          <a:xfrm>
            <a:off x="2310170" y="931283"/>
            <a:ext cx="13391132" cy="1424965"/>
          </a:xfrm>
          <a:prstGeom prst="rect">
            <a:avLst/>
          </a:prstGeom>
          <a:noFill/>
          <a:ln>
            <a:noFill/>
          </a:ln>
        </p:spPr>
        <p:txBody>
          <a:bodyPr spcFirstLastPara="1" wrap="square" lIns="91425" tIns="45700" rIns="91425" bIns="45700" anchor="ctr" anchorCtr="0"/>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21" name="Google Shape;221;p13"/>
          <p:cNvCxnSpPr/>
          <p:nvPr/>
        </p:nvCxnSpPr>
        <p:spPr>
          <a:xfrm>
            <a:off x="2188345" y="776258"/>
            <a:ext cx="0" cy="1722177"/>
          </a:xfrm>
          <a:prstGeom prst="straightConnector1">
            <a:avLst/>
          </a:prstGeom>
          <a:noFill/>
          <a:ln w="9525" cap="flat" cmpd="sng">
            <a:solidFill>
              <a:srgbClr val="C55A11"/>
            </a:solidFill>
            <a:prstDash val="solid"/>
            <a:miter lim="800000"/>
            <a:headEnd type="none" w="sm" len="sm"/>
            <a:tailEnd type="none" w="sm" len="sm"/>
          </a:ln>
        </p:spPr>
      </p:cxnSp>
      <p:sp>
        <p:nvSpPr>
          <p:cNvPr id="222" name="Google Shape;222;p13"/>
          <p:cNvSpPr txBox="1">
            <a:spLocks noGrp="1"/>
          </p:cNvSpPr>
          <p:nvPr>
            <p:ph type="body" idx="2"/>
          </p:nvPr>
        </p:nvSpPr>
        <p:spPr>
          <a:xfrm>
            <a:off x="489442" y="1671457"/>
            <a:ext cx="1675120" cy="541667"/>
          </a:xfrm>
          <a:prstGeom prst="rect">
            <a:avLst/>
          </a:prstGeom>
          <a:noFill/>
          <a:ln>
            <a:noFill/>
          </a:ln>
        </p:spPr>
        <p:txBody>
          <a:bodyPr spcFirstLastPara="1" wrap="square" lIns="91425" tIns="45700" rIns="91425" bIns="45700" anchor="ctr" anchorCtr="0"/>
          <a:lstStyle>
            <a:lvl1pPr marL="457200" lvl="0" indent="-228600" algn="ctr">
              <a:lnSpc>
                <a:spcPct val="90000"/>
              </a:lnSpc>
              <a:spcBef>
                <a:spcPts val="1000"/>
              </a:spcBef>
              <a:spcAft>
                <a:spcPts val="0"/>
              </a:spcAft>
              <a:buClr>
                <a:srgbClr val="3F3F3F"/>
              </a:buClr>
              <a:buSzPts val="2800"/>
              <a:buNone/>
              <a:defRPr sz="2800">
                <a:solidFill>
                  <a:srgbClr val="3F3F3F"/>
                </a:solidFill>
                <a:latin typeface="Open Sans ExtraBold"/>
                <a:ea typeface="Open Sans ExtraBold"/>
                <a:cs typeface="Open Sans ExtraBold"/>
                <a:sym typeface="Open Sans ExtraBold"/>
              </a:defRPr>
            </a:lvl1pPr>
            <a:lvl2pPr marL="914400" lvl="1" indent="-228600" algn="ctr">
              <a:lnSpc>
                <a:spcPct val="90000"/>
              </a:lnSpc>
              <a:spcBef>
                <a:spcPts val="500"/>
              </a:spcBef>
              <a:spcAft>
                <a:spcPts val="0"/>
              </a:spcAft>
              <a:buClr>
                <a:schemeClr val="dk1"/>
              </a:buClr>
              <a:buSzPts val="2400"/>
              <a:buNone/>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3" name="Google Shape;223;p13"/>
          <p:cNvSpPr txBox="1"/>
          <p:nvPr/>
        </p:nvSpPr>
        <p:spPr>
          <a:xfrm>
            <a:off x="489443" y="1016282"/>
            <a:ext cx="1698904" cy="5232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rgbClr val="3F3F3F"/>
                </a:solidFill>
                <a:latin typeface="Open Sans ExtraBold"/>
                <a:ea typeface="Open Sans ExtraBold"/>
                <a:cs typeface="Open Sans ExtraBold"/>
                <a:sym typeface="Open Sans ExtraBold"/>
              </a:rPr>
              <a:t>QUIZ</a:t>
            </a:r>
            <a:endParaRPr/>
          </a:p>
        </p:txBody>
      </p:sp>
      <p:pic>
        <p:nvPicPr>
          <p:cNvPr id="224" name="Google Shape;224;p13"/>
          <p:cNvPicPr preferRelativeResize="0"/>
          <p:nvPr/>
        </p:nvPicPr>
        <p:blipFill rotWithShape="1">
          <a:blip r:embed="rId2">
            <a:alphaModFix/>
          </a:blip>
          <a:srcRect/>
          <a:stretch/>
        </p:blipFill>
        <p:spPr>
          <a:xfrm>
            <a:off x="13805530" y="3419270"/>
            <a:ext cx="2058919" cy="2065103"/>
          </a:xfrm>
          <a:prstGeom prst="rect">
            <a:avLst/>
          </a:prstGeom>
          <a:noFill/>
          <a:ln>
            <a:noFill/>
          </a:ln>
        </p:spPr>
      </p:pic>
      <p:sp>
        <p:nvSpPr>
          <p:cNvPr id="225" name="Google Shape;225;p13"/>
          <p:cNvSpPr txBox="1"/>
          <p:nvPr/>
        </p:nvSpPr>
        <p:spPr>
          <a:xfrm>
            <a:off x="1664103" y="3007689"/>
            <a:ext cx="6662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a.</a:t>
            </a:r>
            <a:endParaRPr/>
          </a:p>
        </p:txBody>
      </p:sp>
      <p:sp>
        <p:nvSpPr>
          <p:cNvPr id="226" name="Google Shape;226;p13"/>
          <p:cNvSpPr txBox="1"/>
          <p:nvPr/>
        </p:nvSpPr>
        <p:spPr>
          <a:xfrm>
            <a:off x="1664103" y="3828786"/>
            <a:ext cx="45557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b.</a:t>
            </a:r>
            <a:endParaRPr/>
          </a:p>
        </p:txBody>
      </p:sp>
      <p:sp>
        <p:nvSpPr>
          <p:cNvPr id="227" name="Google Shape;227;p13"/>
          <p:cNvSpPr txBox="1"/>
          <p:nvPr/>
        </p:nvSpPr>
        <p:spPr>
          <a:xfrm>
            <a:off x="1664101" y="4649883"/>
            <a:ext cx="623379"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c.</a:t>
            </a:r>
            <a:endParaRPr/>
          </a:p>
        </p:txBody>
      </p:sp>
      <p:sp>
        <p:nvSpPr>
          <p:cNvPr id="228" name="Google Shape;228;p13"/>
          <p:cNvSpPr txBox="1"/>
          <p:nvPr/>
        </p:nvSpPr>
        <p:spPr>
          <a:xfrm>
            <a:off x="1664103" y="5470981"/>
            <a:ext cx="6662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d.</a:t>
            </a:r>
            <a:endParaRPr/>
          </a:p>
        </p:txBody>
      </p:sp>
      <p:sp>
        <p:nvSpPr>
          <p:cNvPr id="229" name="Google Shape;229;p13"/>
          <p:cNvSpPr txBox="1">
            <a:spLocks noGrp="1"/>
          </p:cNvSpPr>
          <p:nvPr>
            <p:ph type="body" idx="3"/>
          </p:nvPr>
        </p:nvSpPr>
        <p:spPr>
          <a:xfrm>
            <a:off x="2329744" y="2916969"/>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0" name="Google Shape;230;p13"/>
          <p:cNvSpPr txBox="1">
            <a:spLocks noGrp="1"/>
          </p:cNvSpPr>
          <p:nvPr>
            <p:ph type="body" idx="4"/>
          </p:nvPr>
        </p:nvSpPr>
        <p:spPr>
          <a:xfrm>
            <a:off x="2329744" y="3742686"/>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1" name="Google Shape;231;p13"/>
          <p:cNvSpPr txBox="1">
            <a:spLocks noGrp="1"/>
          </p:cNvSpPr>
          <p:nvPr>
            <p:ph type="body" idx="5"/>
          </p:nvPr>
        </p:nvSpPr>
        <p:spPr>
          <a:xfrm>
            <a:off x="2329744" y="4549550"/>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2" name="Google Shape;232;p13"/>
          <p:cNvSpPr txBox="1">
            <a:spLocks noGrp="1"/>
          </p:cNvSpPr>
          <p:nvPr>
            <p:ph type="body" idx="6"/>
          </p:nvPr>
        </p:nvSpPr>
        <p:spPr>
          <a:xfrm>
            <a:off x="2329744" y="5374469"/>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33" name="Google Shape;233;p13"/>
          <p:cNvPicPr preferRelativeResize="0"/>
          <p:nvPr/>
        </p:nvPicPr>
        <p:blipFill rotWithShape="1">
          <a:blip r:embed="rId3">
            <a:alphaModFix/>
          </a:blip>
          <a:srcRect/>
          <a:stretch/>
        </p:blipFill>
        <p:spPr>
          <a:xfrm>
            <a:off x="0" y="0"/>
            <a:ext cx="16256000" cy="9144000"/>
          </a:xfrm>
          <a:prstGeom prst="rect">
            <a:avLst/>
          </a:prstGeom>
          <a:noFill/>
          <a:ln>
            <a:noFill/>
          </a:ln>
        </p:spPr>
      </p:pic>
      <p:grpSp>
        <p:nvGrpSpPr>
          <p:cNvPr id="234" name="Google Shape;234;p13"/>
          <p:cNvGrpSpPr/>
          <p:nvPr/>
        </p:nvGrpSpPr>
        <p:grpSpPr>
          <a:xfrm>
            <a:off x="0" y="-4724"/>
            <a:ext cx="16256000" cy="195000"/>
            <a:chOff x="0" y="-4724"/>
            <a:chExt cx="16256000" cy="195000"/>
          </a:xfrm>
        </p:grpSpPr>
        <p:sp>
          <p:nvSpPr>
            <p:cNvPr id="235" name="Google Shape;235;p13"/>
            <p:cNvSpPr/>
            <p:nvPr/>
          </p:nvSpPr>
          <p:spPr>
            <a:xfrm>
              <a:off x="0" y="-4724"/>
              <a:ext cx="1463432"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236" name="Google Shape;236;p13"/>
            <p:cNvSpPr/>
            <p:nvPr/>
          </p:nvSpPr>
          <p:spPr>
            <a:xfrm>
              <a:off x="1463431" y="-4724"/>
              <a:ext cx="7101806" cy="195000"/>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dk1"/>
                </a:solidFill>
                <a:latin typeface="Calibri"/>
                <a:ea typeface="Calibri"/>
                <a:cs typeface="Calibri"/>
                <a:sym typeface="Calibri"/>
              </a:endParaRPr>
            </a:p>
          </p:txBody>
        </p:sp>
        <p:sp>
          <p:nvSpPr>
            <p:cNvPr id="237" name="Google Shape;237;p13"/>
            <p:cNvSpPr/>
            <p:nvPr/>
          </p:nvSpPr>
          <p:spPr>
            <a:xfrm>
              <a:off x="8565236" y="-4724"/>
              <a:ext cx="1404697" cy="195000"/>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238" name="Google Shape;238;p13"/>
            <p:cNvSpPr/>
            <p:nvPr/>
          </p:nvSpPr>
          <p:spPr>
            <a:xfrm>
              <a:off x="9969933" y="-4724"/>
              <a:ext cx="469864"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239" name="Google Shape;239;p13"/>
            <p:cNvSpPr/>
            <p:nvPr/>
          </p:nvSpPr>
          <p:spPr>
            <a:xfrm>
              <a:off x="10439798" y="-4724"/>
              <a:ext cx="166411"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240" name="Google Shape;240;p13"/>
            <p:cNvSpPr/>
            <p:nvPr/>
          </p:nvSpPr>
          <p:spPr>
            <a:xfrm>
              <a:off x="10606208" y="-4724"/>
              <a:ext cx="1668997" cy="195000"/>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241" name="Google Shape;241;p13"/>
            <p:cNvSpPr/>
            <p:nvPr/>
          </p:nvSpPr>
          <p:spPr>
            <a:xfrm>
              <a:off x="12275205" y="-4724"/>
              <a:ext cx="3980795" cy="195000"/>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iz ans">
  <p:cSld name="quiz ans">
    <p:spTree>
      <p:nvGrpSpPr>
        <p:cNvPr id="1" name="Shape 242"/>
        <p:cNvGrpSpPr/>
        <p:nvPr/>
      </p:nvGrpSpPr>
      <p:grpSpPr>
        <a:xfrm>
          <a:off x="0" y="0"/>
          <a:ext cx="0" cy="0"/>
          <a:chOff x="0" y="0"/>
          <a:chExt cx="0" cy="0"/>
        </a:xfrm>
      </p:grpSpPr>
      <p:sp>
        <p:nvSpPr>
          <p:cNvPr id="243" name="Google Shape;243;p14"/>
          <p:cNvSpPr/>
          <p:nvPr/>
        </p:nvSpPr>
        <p:spPr>
          <a:xfrm>
            <a:off x="1" y="6798914"/>
            <a:ext cx="16256001" cy="2022135"/>
          </a:xfrm>
          <a:prstGeom prst="rect">
            <a:avLst/>
          </a:prstGeom>
          <a:gradFill>
            <a:gsLst>
              <a:gs pos="0">
                <a:srgbClr val="EEEEEE"/>
              </a:gs>
              <a:gs pos="100000">
                <a:srgbClr val="D9D9D9"/>
              </a:gs>
            </a:gsLst>
            <a:lin ang="5400000" scaled="0"/>
          </a:gra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Open Sans"/>
              <a:ea typeface="Open Sans"/>
              <a:cs typeface="Open Sans"/>
              <a:sym typeface="Open Sans"/>
            </a:endParaRPr>
          </a:p>
        </p:txBody>
      </p:sp>
      <p:sp>
        <p:nvSpPr>
          <p:cNvPr id="244" name="Google Shape;244;p14"/>
          <p:cNvSpPr txBox="1">
            <a:spLocks noGrp="1"/>
          </p:cNvSpPr>
          <p:nvPr>
            <p:ph type="body" idx="1"/>
          </p:nvPr>
        </p:nvSpPr>
        <p:spPr>
          <a:xfrm>
            <a:off x="433971" y="7456927"/>
            <a:ext cx="15267333" cy="1287949"/>
          </a:xfrm>
          <a:prstGeom prst="rect">
            <a:avLst/>
          </a:prstGeom>
          <a:noFill/>
          <a:ln>
            <a:noFill/>
          </a:ln>
        </p:spPr>
        <p:txBody>
          <a:bodyPr spcFirstLastPara="1" wrap="square" lIns="91425" tIns="45700" rIns="91425" bIns="45700" anchor="t" anchorCtr="0"/>
          <a:lstStyle>
            <a:lvl1pPr marL="457200" lvl="0" indent="-381000" algn="l">
              <a:lnSpc>
                <a:spcPct val="90000"/>
              </a:lnSpc>
              <a:spcBef>
                <a:spcPts val="1000"/>
              </a:spcBef>
              <a:spcAft>
                <a:spcPts val="0"/>
              </a:spcAft>
              <a:buClr>
                <a:srgbClr val="3F3F3F"/>
              </a:buClr>
              <a:buSzPts val="2400"/>
              <a:buChar char="•"/>
              <a:defRPr sz="24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14"/>
          <p:cNvSpPr txBox="1"/>
          <p:nvPr/>
        </p:nvSpPr>
        <p:spPr>
          <a:xfrm>
            <a:off x="436422" y="6835848"/>
            <a:ext cx="323223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a:solidFill>
                  <a:srgbClr val="3F3F3F"/>
                </a:solidFill>
                <a:latin typeface="Open Sans"/>
                <a:ea typeface="Open Sans"/>
                <a:cs typeface="Open Sans"/>
                <a:sym typeface="Open Sans"/>
              </a:rPr>
              <a:t>The correct answer is</a:t>
            </a:r>
            <a:endParaRPr/>
          </a:p>
        </p:txBody>
      </p:sp>
      <p:cxnSp>
        <p:nvCxnSpPr>
          <p:cNvPr id="246" name="Google Shape;246;p14"/>
          <p:cNvCxnSpPr/>
          <p:nvPr/>
        </p:nvCxnSpPr>
        <p:spPr>
          <a:xfrm>
            <a:off x="396856" y="7371304"/>
            <a:ext cx="14514240" cy="0"/>
          </a:xfrm>
          <a:prstGeom prst="straightConnector1">
            <a:avLst/>
          </a:prstGeom>
          <a:noFill/>
          <a:ln w="12700" cap="flat" cmpd="sng">
            <a:solidFill>
              <a:schemeClr val="lt1"/>
            </a:solidFill>
            <a:prstDash val="solid"/>
            <a:miter lim="800000"/>
            <a:headEnd type="none" w="sm" len="sm"/>
            <a:tailEnd type="none" w="sm" len="sm"/>
          </a:ln>
        </p:spPr>
      </p:cxnSp>
      <p:cxnSp>
        <p:nvCxnSpPr>
          <p:cNvPr id="247" name="Google Shape;247;p14"/>
          <p:cNvCxnSpPr/>
          <p:nvPr/>
        </p:nvCxnSpPr>
        <p:spPr>
          <a:xfrm>
            <a:off x="396856" y="7371304"/>
            <a:ext cx="15462286" cy="0"/>
          </a:xfrm>
          <a:prstGeom prst="straightConnector1">
            <a:avLst/>
          </a:prstGeom>
          <a:noFill/>
          <a:ln w="28575" cap="flat" cmpd="sng">
            <a:solidFill>
              <a:srgbClr val="CDCDCD"/>
            </a:solidFill>
            <a:prstDash val="solid"/>
            <a:miter lim="800000"/>
            <a:headEnd type="none" w="sm" len="sm"/>
            <a:tailEnd type="none" w="sm" len="sm"/>
          </a:ln>
        </p:spPr>
      </p:cxnSp>
      <p:sp>
        <p:nvSpPr>
          <p:cNvPr id="248" name="Google Shape;248;p14"/>
          <p:cNvSpPr txBox="1">
            <a:spLocks noGrp="1"/>
          </p:cNvSpPr>
          <p:nvPr>
            <p:ph type="body" idx="2"/>
          </p:nvPr>
        </p:nvSpPr>
        <p:spPr>
          <a:xfrm>
            <a:off x="3662871" y="6760723"/>
            <a:ext cx="9022188" cy="619532"/>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C9F37"/>
              </a:buClr>
              <a:buSzPts val="2400"/>
              <a:buNone/>
              <a:defRPr sz="2400" b="1">
                <a:solidFill>
                  <a:srgbClr val="3C9F37"/>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9" name="Google Shape;249;p14"/>
          <p:cNvSpPr/>
          <p:nvPr/>
        </p:nvSpPr>
        <p:spPr>
          <a:xfrm>
            <a:off x="489443" y="776258"/>
            <a:ext cx="1698903" cy="1722177"/>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2800">
              <a:solidFill>
                <a:srgbClr val="3F3F3F"/>
              </a:solidFill>
              <a:latin typeface="Open Sans ExtraBold"/>
              <a:ea typeface="Open Sans ExtraBold"/>
              <a:cs typeface="Open Sans ExtraBold"/>
              <a:sym typeface="Open Sans ExtraBold"/>
            </a:endParaRPr>
          </a:p>
        </p:txBody>
      </p:sp>
      <p:sp>
        <p:nvSpPr>
          <p:cNvPr id="250" name="Google Shape;250;p14"/>
          <p:cNvSpPr/>
          <p:nvPr/>
        </p:nvSpPr>
        <p:spPr>
          <a:xfrm>
            <a:off x="489443" y="776258"/>
            <a:ext cx="15376232" cy="1722177"/>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67">
              <a:solidFill>
                <a:srgbClr val="3F3F3F"/>
              </a:solidFill>
              <a:latin typeface="Open Sans"/>
              <a:ea typeface="Open Sans"/>
              <a:cs typeface="Open Sans"/>
              <a:sym typeface="Open Sans"/>
            </a:endParaRPr>
          </a:p>
        </p:txBody>
      </p:sp>
      <p:cxnSp>
        <p:nvCxnSpPr>
          <p:cNvPr id="251" name="Google Shape;251;p14"/>
          <p:cNvCxnSpPr/>
          <p:nvPr/>
        </p:nvCxnSpPr>
        <p:spPr>
          <a:xfrm>
            <a:off x="2188345" y="776258"/>
            <a:ext cx="0" cy="1722177"/>
          </a:xfrm>
          <a:prstGeom prst="straightConnector1">
            <a:avLst/>
          </a:prstGeom>
          <a:noFill/>
          <a:ln w="9525" cap="flat" cmpd="sng">
            <a:solidFill>
              <a:srgbClr val="C55A11"/>
            </a:solidFill>
            <a:prstDash val="solid"/>
            <a:miter lim="800000"/>
            <a:headEnd type="none" w="sm" len="sm"/>
            <a:tailEnd type="none" w="sm" len="sm"/>
          </a:ln>
        </p:spPr>
      </p:cxnSp>
      <p:sp>
        <p:nvSpPr>
          <p:cNvPr id="252" name="Google Shape;252;p14"/>
          <p:cNvSpPr txBox="1">
            <a:spLocks noGrp="1"/>
          </p:cNvSpPr>
          <p:nvPr>
            <p:ph type="body" idx="3"/>
          </p:nvPr>
        </p:nvSpPr>
        <p:spPr>
          <a:xfrm>
            <a:off x="489442" y="1671457"/>
            <a:ext cx="1675120" cy="541667"/>
          </a:xfrm>
          <a:prstGeom prst="rect">
            <a:avLst/>
          </a:prstGeom>
          <a:noFill/>
          <a:ln>
            <a:noFill/>
          </a:ln>
        </p:spPr>
        <p:txBody>
          <a:bodyPr spcFirstLastPara="1" wrap="square" lIns="91425" tIns="45700" rIns="91425" bIns="45700" anchor="ctr" anchorCtr="0"/>
          <a:lstStyle>
            <a:lvl1pPr marL="457200" lvl="0" indent="-228600" algn="ctr">
              <a:lnSpc>
                <a:spcPct val="90000"/>
              </a:lnSpc>
              <a:spcBef>
                <a:spcPts val="1000"/>
              </a:spcBef>
              <a:spcAft>
                <a:spcPts val="0"/>
              </a:spcAft>
              <a:buClr>
                <a:srgbClr val="3F3F3F"/>
              </a:buClr>
              <a:buSzPts val="2800"/>
              <a:buNone/>
              <a:defRPr sz="2800">
                <a:solidFill>
                  <a:srgbClr val="3F3F3F"/>
                </a:solidFill>
                <a:latin typeface="Open Sans ExtraBold"/>
                <a:ea typeface="Open Sans ExtraBold"/>
                <a:cs typeface="Open Sans ExtraBold"/>
                <a:sym typeface="Open Sans ExtraBold"/>
              </a:defRPr>
            </a:lvl1pPr>
            <a:lvl2pPr marL="914400" lvl="1" indent="-228600" algn="ctr">
              <a:lnSpc>
                <a:spcPct val="90000"/>
              </a:lnSpc>
              <a:spcBef>
                <a:spcPts val="500"/>
              </a:spcBef>
              <a:spcAft>
                <a:spcPts val="0"/>
              </a:spcAft>
              <a:buClr>
                <a:schemeClr val="dk1"/>
              </a:buClr>
              <a:buSzPts val="2400"/>
              <a:buNone/>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3" name="Google Shape;253;p14"/>
          <p:cNvSpPr txBox="1"/>
          <p:nvPr/>
        </p:nvSpPr>
        <p:spPr>
          <a:xfrm>
            <a:off x="489443" y="1016282"/>
            <a:ext cx="1698904" cy="5232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rgbClr val="3F3F3F"/>
                </a:solidFill>
                <a:latin typeface="Open Sans ExtraBold"/>
                <a:ea typeface="Open Sans ExtraBold"/>
                <a:cs typeface="Open Sans ExtraBold"/>
                <a:sym typeface="Open Sans ExtraBold"/>
              </a:rPr>
              <a:t>QUIZ</a:t>
            </a:r>
            <a:endParaRPr/>
          </a:p>
        </p:txBody>
      </p:sp>
      <p:pic>
        <p:nvPicPr>
          <p:cNvPr id="254" name="Google Shape;254;p14"/>
          <p:cNvPicPr preferRelativeResize="0"/>
          <p:nvPr/>
        </p:nvPicPr>
        <p:blipFill rotWithShape="1">
          <a:blip r:embed="rId2">
            <a:alphaModFix/>
          </a:blip>
          <a:srcRect/>
          <a:stretch/>
        </p:blipFill>
        <p:spPr>
          <a:xfrm>
            <a:off x="13805530" y="3419270"/>
            <a:ext cx="2058919" cy="2065103"/>
          </a:xfrm>
          <a:prstGeom prst="rect">
            <a:avLst/>
          </a:prstGeom>
          <a:noFill/>
          <a:ln>
            <a:noFill/>
          </a:ln>
        </p:spPr>
      </p:pic>
      <p:sp>
        <p:nvSpPr>
          <p:cNvPr id="255" name="Google Shape;255;p14"/>
          <p:cNvSpPr txBox="1"/>
          <p:nvPr/>
        </p:nvSpPr>
        <p:spPr>
          <a:xfrm>
            <a:off x="1664103" y="3007689"/>
            <a:ext cx="6662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a.</a:t>
            </a:r>
            <a:endParaRPr/>
          </a:p>
        </p:txBody>
      </p:sp>
      <p:sp>
        <p:nvSpPr>
          <p:cNvPr id="256" name="Google Shape;256;p14"/>
          <p:cNvSpPr txBox="1"/>
          <p:nvPr/>
        </p:nvSpPr>
        <p:spPr>
          <a:xfrm>
            <a:off x="1664103" y="3828786"/>
            <a:ext cx="45557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b.</a:t>
            </a:r>
            <a:endParaRPr/>
          </a:p>
        </p:txBody>
      </p:sp>
      <p:sp>
        <p:nvSpPr>
          <p:cNvPr id="257" name="Google Shape;257;p14"/>
          <p:cNvSpPr txBox="1"/>
          <p:nvPr/>
        </p:nvSpPr>
        <p:spPr>
          <a:xfrm>
            <a:off x="1664101" y="4649883"/>
            <a:ext cx="623379"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c.</a:t>
            </a:r>
            <a:endParaRPr/>
          </a:p>
        </p:txBody>
      </p:sp>
      <p:sp>
        <p:nvSpPr>
          <p:cNvPr id="258" name="Google Shape;258;p14"/>
          <p:cNvSpPr txBox="1"/>
          <p:nvPr/>
        </p:nvSpPr>
        <p:spPr>
          <a:xfrm>
            <a:off x="1664103" y="5470981"/>
            <a:ext cx="6662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d.</a:t>
            </a:r>
            <a:endParaRPr/>
          </a:p>
        </p:txBody>
      </p:sp>
      <p:sp>
        <p:nvSpPr>
          <p:cNvPr id="259" name="Google Shape;259;p14"/>
          <p:cNvSpPr txBox="1">
            <a:spLocks noGrp="1"/>
          </p:cNvSpPr>
          <p:nvPr>
            <p:ph type="body" idx="4"/>
          </p:nvPr>
        </p:nvSpPr>
        <p:spPr>
          <a:xfrm>
            <a:off x="2329744" y="2916969"/>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0" name="Google Shape;260;p14"/>
          <p:cNvSpPr txBox="1">
            <a:spLocks noGrp="1"/>
          </p:cNvSpPr>
          <p:nvPr>
            <p:ph type="body" idx="5"/>
          </p:nvPr>
        </p:nvSpPr>
        <p:spPr>
          <a:xfrm>
            <a:off x="2329744" y="3742686"/>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1" name="Google Shape;261;p14"/>
          <p:cNvSpPr txBox="1">
            <a:spLocks noGrp="1"/>
          </p:cNvSpPr>
          <p:nvPr>
            <p:ph type="body" idx="6"/>
          </p:nvPr>
        </p:nvSpPr>
        <p:spPr>
          <a:xfrm>
            <a:off x="2329744" y="4549550"/>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2" name="Google Shape;262;p14"/>
          <p:cNvSpPr txBox="1">
            <a:spLocks noGrp="1"/>
          </p:cNvSpPr>
          <p:nvPr>
            <p:ph type="body" idx="7"/>
          </p:nvPr>
        </p:nvSpPr>
        <p:spPr>
          <a:xfrm>
            <a:off x="2329744" y="5374469"/>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3" name="Google Shape;263;p14"/>
          <p:cNvSpPr txBox="1">
            <a:spLocks noGrp="1"/>
          </p:cNvSpPr>
          <p:nvPr>
            <p:ph type="body" idx="8"/>
          </p:nvPr>
        </p:nvSpPr>
        <p:spPr>
          <a:xfrm>
            <a:off x="2310170" y="931283"/>
            <a:ext cx="13391132" cy="1424965"/>
          </a:xfrm>
          <a:prstGeom prst="rect">
            <a:avLst/>
          </a:prstGeom>
          <a:noFill/>
          <a:ln>
            <a:noFill/>
          </a:ln>
        </p:spPr>
        <p:txBody>
          <a:bodyPr spcFirstLastPara="1" wrap="square" lIns="91425" tIns="45700" rIns="91425" bIns="45700" anchor="ctr" anchorCtr="0"/>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64" name="Google Shape;264;p14"/>
          <p:cNvPicPr preferRelativeResize="0"/>
          <p:nvPr/>
        </p:nvPicPr>
        <p:blipFill rotWithShape="1">
          <a:blip r:embed="rId3">
            <a:alphaModFix/>
          </a:blip>
          <a:srcRect/>
          <a:stretch/>
        </p:blipFill>
        <p:spPr>
          <a:xfrm>
            <a:off x="0" y="55983"/>
            <a:ext cx="16256000" cy="9144000"/>
          </a:xfrm>
          <a:prstGeom prst="rect">
            <a:avLst/>
          </a:prstGeom>
          <a:noFill/>
          <a:ln>
            <a:noFill/>
          </a:ln>
        </p:spPr>
      </p:pic>
      <p:grpSp>
        <p:nvGrpSpPr>
          <p:cNvPr id="265" name="Google Shape;265;p14"/>
          <p:cNvGrpSpPr/>
          <p:nvPr/>
        </p:nvGrpSpPr>
        <p:grpSpPr>
          <a:xfrm>
            <a:off x="0" y="-4724"/>
            <a:ext cx="16256000" cy="195000"/>
            <a:chOff x="0" y="-4724"/>
            <a:chExt cx="16256000" cy="195000"/>
          </a:xfrm>
        </p:grpSpPr>
        <p:sp>
          <p:nvSpPr>
            <p:cNvPr id="266" name="Google Shape;266;p14"/>
            <p:cNvSpPr/>
            <p:nvPr/>
          </p:nvSpPr>
          <p:spPr>
            <a:xfrm>
              <a:off x="0" y="-4724"/>
              <a:ext cx="1463432"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267" name="Google Shape;267;p14"/>
            <p:cNvSpPr/>
            <p:nvPr/>
          </p:nvSpPr>
          <p:spPr>
            <a:xfrm>
              <a:off x="1463431" y="-4724"/>
              <a:ext cx="7101806" cy="195000"/>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dk1"/>
                </a:solidFill>
                <a:latin typeface="Calibri"/>
                <a:ea typeface="Calibri"/>
                <a:cs typeface="Calibri"/>
                <a:sym typeface="Calibri"/>
              </a:endParaRPr>
            </a:p>
          </p:txBody>
        </p:sp>
        <p:sp>
          <p:nvSpPr>
            <p:cNvPr id="268" name="Google Shape;268;p14"/>
            <p:cNvSpPr/>
            <p:nvPr/>
          </p:nvSpPr>
          <p:spPr>
            <a:xfrm>
              <a:off x="8565236" y="-4724"/>
              <a:ext cx="1404697" cy="195000"/>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269" name="Google Shape;269;p14"/>
            <p:cNvSpPr/>
            <p:nvPr/>
          </p:nvSpPr>
          <p:spPr>
            <a:xfrm>
              <a:off x="9969933" y="-4724"/>
              <a:ext cx="469864"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270" name="Google Shape;270;p14"/>
            <p:cNvSpPr/>
            <p:nvPr/>
          </p:nvSpPr>
          <p:spPr>
            <a:xfrm>
              <a:off x="10439798" y="-4724"/>
              <a:ext cx="166411"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271" name="Google Shape;271;p14"/>
            <p:cNvSpPr/>
            <p:nvPr/>
          </p:nvSpPr>
          <p:spPr>
            <a:xfrm>
              <a:off x="10606208" y="-4724"/>
              <a:ext cx="1668997" cy="195000"/>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272" name="Google Shape;272;p14"/>
            <p:cNvSpPr/>
            <p:nvPr/>
          </p:nvSpPr>
          <p:spPr>
            <a:xfrm>
              <a:off x="12275205" y="-4724"/>
              <a:ext cx="3980795" cy="195000"/>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quiz q">
  <p:cSld name="2_quiz q">
    <p:spTree>
      <p:nvGrpSpPr>
        <p:cNvPr id="1" name="Shape 273"/>
        <p:cNvGrpSpPr/>
        <p:nvPr/>
      </p:nvGrpSpPr>
      <p:grpSpPr>
        <a:xfrm>
          <a:off x="0" y="0"/>
          <a:ext cx="0" cy="0"/>
          <a:chOff x="0" y="0"/>
          <a:chExt cx="0" cy="0"/>
        </a:xfrm>
      </p:grpSpPr>
      <p:sp>
        <p:nvSpPr>
          <p:cNvPr id="274" name="Google Shape;274;p15"/>
          <p:cNvSpPr/>
          <p:nvPr/>
        </p:nvSpPr>
        <p:spPr>
          <a:xfrm>
            <a:off x="489443" y="776258"/>
            <a:ext cx="1698903" cy="1722177"/>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2800">
              <a:solidFill>
                <a:srgbClr val="3F3F3F"/>
              </a:solidFill>
              <a:latin typeface="Open Sans ExtraBold"/>
              <a:ea typeface="Open Sans ExtraBold"/>
              <a:cs typeface="Open Sans ExtraBold"/>
              <a:sym typeface="Open Sans ExtraBold"/>
            </a:endParaRPr>
          </a:p>
        </p:txBody>
      </p:sp>
      <p:sp>
        <p:nvSpPr>
          <p:cNvPr id="275" name="Google Shape;275;p15"/>
          <p:cNvSpPr/>
          <p:nvPr/>
        </p:nvSpPr>
        <p:spPr>
          <a:xfrm>
            <a:off x="489443" y="776258"/>
            <a:ext cx="15376232" cy="1722177"/>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67">
              <a:solidFill>
                <a:srgbClr val="3F3F3F"/>
              </a:solidFill>
              <a:latin typeface="Open Sans"/>
              <a:ea typeface="Open Sans"/>
              <a:cs typeface="Open Sans"/>
              <a:sym typeface="Open Sans"/>
            </a:endParaRPr>
          </a:p>
        </p:txBody>
      </p:sp>
      <p:sp>
        <p:nvSpPr>
          <p:cNvPr id="276" name="Google Shape;276;p15"/>
          <p:cNvSpPr txBox="1">
            <a:spLocks noGrp="1"/>
          </p:cNvSpPr>
          <p:nvPr>
            <p:ph type="body" idx="1"/>
          </p:nvPr>
        </p:nvSpPr>
        <p:spPr>
          <a:xfrm>
            <a:off x="2310170" y="931283"/>
            <a:ext cx="13391132" cy="1424965"/>
          </a:xfrm>
          <a:prstGeom prst="rect">
            <a:avLst/>
          </a:prstGeom>
          <a:noFill/>
          <a:ln>
            <a:noFill/>
          </a:ln>
        </p:spPr>
        <p:txBody>
          <a:bodyPr spcFirstLastPara="1" wrap="square" lIns="91425" tIns="45700" rIns="91425" bIns="45700" anchor="ctr" anchorCtr="0"/>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77" name="Google Shape;277;p15"/>
          <p:cNvCxnSpPr/>
          <p:nvPr/>
        </p:nvCxnSpPr>
        <p:spPr>
          <a:xfrm>
            <a:off x="2188345" y="776258"/>
            <a:ext cx="0" cy="1722177"/>
          </a:xfrm>
          <a:prstGeom prst="straightConnector1">
            <a:avLst/>
          </a:prstGeom>
          <a:noFill/>
          <a:ln w="9525" cap="flat" cmpd="sng">
            <a:solidFill>
              <a:srgbClr val="C55A11"/>
            </a:solidFill>
            <a:prstDash val="solid"/>
            <a:miter lim="800000"/>
            <a:headEnd type="none" w="sm" len="sm"/>
            <a:tailEnd type="none" w="sm" len="sm"/>
          </a:ln>
        </p:spPr>
      </p:cxnSp>
      <p:sp>
        <p:nvSpPr>
          <p:cNvPr id="278" name="Google Shape;278;p15"/>
          <p:cNvSpPr txBox="1">
            <a:spLocks noGrp="1"/>
          </p:cNvSpPr>
          <p:nvPr>
            <p:ph type="body" idx="2"/>
          </p:nvPr>
        </p:nvSpPr>
        <p:spPr>
          <a:xfrm>
            <a:off x="489442" y="1671457"/>
            <a:ext cx="1675120" cy="541667"/>
          </a:xfrm>
          <a:prstGeom prst="rect">
            <a:avLst/>
          </a:prstGeom>
          <a:noFill/>
          <a:ln>
            <a:noFill/>
          </a:ln>
        </p:spPr>
        <p:txBody>
          <a:bodyPr spcFirstLastPara="1" wrap="square" lIns="91425" tIns="45700" rIns="91425" bIns="45700" anchor="ctr" anchorCtr="0"/>
          <a:lstStyle>
            <a:lvl1pPr marL="457200" lvl="0" indent="-228600" algn="ctr">
              <a:lnSpc>
                <a:spcPct val="90000"/>
              </a:lnSpc>
              <a:spcBef>
                <a:spcPts val="1000"/>
              </a:spcBef>
              <a:spcAft>
                <a:spcPts val="0"/>
              </a:spcAft>
              <a:buClr>
                <a:srgbClr val="3F3F3F"/>
              </a:buClr>
              <a:buSzPts val="2800"/>
              <a:buNone/>
              <a:defRPr sz="2800">
                <a:solidFill>
                  <a:srgbClr val="3F3F3F"/>
                </a:solidFill>
                <a:latin typeface="Open Sans ExtraBold"/>
                <a:ea typeface="Open Sans ExtraBold"/>
                <a:cs typeface="Open Sans ExtraBold"/>
                <a:sym typeface="Open Sans ExtraBold"/>
              </a:defRPr>
            </a:lvl1pPr>
            <a:lvl2pPr marL="914400" lvl="1" indent="-228600" algn="ctr">
              <a:lnSpc>
                <a:spcPct val="90000"/>
              </a:lnSpc>
              <a:spcBef>
                <a:spcPts val="500"/>
              </a:spcBef>
              <a:spcAft>
                <a:spcPts val="0"/>
              </a:spcAft>
              <a:buClr>
                <a:schemeClr val="dk1"/>
              </a:buClr>
              <a:buSzPts val="2400"/>
              <a:buNone/>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9" name="Google Shape;279;p15"/>
          <p:cNvSpPr txBox="1"/>
          <p:nvPr/>
        </p:nvSpPr>
        <p:spPr>
          <a:xfrm>
            <a:off x="489443" y="1016282"/>
            <a:ext cx="1698904" cy="5232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rgbClr val="3F3F3F"/>
                </a:solidFill>
                <a:latin typeface="Open Sans ExtraBold"/>
                <a:ea typeface="Open Sans ExtraBold"/>
                <a:cs typeface="Open Sans ExtraBold"/>
                <a:sym typeface="Open Sans ExtraBold"/>
              </a:rPr>
              <a:t>QUIZ</a:t>
            </a:r>
            <a:endParaRPr/>
          </a:p>
        </p:txBody>
      </p:sp>
      <p:pic>
        <p:nvPicPr>
          <p:cNvPr id="280" name="Google Shape;280;p15"/>
          <p:cNvPicPr preferRelativeResize="0"/>
          <p:nvPr/>
        </p:nvPicPr>
        <p:blipFill rotWithShape="1">
          <a:blip r:embed="rId2">
            <a:alphaModFix/>
          </a:blip>
          <a:srcRect/>
          <a:stretch/>
        </p:blipFill>
        <p:spPr>
          <a:xfrm>
            <a:off x="13805530" y="3419270"/>
            <a:ext cx="2058919" cy="2065103"/>
          </a:xfrm>
          <a:prstGeom prst="rect">
            <a:avLst/>
          </a:prstGeom>
          <a:noFill/>
          <a:ln>
            <a:noFill/>
          </a:ln>
        </p:spPr>
      </p:pic>
      <p:sp>
        <p:nvSpPr>
          <p:cNvPr id="281" name="Google Shape;281;p15"/>
          <p:cNvSpPr txBox="1"/>
          <p:nvPr/>
        </p:nvSpPr>
        <p:spPr>
          <a:xfrm>
            <a:off x="1664103" y="2852709"/>
            <a:ext cx="6662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a.</a:t>
            </a:r>
            <a:endParaRPr/>
          </a:p>
        </p:txBody>
      </p:sp>
      <p:sp>
        <p:nvSpPr>
          <p:cNvPr id="282" name="Google Shape;282;p15"/>
          <p:cNvSpPr txBox="1"/>
          <p:nvPr/>
        </p:nvSpPr>
        <p:spPr>
          <a:xfrm>
            <a:off x="1664103" y="3673806"/>
            <a:ext cx="45557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b.</a:t>
            </a:r>
            <a:endParaRPr/>
          </a:p>
        </p:txBody>
      </p:sp>
      <p:sp>
        <p:nvSpPr>
          <p:cNvPr id="283" name="Google Shape;283;p15"/>
          <p:cNvSpPr txBox="1"/>
          <p:nvPr/>
        </p:nvSpPr>
        <p:spPr>
          <a:xfrm>
            <a:off x="1664101" y="4494903"/>
            <a:ext cx="623379"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c.</a:t>
            </a:r>
            <a:endParaRPr/>
          </a:p>
        </p:txBody>
      </p:sp>
      <p:sp>
        <p:nvSpPr>
          <p:cNvPr id="284" name="Google Shape;284;p15"/>
          <p:cNvSpPr txBox="1"/>
          <p:nvPr/>
        </p:nvSpPr>
        <p:spPr>
          <a:xfrm>
            <a:off x="1664103" y="5316001"/>
            <a:ext cx="6662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d.</a:t>
            </a:r>
            <a:endParaRPr/>
          </a:p>
        </p:txBody>
      </p:sp>
      <p:sp>
        <p:nvSpPr>
          <p:cNvPr id="285" name="Google Shape;285;p15"/>
          <p:cNvSpPr txBox="1">
            <a:spLocks noGrp="1"/>
          </p:cNvSpPr>
          <p:nvPr>
            <p:ph type="body" idx="3"/>
          </p:nvPr>
        </p:nvSpPr>
        <p:spPr>
          <a:xfrm>
            <a:off x="2329744" y="2761989"/>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6" name="Google Shape;286;p15"/>
          <p:cNvSpPr txBox="1">
            <a:spLocks noGrp="1"/>
          </p:cNvSpPr>
          <p:nvPr>
            <p:ph type="body" idx="4"/>
          </p:nvPr>
        </p:nvSpPr>
        <p:spPr>
          <a:xfrm>
            <a:off x="2329744" y="3582594"/>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7" name="Google Shape;287;p15"/>
          <p:cNvSpPr txBox="1">
            <a:spLocks noGrp="1"/>
          </p:cNvSpPr>
          <p:nvPr>
            <p:ph type="body" idx="5"/>
          </p:nvPr>
        </p:nvSpPr>
        <p:spPr>
          <a:xfrm>
            <a:off x="2329744" y="4403199"/>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8" name="Google Shape;288;p15"/>
          <p:cNvSpPr txBox="1">
            <a:spLocks noGrp="1"/>
          </p:cNvSpPr>
          <p:nvPr>
            <p:ph type="body" idx="6"/>
          </p:nvPr>
        </p:nvSpPr>
        <p:spPr>
          <a:xfrm>
            <a:off x="2329744" y="5223804"/>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9" name="Google Shape;289;p15"/>
          <p:cNvSpPr txBox="1"/>
          <p:nvPr/>
        </p:nvSpPr>
        <p:spPr>
          <a:xfrm>
            <a:off x="1664101" y="6137097"/>
            <a:ext cx="6662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e.</a:t>
            </a:r>
            <a:endParaRPr/>
          </a:p>
        </p:txBody>
      </p:sp>
      <p:sp>
        <p:nvSpPr>
          <p:cNvPr id="290" name="Google Shape;290;p15"/>
          <p:cNvSpPr txBox="1">
            <a:spLocks noGrp="1"/>
          </p:cNvSpPr>
          <p:nvPr>
            <p:ph type="body" idx="7"/>
          </p:nvPr>
        </p:nvSpPr>
        <p:spPr>
          <a:xfrm>
            <a:off x="2310170" y="6044408"/>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91" name="Google Shape;291;p15"/>
          <p:cNvPicPr preferRelativeResize="0"/>
          <p:nvPr/>
        </p:nvPicPr>
        <p:blipFill rotWithShape="1">
          <a:blip r:embed="rId3">
            <a:alphaModFix/>
          </a:blip>
          <a:srcRect/>
          <a:stretch/>
        </p:blipFill>
        <p:spPr>
          <a:xfrm>
            <a:off x="0" y="37322"/>
            <a:ext cx="16256000" cy="9144000"/>
          </a:xfrm>
          <a:prstGeom prst="rect">
            <a:avLst/>
          </a:prstGeom>
          <a:noFill/>
          <a:ln>
            <a:noFill/>
          </a:ln>
        </p:spPr>
      </p:pic>
      <p:grpSp>
        <p:nvGrpSpPr>
          <p:cNvPr id="292" name="Google Shape;292;p15"/>
          <p:cNvGrpSpPr/>
          <p:nvPr/>
        </p:nvGrpSpPr>
        <p:grpSpPr>
          <a:xfrm>
            <a:off x="0" y="-4724"/>
            <a:ext cx="16256000" cy="195000"/>
            <a:chOff x="0" y="-4724"/>
            <a:chExt cx="16256000" cy="195000"/>
          </a:xfrm>
        </p:grpSpPr>
        <p:sp>
          <p:nvSpPr>
            <p:cNvPr id="293" name="Google Shape;293;p15"/>
            <p:cNvSpPr/>
            <p:nvPr/>
          </p:nvSpPr>
          <p:spPr>
            <a:xfrm>
              <a:off x="0" y="-4724"/>
              <a:ext cx="1463432"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294" name="Google Shape;294;p15"/>
            <p:cNvSpPr/>
            <p:nvPr/>
          </p:nvSpPr>
          <p:spPr>
            <a:xfrm>
              <a:off x="1463431" y="-4724"/>
              <a:ext cx="7101806" cy="195000"/>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dk1"/>
                </a:solidFill>
                <a:latin typeface="Calibri"/>
                <a:ea typeface="Calibri"/>
                <a:cs typeface="Calibri"/>
                <a:sym typeface="Calibri"/>
              </a:endParaRPr>
            </a:p>
          </p:txBody>
        </p:sp>
        <p:sp>
          <p:nvSpPr>
            <p:cNvPr id="295" name="Google Shape;295;p15"/>
            <p:cNvSpPr/>
            <p:nvPr/>
          </p:nvSpPr>
          <p:spPr>
            <a:xfrm>
              <a:off x="8565236" y="-4724"/>
              <a:ext cx="1404697" cy="195000"/>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296" name="Google Shape;296;p15"/>
            <p:cNvSpPr/>
            <p:nvPr/>
          </p:nvSpPr>
          <p:spPr>
            <a:xfrm>
              <a:off x="9969933" y="-4724"/>
              <a:ext cx="469864"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297" name="Google Shape;297;p15"/>
            <p:cNvSpPr/>
            <p:nvPr/>
          </p:nvSpPr>
          <p:spPr>
            <a:xfrm>
              <a:off x="10439798" y="-4724"/>
              <a:ext cx="166411"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298" name="Google Shape;298;p15"/>
            <p:cNvSpPr/>
            <p:nvPr/>
          </p:nvSpPr>
          <p:spPr>
            <a:xfrm>
              <a:off x="10606208" y="-4724"/>
              <a:ext cx="1668997" cy="195000"/>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299" name="Google Shape;299;p15"/>
            <p:cNvSpPr/>
            <p:nvPr/>
          </p:nvSpPr>
          <p:spPr>
            <a:xfrm>
              <a:off x="12275205" y="-4724"/>
              <a:ext cx="3980795" cy="195000"/>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3" name="Google Shape;13;p1"/>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4" name="Google Shape;14;p1"/>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72" r:id="rId3"/>
    <p:sldLayoutId id="2147483650" r:id="rId4"/>
    <p:sldLayoutId id="2147483651"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7" r:id="rId14"/>
    <p:sldLayoutId id="2147483668" r:id="rId15"/>
    <p:sldLayoutId id="2147483669" r:id="rId16"/>
    <p:sldLayoutId id="2147483670" r:id="rId17"/>
    <p:sldLayoutId id="2147483671"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8.jp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70.png"/></Relationships>
</file>

<file path=ppt/slides/_rels/slide1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33.sv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6.jpg"/><Relationship Id="rId5" Type="http://schemas.openxmlformats.org/officeDocument/2006/relationships/image" Target="../media/image21.png"/><Relationship Id="rId4" Type="http://schemas.openxmlformats.org/officeDocument/2006/relationships/image" Target="../media/image35.jp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7.jp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1.png"/><Relationship Id="rId7" Type="http://schemas.microsoft.com/office/2007/relationships/hdphoto" Target="../media/hdphoto1.wdp"/><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55.png"/><Relationship Id="rId5" Type="http://schemas.openxmlformats.org/officeDocument/2006/relationships/image" Target="../media/image530.png"/></Relationships>
</file>

<file path=ppt/slides/_rels/slide2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0"/>
          <p:cNvSpPr txBox="1">
            <a:spLocks noGrp="1"/>
          </p:cNvSpPr>
          <p:nvPr>
            <p:ph type="body" idx="1"/>
          </p:nvPr>
        </p:nvSpPr>
        <p:spPr>
          <a:xfrm>
            <a:off x="3687281" y="3289822"/>
            <a:ext cx="9486278" cy="387798"/>
          </a:xfrm>
          <a:prstGeom prst="rect">
            <a:avLst/>
          </a:prstGeom>
          <a:noFill/>
          <a:ln>
            <a:noFill/>
          </a:ln>
        </p:spPr>
        <p:txBody>
          <a:bodyPr spcFirstLastPara="1" wrap="square" lIns="0" tIns="0" rIns="0" bIns="0" anchor="ctr" anchorCtr="0">
            <a:noAutofit/>
          </a:bodyPr>
          <a:lstStyle/>
          <a:p>
            <a:pPr marL="0" lvl="0" indent="0" rtl="0">
              <a:lnSpc>
                <a:spcPct val="90000"/>
              </a:lnSpc>
              <a:spcBef>
                <a:spcPts val="0"/>
              </a:spcBef>
              <a:spcAft>
                <a:spcPts val="0"/>
              </a:spcAft>
              <a:buClr>
                <a:srgbClr val="262626"/>
              </a:buClr>
              <a:buSzPts val="2800"/>
              <a:buNone/>
            </a:pPr>
            <a:r>
              <a:rPr lang="en-US" dirty="0"/>
              <a:t>Lesson 3: Supervised Learning </a:t>
            </a:r>
          </a:p>
        </p:txBody>
      </p:sp>
      <p:sp>
        <p:nvSpPr>
          <p:cNvPr id="407" name="Google Shape;407;p20"/>
          <p:cNvSpPr txBox="1">
            <a:spLocks noGrp="1"/>
          </p:cNvSpPr>
          <p:nvPr>
            <p:ph type="body" idx="2"/>
          </p:nvPr>
        </p:nvSpPr>
        <p:spPr>
          <a:xfrm>
            <a:off x="3687281" y="2625331"/>
            <a:ext cx="9486278" cy="443198"/>
          </a:xfrm>
          <a:prstGeom prst="rect">
            <a:avLst/>
          </a:prstGeom>
          <a:noFill/>
          <a:ln>
            <a:noFill/>
          </a:ln>
        </p:spPr>
        <p:txBody>
          <a:bodyPr spcFirstLastPara="1" wrap="square" lIns="0" tIns="0" rIns="0" bIns="0" anchor="ctr" anchorCtr="0">
            <a:noAutofit/>
          </a:bodyPr>
          <a:lstStyle/>
          <a:p>
            <a:pPr marL="0" lvl="0" indent="0" rtl="0">
              <a:lnSpc>
                <a:spcPct val="90000"/>
              </a:lnSpc>
              <a:spcBef>
                <a:spcPts val="0"/>
              </a:spcBef>
              <a:spcAft>
                <a:spcPts val="0"/>
              </a:spcAft>
              <a:buClr>
                <a:srgbClr val="262626"/>
              </a:buClr>
              <a:buSzPts val="3200"/>
              <a:buNone/>
            </a:pPr>
            <a:r>
              <a:rPr lang="en-US" dirty="0"/>
              <a:t>Machine Learning</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115" name="Rectangle 114">
            <a:extLst>
              <a:ext uri="{FF2B5EF4-FFF2-40B4-BE49-F238E27FC236}">
                <a16:creationId xmlns:a16="http://schemas.microsoft.com/office/drawing/2014/main" id="{7DFB8C2B-AC68-4E0D-825D-D896B446D149}"/>
              </a:ext>
            </a:extLst>
          </p:cNvPr>
          <p:cNvSpPr/>
          <p:nvPr/>
        </p:nvSpPr>
        <p:spPr>
          <a:xfrm>
            <a:off x="8760259" y="5963546"/>
            <a:ext cx="3562350" cy="115551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Predict y for the new instance x</a:t>
            </a:r>
            <a:r>
              <a:rPr lang="en-IN" sz="2000" baseline="-25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new</a:t>
            </a: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using y = f(x)</a:t>
            </a:r>
          </a:p>
        </p:txBody>
      </p:sp>
      <p:sp>
        <p:nvSpPr>
          <p:cNvPr id="10" name="Google Shape;809;p40">
            <a:extLst>
              <a:ext uri="{FF2B5EF4-FFF2-40B4-BE49-F238E27FC236}">
                <a16:creationId xmlns:a16="http://schemas.microsoft.com/office/drawing/2014/main" id="{79D4DC39-CB5B-4EB1-BCE8-4AF34550DE22}"/>
              </a:ext>
            </a:extLst>
          </p:cNvPr>
          <p:cNvSpPr txBox="1">
            <a:spLocks/>
          </p:cNvSpPr>
          <p:nvPr/>
        </p:nvSpPr>
        <p:spPr>
          <a:xfrm>
            <a:off x="3078" y="249337"/>
            <a:ext cx="16258032" cy="66504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3F3F3F"/>
              </a:buClr>
              <a:buSzPts val="3200"/>
              <a:buFont typeface="Open Sans ExtraBold"/>
              <a:buNone/>
              <a:defRPr sz="3200" b="0" i="0" u="none" strike="noStrike" cap="none">
                <a:solidFill>
                  <a:srgbClr val="3F3F3F"/>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dirty="0"/>
              <a:t>U</a:t>
            </a:r>
            <a:r>
              <a:rPr lang="en-US" dirty="0"/>
              <a:t>nderstanding the Algorithm</a:t>
            </a:r>
          </a:p>
        </p:txBody>
      </p:sp>
      <p:grpSp>
        <p:nvGrpSpPr>
          <p:cNvPr id="82" name="Group 81">
            <a:extLst>
              <a:ext uri="{FF2B5EF4-FFF2-40B4-BE49-F238E27FC236}">
                <a16:creationId xmlns:a16="http://schemas.microsoft.com/office/drawing/2014/main" id="{0F86222D-8378-42A9-8B46-CADA2685C911}"/>
              </a:ext>
            </a:extLst>
          </p:cNvPr>
          <p:cNvGrpSpPr/>
          <p:nvPr/>
        </p:nvGrpSpPr>
        <p:grpSpPr>
          <a:xfrm>
            <a:off x="1349056" y="1222131"/>
            <a:ext cx="5284346" cy="7464669"/>
            <a:chOff x="1349056" y="1222131"/>
            <a:chExt cx="5284346" cy="7464669"/>
          </a:xfrm>
        </p:grpSpPr>
        <p:sp>
          <p:nvSpPr>
            <p:cNvPr id="83" name="Rectangle 82">
              <a:extLst>
                <a:ext uri="{FF2B5EF4-FFF2-40B4-BE49-F238E27FC236}">
                  <a16:creationId xmlns:a16="http://schemas.microsoft.com/office/drawing/2014/main" id="{AEE4E5FA-09F8-4795-8279-BA3DCC3EEEE8}"/>
                </a:ext>
              </a:extLst>
            </p:cNvPr>
            <p:cNvSpPr/>
            <p:nvPr/>
          </p:nvSpPr>
          <p:spPr>
            <a:xfrm>
              <a:off x="1349056" y="1222131"/>
              <a:ext cx="5284346" cy="7464669"/>
            </a:xfrm>
            <a:prstGeom prst="rect">
              <a:avLst/>
            </a:prstGeom>
            <a:solidFill>
              <a:schemeClr val="bg1">
                <a:lumMod val="95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4" name="Rectangle 83">
              <a:extLst>
                <a:ext uri="{FF2B5EF4-FFF2-40B4-BE49-F238E27FC236}">
                  <a16:creationId xmlns:a16="http://schemas.microsoft.com/office/drawing/2014/main" id="{E8C894B0-4DF8-4904-8342-96618057A958}"/>
                </a:ext>
              </a:extLst>
            </p:cNvPr>
            <p:cNvSpPr/>
            <p:nvPr/>
          </p:nvSpPr>
          <p:spPr>
            <a:xfrm>
              <a:off x="3143250" y="2354910"/>
              <a:ext cx="857250" cy="603720"/>
            </a:xfrm>
            <a:prstGeom prst="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x2</a:t>
              </a:r>
            </a:p>
          </p:txBody>
        </p:sp>
        <p:sp>
          <p:nvSpPr>
            <p:cNvPr id="85" name="Rectangle 84">
              <a:extLst>
                <a:ext uri="{FF2B5EF4-FFF2-40B4-BE49-F238E27FC236}">
                  <a16:creationId xmlns:a16="http://schemas.microsoft.com/office/drawing/2014/main" id="{909E7B9A-C726-4365-90A7-51C5FB0EB9C1}"/>
                </a:ext>
              </a:extLst>
            </p:cNvPr>
            <p:cNvSpPr/>
            <p:nvPr/>
          </p:nvSpPr>
          <p:spPr>
            <a:xfrm>
              <a:off x="3143250" y="1679340"/>
              <a:ext cx="857250" cy="603720"/>
            </a:xfrm>
            <a:prstGeom prst="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x1</a:t>
              </a:r>
            </a:p>
          </p:txBody>
        </p:sp>
        <p:sp>
          <p:nvSpPr>
            <p:cNvPr id="86" name="Rectangle 85">
              <a:extLst>
                <a:ext uri="{FF2B5EF4-FFF2-40B4-BE49-F238E27FC236}">
                  <a16:creationId xmlns:a16="http://schemas.microsoft.com/office/drawing/2014/main" id="{BF8C01F3-00E2-4CCF-9C91-163ABEAC2F9E}"/>
                </a:ext>
              </a:extLst>
            </p:cNvPr>
            <p:cNvSpPr/>
            <p:nvPr/>
          </p:nvSpPr>
          <p:spPr>
            <a:xfrm>
              <a:off x="3143250" y="3030480"/>
              <a:ext cx="857250" cy="603720"/>
            </a:xfrm>
            <a:prstGeom prst="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x3</a:t>
              </a:r>
            </a:p>
          </p:txBody>
        </p:sp>
        <p:sp>
          <p:nvSpPr>
            <p:cNvPr id="87" name="Rectangle 86">
              <a:extLst>
                <a:ext uri="{FF2B5EF4-FFF2-40B4-BE49-F238E27FC236}">
                  <a16:creationId xmlns:a16="http://schemas.microsoft.com/office/drawing/2014/main" id="{13784E3E-41AD-4A60-AE6D-63C5FC469D63}"/>
                </a:ext>
              </a:extLst>
            </p:cNvPr>
            <p:cNvSpPr/>
            <p:nvPr/>
          </p:nvSpPr>
          <p:spPr>
            <a:xfrm>
              <a:off x="3143250" y="3725100"/>
              <a:ext cx="857250" cy="603720"/>
            </a:xfrm>
            <a:prstGeom prst="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x4</a:t>
              </a:r>
            </a:p>
          </p:txBody>
        </p:sp>
        <p:sp>
          <p:nvSpPr>
            <p:cNvPr id="88" name="Rectangle 87">
              <a:extLst>
                <a:ext uri="{FF2B5EF4-FFF2-40B4-BE49-F238E27FC236}">
                  <a16:creationId xmlns:a16="http://schemas.microsoft.com/office/drawing/2014/main" id="{87B3257B-E34B-4A16-B137-F3641B0B0E5E}"/>
                </a:ext>
              </a:extLst>
            </p:cNvPr>
            <p:cNvSpPr/>
            <p:nvPr/>
          </p:nvSpPr>
          <p:spPr>
            <a:xfrm>
              <a:off x="3143250" y="4422660"/>
              <a:ext cx="857250" cy="603720"/>
            </a:xfrm>
            <a:prstGeom prst="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x5</a:t>
              </a:r>
            </a:p>
          </p:txBody>
        </p:sp>
        <p:sp>
          <p:nvSpPr>
            <p:cNvPr id="89" name="Rectangle 88">
              <a:extLst>
                <a:ext uri="{FF2B5EF4-FFF2-40B4-BE49-F238E27FC236}">
                  <a16:creationId xmlns:a16="http://schemas.microsoft.com/office/drawing/2014/main" id="{A948727D-606C-47C6-B188-6BCFB4100A29}"/>
                </a:ext>
              </a:extLst>
            </p:cNvPr>
            <p:cNvSpPr/>
            <p:nvPr/>
          </p:nvSpPr>
          <p:spPr>
            <a:xfrm>
              <a:off x="3143250" y="5120220"/>
              <a:ext cx="857250" cy="603720"/>
            </a:xfrm>
            <a:prstGeom prst="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x6</a:t>
              </a:r>
            </a:p>
          </p:txBody>
        </p:sp>
        <p:sp>
          <p:nvSpPr>
            <p:cNvPr id="90" name="Rectangle 89">
              <a:extLst>
                <a:ext uri="{FF2B5EF4-FFF2-40B4-BE49-F238E27FC236}">
                  <a16:creationId xmlns:a16="http://schemas.microsoft.com/office/drawing/2014/main" id="{96F46B03-B902-48B9-BCD0-7BCD478716D9}"/>
                </a:ext>
              </a:extLst>
            </p:cNvPr>
            <p:cNvSpPr/>
            <p:nvPr/>
          </p:nvSpPr>
          <p:spPr>
            <a:xfrm>
              <a:off x="3143250" y="5817780"/>
              <a:ext cx="857250" cy="603720"/>
            </a:xfrm>
            <a:prstGeom prst="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x7</a:t>
              </a:r>
            </a:p>
          </p:txBody>
        </p:sp>
        <p:sp>
          <p:nvSpPr>
            <p:cNvPr id="91" name="Rectangle 90">
              <a:extLst>
                <a:ext uri="{FF2B5EF4-FFF2-40B4-BE49-F238E27FC236}">
                  <a16:creationId xmlns:a16="http://schemas.microsoft.com/office/drawing/2014/main" id="{1F124DB4-1E37-4705-BBFB-44D73477DFD9}"/>
                </a:ext>
              </a:extLst>
            </p:cNvPr>
            <p:cNvSpPr/>
            <p:nvPr/>
          </p:nvSpPr>
          <p:spPr>
            <a:xfrm>
              <a:off x="3143250" y="6515340"/>
              <a:ext cx="857250" cy="603720"/>
            </a:xfrm>
            <a:prstGeom prst="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x8</a:t>
              </a:r>
            </a:p>
          </p:txBody>
        </p:sp>
        <p:sp>
          <p:nvSpPr>
            <p:cNvPr id="92" name="Rectangle 91">
              <a:extLst>
                <a:ext uri="{FF2B5EF4-FFF2-40B4-BE49-F238E27FC236}">
                  <a16:creationId xmlns:a16="http://schemas.microsoft.com/office/drawing/2014/main" id="{8024D1E9-8231-44E8-B59F-1D6D61564AC8}"/>
                </a:ext>
              </a:extLst>
            </p:cNvPr>
            <p:cNvSpPr/>
            <p:nvPr/>
          </p:nvSpPr>
          <p:spPr>
            <a:xfrm>
              <a:off x="3143250" y="7212900"/>
              <a:ext cx="857250" cy="603720"/>
            </a:xfrm>
            <a:prstGeom prst="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x9</a:t>
              </a:r>
            </a:p>
          </p:txBody>
        </p:sp>
        <p:sp>
          <p:nvSpPr>
            <p:cNvPr id="93" name="Rectangle 92">
              <a:extLst>
                <a:ext uri="{FF2B5EF4-FFF2-40B4-BE49-F238E27FC236}">
                  <a16:creationId xmlns:a16="http://schemas.microsoft.com/office/drawing/2014/main" id="{3092A1AE-EE54-4200-93AF-9F0B904C9A2D}"/>
                </a:ext>
              </a:extLst>
            </p:cNvPr>
            <p:cNvSpPr/>
            <p:nvPr/>
          </p:nvSpPr>
          <p:spPr>
            <a:xfrm>
              <a:off x="3143250" y="7910460"/>
              <a:ext cx="857250" cy="603720"/>
            </a:xfrm>
            <a:prstGeom prst="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x10</a:t>
              </a:r>
            </a:p>
          </p:txBody>
        </p:sp>
        <p:sp>
          <p:nvSpPr>
            <p:cNvPr id="94" name="Rectangle 93">
              <a:extLst>
                <a:ext uri="{FF2B5EF4-FFF2-40B4-BE49-F238E27FC236}">
                  <a16:creationId xmlns:a16="http://schemas.microsoft.com/office/drawing/2014/main" id="{8EA523FE-4468-4453-A346-F378849FFC34}"/>
                </a:ext>
              </a:extLst>
            </p:cNvPr>
            <p:cNvSpPr/>
            <p:nvPr/>
          </p:nvSpPr>
          <p:spPr>
            <a:xfrm>
              <a:off x="5086321" y="2354910"/>
              <a:ext cx="857250" cy="603720"/>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y2</a:t>
              </a:r>
            </a:p>
          </p:txBody>
        </p:sp>
        <p:sp>
          <p:nvSpPr>
            <p:cNvPr id="95" name="Rectangle 94">
              <a:extLst>
                <a:ext uri="{FF2B5EF4-FFF2-40B4-BE49-F238E27FC236}">
                  <a16:creationId xmlns:a16="http://schemas.microsoft.com/office/drawing/2014/main" id="{2BA0E85F-C2DF-4A3D-89F6-B2E5CF49F422}"/>
                </a:ext>
              </a:extLst>
            </p:cNvPr>
            <p:cNvSpPr/>
            <p:nvPr/>
          </p:nvSpPr>
          <p:spPr>
            <a:xfrm>
              <a:off x="5086321" y="1679340"/>
              <a:ext cx="857250" cy="603720"/>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y1</a:t>
              </a:r>
            </a:p>
          </p:txBody>
        </p:sp>
        <p:sp>
          <p:nvSpPr>
            <p:cNvPr id="96" name="Rectangle 95">
              <a:extLst>
                <a:ext uri="{FF2B5EF4-FFF2-40B4-BE49-F238E27FC236}">
                  <a16:creationId xmlns:a16="http://schemas.microsoft.com/office/drawing/2014/main" id="{AC88F869-D60D-4351-8044-E3576B693493}"/>
                </a:ext>
              </a:extLst>
            </p:cNvPr>
            <p:cNvSpPr/>
            <p:nvPr/>
          </p:nvSpPr>
          <p:spPr>
            <a:xfrm>
              <a:off x="5086321" y="3030480"/>
              <a:ext cx="857250" cy="603720"/>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y3</a:t>
              </a:r>
            </a:p>
          </p:txBody>
        </p:sp>
        <p:sp>
          <p:nvSpPr>
            <p:cNvPr id="97" name="Rectangle 96">
              <a:extLst>
                <a:ext uri="{FF2B5EF4-FFF2-40B4-BE49-F238E27FC236}">
                  <a16:creationId xmlns:a16="http://schemas.microsoft.com/office/drawing/2014/main" id="{0019439D-B72C-418C-99ED-462456D4090B}"/>
                </a:ext>
              </a:extLst>
            </p:cNvPr>
            <p:cNvSpPr/>
            <p:nvPr/>
          </p:nvSpPr>
          <p:spPr>
            <a:xfrm>
              <a:off x="5086321" y="3725100"/>
              <a:ext cx="857250" cy="603720"/>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y4</a:t>
              </a:r>
            </a:p>
          </p:txBody>
        </p:sp>
        <p:sp>
          <p:nvSpPr>
            <p:cNvPr id="98" name="Rectangle 97">
              <a:extLst>
                <a:ext uri="{FF2B5EF4-FFF2-40B4-BE49-F238E27FC236}">
                  <a16:creationId xmlns:a16="http://schemas.microsoft.com/office/drawing/2014/main" id="{9FFD4F18-4D4E-4F13-BF86-E2CB32942CEE}"/>
                </a:ext>
              </a:extLst>
            </p:cNvPr>
            <p:cNvSpPr/>
            <p:nvPr/>
          </p:nvSpPr>
          <p:spPr>
            <a:xfrm>
              <a:off x="5086321" y="4422660"/>
              <a:ext cx="857250" cy="603720"/>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y5</a:t>
              </a:r>
            </a:p>
          </p:txBody>
        </p:sp>
        <p:sp>
          <p:nvSpPr>
            <p:cNvPr id="99" name="Rectangle 98">
              <a:extLst>
                <a:ext uri="{FF2B5EF4-FFF2-40B4-BE49-F238E27FC236}">
                  <a16:creationId xmlns:a16="http://schemas.microsoft.com/office/drawing/2014/main" id="{CED27809-BD3E-45E2-841C-9C85A5E4960D}"/>
                </a:ext>
              </a:extLst>
            </p:cNvPr>
            <p:cNvSpPr/>
            <p:nvPr/>
          </p:nvSpPr>
          <p:spPr>
            <a:xfrm>
              <a:off x="5086321" y="5120220"/>
              <a:ext cx="857250" cy="603720"/>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y6</a:t>
              </a:r>
            </a:p>
          </p:txBody>
        </p:sp>
        <p:sp>
          <p:nvSpPr>
            <p:cNvPr id="100" name="Rectangle 99">
              <a:extLst>
                <a:ext uri="{FF2B5EF4-FFF2-40B4-BE49-F238E27FC236}">
                  <a16:creationId xmlns:a16="http://schemas.microsoft.com/office/drawing/2014/main" id="{A4971073-E7BB-4171-80DF-8050A2547F3C}"/>
                </a:ext>
              </a:extLst>
            </p:cNvPr>
            <p:cNvSpPr/>
            <p:nvPr/>
          </p:nvSpPr>
          <p:spPr>
            <a:xfrm>
              <a:off x="5086321" y="5817780"/>
              <a:ext cx="857250" cy="603720"/>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y7</a:t>
              </a:r>
            </a:p>
          </p:txBody>
        </p:sp>
        <p:sp>
          <p:nvSpPr>
            <p:cNvPr id="101" name="Rectangle 100">
              <a:extLst>
                <a:ext uri="{FF2B5EF4-FFF2-40B4-BE49-F238E27FC236}">
                  <a16:creationId xmlns:a16="http://schemas.microsoft.com/office/drawing/2014/main" id="{031589E2-26AF-4E28-9221-8BA1B59C7705}"/>
                </a:ext>
              </a:extLst>
            </p:cNvPr>
            <p:cNvSpPr/>
            <p:nvPr/>
          </p:nvSpPr>
          <p:spPr>
            <a:xfrm>
              <a:off x="5086321" y="6515340"/>
              <a:ext cx="857250" cy="603720"/>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y8</a:t>
              </a:r>
            </a:p>
          </p:txBody>
        </p:sp>
        <p:sp>
          <p:nvSpPr>
            <p:cNvPr id="102" name="Rectangle 101">
              <a:extLst>
                <a:ext uri="{FF2B5EF4-FFF2-40B4-BE49-F238E27FC236}">
                  <a16:creationId xmlns:a16="http://schemas.microsoft.com/office/drawing/2014/main" id="{3B6D353D-8361-4AAB-B9A0-C57567AB380A}"/>
                </a:ext>
              </a:extLst>
            </p:cNvPr>
            <p:cNvSpPr/>
            <p:nvPr/>
          </p:nvSpPr>
          <p:spPr>
            <a:xfrm>
              <a:off x="5086321" y="7212900"/>
              <a:ext cx="857250" cy="603720"/>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y9</a:t>
              </a:r>
            </a:p>
          </p:txBody>
        </p:sp>
        <p:sp>
          <p:nvSpPr>
            <p:cNvPr id="103" name="Rectangle 102">
              <a:extLst>
                <a:ext uri="{FF2B5EF4-FFF2-40B4-BE49-F238E27FC236}">
                  <a16:creationId xmlns:a16="http://schemas.microsoft.com/office/drawing/2014/main" id="{2DE74943-F099-4402-B59F-2C25042EB518}"/>
                </a:ext>
              </a:extLst>
            </p:cNvPr>
            <p:cNvSpPr/>
            <p:nvPr/>
          </p:nvSpPr>
          <p:spPr>
            <a:xfrm>
              <a:off x="5086321" y="7910460"/>
              <a:ext cx="857250" cy="603720"/>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y10</a:t>
              </a:r>
            </a:p>
          </p:txBody>
        </p:sp>
        <p:sp>
          <p:nvSpPr>
            <p:cNvPr id="104" name="Rectangle 103">
              <a:extLst>
                <a:ext uri="{FF2B5EF4-FFF2-40B4-BE49-F238E27FC236}">
                  <a16:creationId xmlns:a16="http://schemas.microsoft.com/office/drawing/2014/main" id="{9DFC35A8-D5DE-415F-B355-93B9186239AA}"/>
                </a:ext>
              </a:extLst>
            </p:cNvPr>
            <p:cNvSpPr/>
            <p:nvPr/>
          </p:nvSpPr>
          <p:spPr>
            <a:xfrm>
              <a:off x="3118527" y="1237384"/>
              <a:ext cx="817853" cy="400110"/>
            </a:xfrm>
            <a:prstGeom prst="rect">
              <a:avLst/>
            </a:prstGeom>
          </p:spPr>
          <p:txBody>
            <a:bodyPr wrap="none">
              <a:spAutoFit/>
            </a:bodyPr>
            <a:lstStyle/>
            <a:p>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Input</a:t>
              </a:r>
            </a:p>
          </p:txBody>
        </p:sp>
        <p:sp>
          <p:nvSpPr>
            <p:cNvPr id="105" name="Rectangle 104">
              <a:extLst>
                <a:ext uri="{FF2B5EF4-FFF2-40B4-BE49-F238E27FC236}">
                  <a16:creationId xmlns:a16="http://schemas.microsoft.com/office/drawing/2014/main" id="{3DAC3659-D621-48D6-9C70-EDE713946F5E}"/>
                </a:ext>
              </a:extLst>
            </p:cNvPr>
            <p:cNvSpPr/>
            <p:nvPr/>
          </p:nvSpPr>
          <p:spPr>
            <a:xfrm>
              <a:off x="4607354" y="1243305"/>
              <a:ext cx="2016899" cy="400110"/>
            </a:xfrm>
            <a:prstGeom prst="rect">
              <a:avLst/>
            </a:prstGeom>
          </p:spPr>
          <p:txBody>
            <a:bodyPr wrap="none">
              <a:spAutoFit/>
            </a:bodyPr>
            <a:lstStyle/>
            <a:p>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Output (Labels)</a:t>
              </a:r>
            </a:p>
          </p:txBody>
        </p:sp>
        <p:sp>
          <p:nvSpPr>
            <p:cNvPr id="106" name="Rectangle 105">
              <a:extLst>
                <a:ext uri="{FF2B5EF4-FFF2-40B4-BE49-F238E27FC236}">
                  <a16:creationId xmlns:a16="http://schemas.microsoft.com/office/drawing/2014/main" id="{F35A5FF2-BE8F-4621-A2DD-4CE2FEF77F1D}"/>
                </a:ext>
              </a:extLst>
            </p:cNvPr>
            <p:cNvSpPr/>
            <p:nvPr/>
          </p:nvSpPr>
          <p:spPr>
            <a:xfrm>
              <a:off x="1577656" y="4569744"/>
              <a:ext cx="1336994" cy="707886"/>
            </a:xfrm>
            <a:prstGeom prst="rect">
              <a:avLst/>
            </a:prstGeom>
          </p:spPr>
          <p:txBody>
            <a:bodyPr wrap="square">
              <a:spAutoFit/>
            </a:bodyPr>
            <a:lstStyle/>
            <a:p>
              <a:pPr algn="ct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Training Data</a:t>
              </a:r>
            </a:p>
          </p:txBody>
        </p:sp>
      </p:grpSp>
      <p:cxnSp>
        <p:nvCxnSpPr>
          <p:cNvPr id="107" name="Straight Arrow Connector 106">
            <a:extLst>
              <a:ext uri="{FF2B5EF4-FFF2-40B4-BE49-F238E27FC236}">
                <a16:creationId xmlns:a16="http://schemas.microsoft.com/office/drawing/2014/main" id="{04A14537-486C-41E5-BA9E-5117117E334A}"/>
              </a:ext>
            </a:extLst>
          </p:cNvPr>
          <p:cNvCxnSpPr/>
          <p:nvPr/>
        </p:nvCxnSpPr>
        <p:spPr>
          <a:xfrm>
            <a:off x="6633401" y="2253780"/>
            <a:ext cx="212959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9398C91C-9CAF-4859-B386-61AFA2852F54}"/>
              </a:ext>
            </a:extLst>
          </p:cNvPr>
          <p:cNvSpPr/>
          <p:nvPr/>
        </p:nvSpPr>
        <p:spPr>
          <a:xfrm>
            <a:off x="8763000" y="1260180"/>
            <a:ext cx="3562350" cy="2045760"/>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9" name="Rectangle 108">
            <a:extLst>
              <a:ext uri="{FF2B5EF4-FFF2-40B4-BE49-F238E27FC236}">
                <a16:creationId xmlns:a16="http://schemas.microsoft.com/office/drawing/2014/main" id="{D8217C74-AA64-4C0E-BAED-6957223E75BF}"/>
              </a:ext>
            </a:extLst>
          </p:cNvPr>
          <p:cNvSpPr/>
          <p:nvPr/>
        </p:nvSpPr>
        <p:spPr>
          <a:xfrm>
            <a:off x="9117299" y="1608860"/>
            <a:ext cx="2891851" cy="1323439"/>
          </a:xfrm>
          <a:prstGeom prst="rect">
            <a:avLst/>
          </a:prstGeom>
        </p:spPr>
        <p:txBody>
          <a:bodyPr wrap="square">
            <a:spAutoFit/>
          </a:bodyPr>
          <a:lstStyle/>
          <a:p>
            <a:pPr algn="ct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Train the algorithm (reverse-engineer the relationship between x and y)</a:t>
            </a:r>
          </a:p>
        </p:txBody>
      </p:sp>
      <p:cxnSp>
        <p:nvCxnSpPr>
          <p:cNvPr id="110" name="Straight Arrow Connector 109">
            <a:extLst>
              <a:ext uri="{FF2B5EF4-FFF2-40B4-BE49-F238E27FC236}">
                <a16:creationId xmlns:a16="http://schemas.microsoft.com/office/drawing/2014/main" id="{E84F7B73-EEC9-4BEF-A05B-D54888815ABC}"/>
              </a:ext>
            </a:extLst>
          </p:cNvPr>
          <p:cNvCxnSpPr/>
          <p:nvPr/>
        </p:nvCxnSpPr>
        <p:spPr>
          <a:xfrm flipH="1">
            <a:off x="10544175" y="3325374"/>
            <a:ext cx="1" cy="84657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3B3BBD39-9848-4A62-8F2D-8EF988C2FE2E}"/>
              </a:ext>
            </a:extLst>
          </p:cNvPr>
          <p:cNvSpPr/>
          <p:nvPr/>
        </p:nvSpPr>
        <p:spPr>
          <a:xfrm>
            <a:off x="8782049" y="4191384"/>
            <a:ext cx="3562350" cy="928836"/>
          </a:xfrm>
          <a:prstGeom prst="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y = f(x)</a:t>
            </a:r>
          </a:p>
          <a:p>
            <a:pPr algn="ct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(y is some function of x)</a:t>
            </a:r>
          </a:p>
        </p:txBody>
      </p:sp>
      <p:cxnSp>
        <p:nvCxnSpPr>
          <p:cNvPr id="112" name="Straight Arrow Connector 111">
            <a:extLst>
              <a:ext uri="{FF2B5EF4-FFF2-40B4-BE49-F238E27FC236}">
                <a16:creationId xmlns:a16="http://schemas.microsoft.com/office/drawing/2014/main" id="{590CAD47-2BB5-479F-9CD7-C45BEC825F45}"/>
              </a:ext>
            </a:extLst>
          </p:cNvPr>
          <p:cNvCxnSpPr/>
          <p:nvPr/>
        </p:nvCxnSpPr>
        <p:spPr>
          <a:xfrm flipH="1">
            <a:off x="10563224" y="5108580"/>
            <a:ext cx="1" cy="84657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02AE81B5-A616-4AAE-94B6-7E77A1D50B31}"/>
              </a:ext>
            </a:extLst>
          </p:cNvPr>
          <p:cNvCxnSpPr/>
          <p:nvPr/>
        </p:nvCxnSpPr>
        <p:spPr>
          <a:xfrm flipH="1">
            <a:off x="12009150" y="3748662"/>
            <a:ext cx="944850" cy="67399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F3AB3DA0-D8D6-4DAD-953B-1F0817F58D92}"/>
              </a:ext>
            </a:extLst>
          </p:cNvPr>
          <p:cNvSpPr/>
          <p:nvPr/>
        </p:nvSpPr>
        <p:spPr>
          <a:xfrm>
            <a:off x="12954000" y="3240007"/>
            <a:ext cx="1708852" cy="707886"/>
          </a:xfrm>
          <a:prstGeom prst="rect">
            <a:avLst/>
          </a:prstGeom>
        </p:spPr>
        <p:txBody>
          <a:bodyPr wrap="square">
            <a:spAutoFit/>
          </a:bodyPr>
          <a:lstStyle/>
          <a:p>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Learned algorithm</a:t>
            </a:r>
          </a:p>
        </p:txBody>
      </p:sp>
      <p:pic>
        <p:nvPicPr>
          <p:cNvPr id="116" name="Picture 115">
            <a:extLst>
              <a:ext uri="{FF2B5EF4-FFF2-40B4-BE49-F238E27FC236}">
                <a16:creationId xmlns:a16="http://schemas.microsoft.com/office/drawing/2014/main" id="{429BCBED-E29D-4875-B7AA-CC3A19BD2BE7}"/>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066442" y="797593"/>
            <a:ext cx="6173063" cy="253920"/>
          </a:xfrm>
          <a:prstGeom prst="rect">
            <a:avLst/>
          </a:prstGeom>
        </p:spPr>
      </p:pic>
    </p:spTree>
    <p:extLst>
      <p:ext uri="{BB962C8B-B14F-4D97-AF65-F5344CB8AC3E}">
        <p14:creationId xmlns:p14="http://schemas.microsoft.com/office/powerpoint/2010/main" val="2385541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597EF4C-457C-44D5-ABA0-1B211EF78718}"/>
              </a:ext>
            </a:extLst>
          </p:cNvPr>
          <p:cNvSpPr txBox="1">
            <a:spLocks/>
          </p:cNvSpPr>
          <p:nvPr/>
        </p:nvSpPr>
        <p:spPr>
          <a:xfrm>
            <a:off x="-64008" y="323087"/>
            <a:ext cx="16258032" cy="66504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3F3F3F"/>
              </a:buClr>
              <a:buSzPts val="3200"/>
              <a:buFont typeface="Open Sans ExtraBold"/>
              <a:buNone/>
              <a:defRPr sz="3200" b="0" i="0" u="none" strike="noStrike" cap="none">
                <a:solidFill>
                  <a:srgbClr val="3F3F3F"/>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dirty="0"/>
              <a:t>Supervised Learning Flow</a:t>
            </a:r>
          </a:p>
        </p:txBody>
      </p:sp>
      <p:sp>
        <p:nvSpPr>
          <p:cNvPr id="19" name="Google Shape;822;p41">
            <a:extLst>
              <a:ext uri="{FF2B5EF4-FFF2-40B4-BE49-F238E27FC236}">
                <a16:creationId xmlns:a16="http://schemas.microsoft.com/office/drawing/2014/main" id="{32613A4F-8DFC-4692-B9BF-7FA9AC619DBA}"/>
              </a:ext>
            </a:extLst>
          </p:cNvPr>
          <p:cNvSpPr/>
          <p:nvPr/>
        </p:nvSpPr>
        <p:spPr>
          <a:xfrm>
            <a:off x="609148" y="2225348"/>
            <a:ext cx="3212244" cy="879231"/>
          </a:xfrm>
          <a:prstGeom prst="roundRect">
            <a:avLst>
              <a:gd name="adj" fmla="val 16667"/>
            </a:avLst>
          </a:prstGeom>
          <a:solidFill>
            <a:srgbClr val="BFBFBF"/>
          </a:solidFill>
          <a:ln w="12700" cap="flat" cmpd="sng">
            <a:solidFill>
              <a:schemeClr val="accent6"/>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a:solidFill>
                  <a:schemeClr val="bg1"/>
                </a:solidFill>
                <a:latin typeface="+mj-lt"/>
                <a:ea typeface="Open Sans"/>
                <a:cs typeface="Open Sans"/>
                <a:sym typeface="Open Sans"/>
              </a:rPr>
              <a:t>Training and </a:t>
            </a:r>
            <a:br>
              <a:rPr lang="en-US" sz="2000" dirty="0">
                <a:solidFill>
                  <a:schemeClr val="bg1"/>
                </a:solidFill>
                <a:latin typeface="+mj-lt"/>
                <a:ea typeface="Open Sans"/>
                <a:cs typeface="Open Sans"/>
                <a:sym typeface="Open Sans"/>
              </a:rPr>
            </a:br>
            <a:r>
              <a:rPr lang="en-US" sz="2000" dirty="0">
                <a:solidFill>
                  <a:schemeClr val="bg1"/>
                </a:solidFill>
                <a:latin typeface="+mj-lt"/>
                <a:ea typeface="Open Sans"/>
                <a:cs typeface="Open Sans"/>
                <a:sym typeface="Open Sans"/>
              </a:rPr>
              <a:t>Testing</a:t>
            </a:r>
            <a:endParaRPr sz="2000" dirty="0">
              <a:solidFill>
                <a:schemeClr val="bg1"/>
              </a:solidFill>
              <a:latin typeface="+mj-lt"/>
            </a:endParaRPr>
          </a:p>
        </p:txBody>
      </p:sp>
      <p:cxnSp>
        <p:nvCxnSpPr>
          <p:cNvPr id="21" name="Google Shape;821;p41">
            <a:extLst>
              <a:ext uri="{FF2B5EF4-FFF2-40B4-BE49-F238E27FC236}">
                <a16:creationId xmlns:a16="http://schemas.microsoft.com/office/drawing/2014/main" id="{44476DC1-9394-40BC-B046-EBE73244B7F7}"/>
              </a:ext>
            </a:extLst>
          </p:cNvPr>
          <p:cNvCxnSpPr/>
          <p:nvPr/>
        </p:nvCxnSpPr>
        <p:spPr>
          <a:xfrm>
            <a:off x="4139920" y="1336431"/>
            <a:ext cx="0" cy="7033846"/>
          </a:xfrm>
          <a:prstGeom prst="straightConnector1">
            <a:avLst/>
          </a:prstGeom>
          <a:noFill/>
          <a:ln w="28575" cap="flat" cmpd="sng">
            <a:solidFill>
              <a:schemeClr val="dk1"/>
            </a:solidFill>
            <a:prstDash val="dash"/>
            <a:miter lim="800000"/>
            <a:headEnd type="none" w="sm" len="sm"/>
            <a:tailEnd type="none" w="sm" len="sm"/>
          </a:ln>
        </p:spPr>
      </p:cxnSp>
      <p:sp>
        <p:nvSpPr>
          <p:cNvPr id="23" name="Cylinder 22">
            <a:extLst>
              <a:ext uri="{FF2B5EF4-FFF2-40B4-BE49-F238E27FC236}">
                <a16:creationId xmlns:a16="http://schemas.microsoft.com/office/drawing/2014/main" id="{19054FCD-79A1-42D1-BEB7-669BE59E898F}"/>
              </a:ext>
            </a:extLst>
          </p:cNvPr>
          <p:cNvSpPr/>
          <p:nvPr/>
        </p:nvSpPr>
        <p:spPr bwMode="auto">
          <a:xfrm>
            <a:off x="4459216" y="3775064"/>
            <a:ext cx="827945" cy="1280142"/>
          </a:xfrm>
          <a:prstGeom prst="can">
            <a:avLst/>
          </a:prstGeom>
          <a:solidFill>
            <a:schemeClr val="accent2">
              <a:lumMod val="20000"/>
              <a:lumOff val="80000"/>
            </a:schemeClr>
          </a:solidFill>
          <a:ln w="9525" cap="flat" cmpd="sng" algn="ctr">
            <a:solidFill>
              <a:schemeClr val="accent1"/>
            </a:solidFill>
            <a:prstDash val="solid"/>
            <a:round/>
            <a:headEnd type="none" w="sm" len="sm"/>
            <a:tailEnd type="none" w="sm" len="sm"/>
          </a:ln>
          <a:effectLst/>
        </p:spPr>
        <p:txBody>
          <a:bodyPr vert="horz" wrap="square" lIns="162560" tIns="81280" rIns="162560" bIns="81280" numCol="1" rtlCol="0" anchor="t" anchorCtr="0" compatLnSpc="1">
            <a:prstTxWarp prst="textNoShape">
              <a:avLst/>
            </a:prstTxWarp>
          </a:bodyPr>
          <a:lstStyle/>
          <a:p>
            <a:pPr algn="ctr" defTabSz="406405" fontAlgn="base">
              <a:spcBef>
                <a:spcPct val="20000"/>
              </a:spcBef>
              <a:spcAft>
                <a:spcPct val="0"/>
              </a:spcAft>
              <a:buClr>
                <a:srgbClr val="FF0000"/>
              </a:buClr>
            </a:pPr>
            <a:endParaRPr lang="en-IN" sz="2000" dirty="0">
              <a:solidFill>
                <a:schemeClr val="tx1"/>
              </a:solidFill>
              <a:latin typeface="+mj-lt"/>
            </a:endParaRPr>
          </a:p>
        </p:txBody>
      </p:sp>
      <p:sp>
        <p:nvSpPr>
          <p:cNvPr id="24" name="Arrow: Notched Right 23">
            <a:extLst>
              <a:ext uri="{FF2B5EF4-FFF2-40B4-BE49-F238E27FC236}">
                <a16:creationId xmlns:a16="http://schemas.microsoft.com/office/drawing/2014/main" id="{CE1A49DA-E171-4D69-A046-ACCD031D6C25}"/>
              </a:ext>
            </a:extLst>
          </p:cNvPr>
          <p:cNvSpPr/>
          <p:nvPr/>
        </p:nvSpPr>
        <p:spPr bwMode="auto">
          <a:xfrm rot="19174172">
            <a:off x="7702571" y="3390189"/>
            <a:ext cx="716887" cy="352039"/>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162560" tIns="81280" rIns="162560" bIns="81280" numCol="1" rtlCol="0" anchor="t" anchorCtr="0" compatLnSpc="1">
            <a:prstTxWarp prst="textNoShape">
              <a:avLst/>
            </a:prstTxWarp>
          </a:bodyPr>
          <a:lstStyle/>
          <a:p>
            <a:pPr algn="ctr" defTabSz="406405" fontAlgn="base">
              <a:spcBef>
                <a:spcPct val="20000"/>
              </a:spcBef>
              <a:spcAft>
                <a:spcPct val="0"/>
              </a:spcAft>
              <a:buClr>
                <a:srgbClr val="FF0000"/>
              </a:buClr>
            </a:pPr>
            <a:endParaRPr lang="en-IN" sz="2000" b="1" dirty="0">
              <a:solidFill>
                <a:schemeClr val="tx1"/>
              </a:solidFill>
              <a:latin typeface="+mj-lt"/>
              <a:ea typeface="Open Sans" panose="020B0604020202020204" charset="0"/>
              <a:cs typeface="Open Sans" panose="020B0604020202020204" charset="0"/>
            </a:endParaRPr>
          </a:p>
        </p:txBody>
      </p:sp>
      <p:sp>
        <p:nvSpPr>
          <p:cNvPr id="36" name="Shape 284">
            <a:extLst>
              <a:ext uri="{FF2B5EF4-FFF2-40B4-BE49-F238E27FC236}">
                <a16:creationId xmlns:a16="http://schemas.microsoft.com/office/drawing/2014/main" id="{BE14AF1F-8D82-46C3-9E6A-E8A3B071E2B7}"/>
              </a:ext>
            </a:extLst>
          </p:cNvPr>
          <p:cNvSpPr txBox="1"/>
          <p:nvPr/>
        </p:nvSpPr>
        <p:spPr>
          <a:xfrm>
            <a:off x="5720298" y="5344194"/>
            <a:ext cx="2225765" cy="711271"/>
          </a:xfrm>
          <a:prstGeom prst="rect">
            <a:avLst/>
          </a:prstGeom>
          <a:noFill/>
          <a:ln>
            <a:noFill/>
          </a:ln>
        </p:spPr>
        <p:txBody>
          <a:bodyPr lIns="162533" tIns="81244" rIns="162533" bIns="81244" anchor="t" anchorCtr="0">
            <a:noAutofit/>
          </a:bodyPr>
          <a:lstStyle/>
          <a:p>
            <a:pPr algn="ctr">
              <a:buSzPct val="25000"/>
            </a:pPr>
            <a:r>
              <a:rPr lang="en-US" sz="2000" dirty="0">
                <a:solidFill>
                  <a:schemeClr val="tx1"/>
                </a:solidFill>
                <a:latin typeface="+mj-lt"/>
                <a:ea typeface="Open Sans" panose="020B0604020202020204" charset="0"/>
                <a:cs typeface="Open Sans" panose="020B0604020202020204" charset="0"/>
                <a:sym typeface="Calibri"/>
              </a:rPr>
              <a:t>Random Sampling</a:t>
            </a:r>
          </a:p>
        </p:txBody>
      </p:sp>
      <p:sp>
        <p:nvSpPr>
          <p:cNvPr id="37" name="Shape 284">
            <a:extLst>
              <a:ext uri="{FF2B5EF4-FFF2-40B4-BE49-F238E27FC236}">
                <a16:creationId xmlns:a16="http://schemas.microsoft.com/office/drawing/2014/main" id="{DC04569D-10F4-434A-A913-98C997E29D4B}"/>
              </a:ext>
            </a:extLst>
          </p:cNvPr>
          <p:cNvSpPr txBox="1"/>
          <p:nvPr/>
        </p:nvSpPr>
        <p:spPr>
          <a:xfrm>
            <a:off x="7981115" y="3245323"/>
            <a:ext cx="2225765" cy="711271"/>
          </a:xfrm>
          <a:prstGeom prst="rect">
            <a:avLst/>
          </a:prstGeom>
          <a:noFill/>
          <a:ln>
            <a:noFill/>
          </a:ln>
        </p:spPr>
        <p:txBody>
          <a:bodyPr lIns="162533" tIns="81244" rIns="162533" bIns="81244" anchor="t" anchorCtr="0">
            <a:noAutofit/>
          </a:bodyPr>
          <a:lstStyle/>
          <a:p>
            <a:pPr algn="ctr">
              <a:buSzPct val="25000"/>
            </a:pPr>
            <a:r>
              <a:rPr lang="en-US" sz="2000" dirty="0">
                <a:solidFill>
                  <a:schemeClr val="tx1"/>
                </a:solidFill>
                <a:latin typeface="+mj-lt"/>
                <a:ea typeface="Open Sans" panose="020B0604020202020204" charset="0"/>
                <a:cs typeface="Open Sans" panose="020B0604020202020204" charset="0"/>
                <a:sym typeface="Calibri"/>
              </a:rPr>
              <a:t>Training </a:t>
            </a:r>
          </a:p>
          <a:p>
            <a:pPr algn="ctr">
              <a:buSzPct val="25000"/>
            </a:pPr>
            <a:r>
              <a:rPr lang="en-US" sz="2000" dirty="0">
                <a:solidFill>
                  <a:schemeClr val="tx1"/>
                </a:solidFill>
                <a:latin typeface="+mj-lt"/>
                <a:ea typeface="Open Sans" panose="020B0604020202020204" charset="0"/>
                <a:cs typeface="Open Sans" panose="020B0604020202020204" charset="0"/>
                <a:sym typeface="Calibri"/>
              </a:rPr>
              <a:t>Dataset</a:t>
            </a:r>
          </a:p>
        </p:txBody>
      </p:sp>
      <p:sp>
        <p:nvSpPr>
          <p:cNvPr id="38" name="Shape 284">
            <a:extLst>
              <a:ext uri="{FF2B5EF4-FFF2-40B4-BE49-F238E27FC236}">
                <a16:creationId xmlns:a16="http://schemas.microsoft.com/office/drawing/2014/main" id="{EF5F9D7A-2C98-440E-B132-B1ADBE233424}"/>
              </a:ext>
            </a:extLst>
          </p:cNvPr>
          <p:cNvSpPr txBox="1"/>
          <p:nvPr/>
        </p:nvSpPr>
        <p:spPr>
          <a:xfrm>
            <a:off x="10456917" y="3273869"/>
            <a:ext cx="2492235" cy="711271"/>
          </a:xfrm>
          <a:prstGeom prst="rect">
            <a:avLst/>
          </a:prstGeom>
          <a:noFill/>
          <a:ln>
            <a:noFill/>
          </a:ln>
        </p:spPr>
        <p:txBody>
          <a:bodyPr lIns="162533" tIns="81244" rIns="162533" bIns="81244" anchor="t" anchorCtr="0">
            <a:noAutofit/>
          </a:bodyPr>
          <a:lstStyle/>
          <a:p>
            <a:pPr algn="ctr">
              <a:buSzPct val="25000"/>
            </a:pPr>
            <a:r>
              <a:rPr lang="en-US" sz="2000" dirty="0">
                <a:solidFill>
                  <a:schemeClr val="tx1"/>
                </a:solidFill>
                <a:latin typeface="+mj-lt"/>
                <a:ea typeface="Open Sans" panose="020B0604020202020204" charset="0"/>
                <a:cs typeface="Open Sans" panose="020B0604020202020204" charset="0"/>
                <a:sym typeface="Calibri"/>
              </a:rPr>
              <a:t>Machine</a:t>
            </a:r>
          </a:p>
          <a:p>
            <a:pPr algn="ctr">
              <a:buSzPct val="25000"/>
            </a:pPr>
            <a:r>
              <a:rPr lang="en-US" sz="2000" dirty="0">
                <a:solidFill>
                  <a:schemeClr val="tx1"/>
                </a:solidFill>
                <a:latin typeface="+mj-lt"/>
                <a:ea typeface="Open Sans" panose="020B0604020202020204" charset="0"/>
                <a:cs typeface="Open Sans" panose="020B0604020202020204" charset="0"/>
                <a:sym typeface="Calibri"/>
              </a:rPr>
              <a:t> Learning</a:t>
            </a:r>
          </a:p>
        </p:txBody>
      </p:sp>
      <p:sp>
        <p:nvSpPr>
          <p:cNvPr id="39" name="Shape 284">
            <a:extLst>
              <a:ext uri="{FF2B5EF4-FFF2-40B4-BE49-F238E27FC236}">
                <a16:creationId xmlns:a16="http://schemas.microsoft.com/office/drawing/2014/main" id="{EECA20F8-8315-4262-B461-CCE9A83B951B}"/>
              </a:ext>
            </a:extLst>
          </p:cNvPr>
          <p:cNvSpPr txBox="1"/>
          <p:nvPr/>
        </p:nvSpPr>
        <p:spPr>
          <a:xfrm>
            <a:off x="13354073" y="3318606"/>
            <a:ext cx="2492235" cy="711271"/>
          </a:xfrm>
          <a:prstGeom prst="rect">
            <a:avLst/>
          </a:prstGeom>
          <a:noFill/>
          <a:ln>
            <a:noFill/>
          </a:ln>
        </p:spPr>
        <p:txBody>
          <a:bodyPr lIns="162533" tIns="81244" rIns="162533" bIns="81244" anchor="t" anchorCtr="0">
            <a:noAutofit/>
          </a:bodyPr>
          <a:lstStyle/>
          <a:p>
            <a:pPr algn="ctr">
              <a:buSzPct val="25000"/>
            </a:pPr>
            <a:r>
              <a:rPr lang="en-US" sz="2000" dirty="0">
                <a:solidFill>
                  <a:schemeClr val="tx1"/>
                </a:solidFill>
                <a:latin typeface="+mj-lt"/>
                <a:ea typeface="Open Sans" panose="020B0604020202020204" charset="0"/>
                <a:cs typeface="Open Sans" panose="020B0604020202020204" charset="0"/>
                <a:sym typeface="Calibri"/>
              </a:rPr>
              <a:t>Statistical </a:t>
            </a:r>
          </a:p>
          <a:p>
            <a:pPr algn="ctr">
              <a:buSzPct val="25000"/>
            </a:pPr>
            <a:r>
              <a:rPr lang="en-US" sz="2000" dirty="0">
                <a:solidFill>
                  <a:schemeClr val="tx1"/>
                </a:solidFill>
                <a:latin typeface="+mj-lt"/>
                <a:ea typeface="Open Sans" panose="020B0604020202020204" charset="0"/>
                <a:cs typeface="Open Sans" panose="020B0604020202020204" charset="0"/>
                <a:sym typeface="Calibri"/>
              </a:rPr>
              <a:t>Model</a:t>
            </a:r>
          </a:p>
        </p:txBody>
      </p:sp>
      <p:sp>
        <p:nvSpPr>
          <p:cNvPr id="40" name="Shape 284">
            <a:extLst>
              <a:ext uri="{FF2B5EF4-FFF2-40B4-BE49-F238E27FC236}">
                <a16:creationId xmlns:a16="http://schemas.microsoft.com/office/drawing/2014/main" id="{CBA50472-023D-4394-B306-7982D0E25C86}"/>
              </a:ext>
            </a:extLst>
          </p:cNvPr>
          <p:cNvSpPr txBox="1"/>
          <p:nvPr/>
        </p:nvSpPr>
        <p:spPr>
          <a:xfrm>
            <a:off x="7993295" y="6503173"/>
            <a:ext cx="2225765" cy="711271"/>
          </a:xfrm>
          <a:prstGeom prst="rect">
            <a:avLst/>
          </a:prstGeom>
          <a:noFill/>
          <a:ln>
            <a:noFill/>
          </a:ln>
        </p:spPr>
        <p:txBody>
          <a:bodyPr lIns="162533" tIns="81244" rIns="162533" bIns="81244" anchor="t" anchorCtr="0">
            <a:noAutofit/>
          </a:bodyPr>
          <a:lstStyle/>
          <a:p>
            <a:pPr algn="ctr">
              <a:buSzPct val="25000"/>
            </a:pPr>
            <a:r>
              <a:rPr lang="en-US" sz="2000" dirty="0">
                <a:solidFill>
                  <a:schemeClr val="tx1"/>
                </a:solidFill>
                <a:latin typeface="+mj-lt"/>
                <a:ea typeface="Open Sans" panose="020B0604020202020204" charset="0"/>
                <a:cs typeface="Open Sans" panose="020B0604020202020204" charset="0"/>
                <a:sym typeface="Calibri"/>
              </a:rPr>
              <a:t>Test  </a:t>
            </a:r>
          </a:p>
          <a:p>
            <a:pPr algn="ctr">
              <a:buSzPct val="25000"/>
            </a:pPr>
            <a:r>
              <a:rPr lang="en-US" sz="2000" dirty="0">
                <a:solidFill>
                  <a:schemeClr val="tx1"/>
                </a:solidFill>
                <a:latin typeface="+mj-lt"/>
                <a:ea typeface="Open Sans" panose="020B0604020202020204" charset="0"/>
                <a:cs typeface="Open Sans" panose="020B0604020202020204" charset="0"/>
                <a:sym typeface="Calibri"/>
              </a:rPr>
              <a:t>Dataset</a:t>
            </a:r>
          </a:p>
        </p:txBody>
      </p:sp>
      <p:sp>
        <p:nvSpPr>
          <p:cNvPr id="41" name="Shape 284">
            <a:extLst>
              <a:ext uri="{FF2B5EF4-FFF2-40B4-BE49-F238E27FC236}">
                <a16:creationId xmlns:a16="http://schemas.microsoft.com/office/drawing/2014/main" id="{B7DB5858-3529-42FB-A934-E5FB7F166DAC}"/>
              </a:ext>
            </a:extLst>
          </p:cNvPr>
          <p:cNvSpPr txBox="1"/>
          <p:nvPr/>
        </p:nvSpPr>
        <p:spPr>
          <a:xfrm>
            <a:off x="13532181" y="6498589"/>
            <a:ext cx="2225765" cy="711271"/>
          </a:xfrm>
          <a:prstGeom prst="rect">
            <a:avLst/>
          </a:prstGeom>
          <a:noFill/>
          <a:ln>
            <a:noFill/>
          </a:ln>
        </p:spPr>
        <p:txBody>
          <a:bodyPr lIns="162533" tIns="81244" rIns="162533" bIns="81244" anchor="ctr" anchorCtr="0">
            <a:noAutofit/>
          </a:bodyPr>
          <a:lstStyle/>
          <a:p>
            <a:pPr algn="ctr">
              <a:buSzPct val="25000"/>
            </a:pPr>
            <a:r>
              <a:rPr lang="en-US" sz="2000" dirty="0">
                <a:solidFill>
                  <a:schemeClr val="tx1"/>
                </a:solidFill>
                <a:latin typeface="+mj-lt"/>
                <a:ea typeface="Open Sans" panose="020B0604020202020204" charset="0"/>
                <a:cs typeface="Open Sans" panose="020B0604020202020204" charset="0"/>
                <a:sym typeface="Calibri"/>
              </a:rPr>
              <a:t>Prediction and Testing</a:t>
            </a:r>
          </a:p>
        </p:txBody>
      </p:sp>
      <p:cxnSp>
        <p:nvCxnSpPr>
          <p:cNvPr id="42" name="Connector: Elbow 41">
            <a:extLst>
              <a:ext uri="{FF2B5EF4-FFF2-40B4-BE49-F238E27FC236}">
                <a16:creationId xmlns:a16="http://schemas.microsoft.com/office/drawing/2014/main" id="{7EB6B1D8-7C85-4645-B6E9-57736075C853}"/>
              </a:ext>
            </a:extLst>
          </p:cNvPr>
          <p:cNvCxnSpPr>
            <a:cxnSpLocks/>
          </p:cNvCxnSpPr>
          <p:nvPr/>
        </p:nvCxnSpPr>
        <p:spPr bwMode="auto">
          <a:xfrm rot="5400000">
            <a:off x="13789998" y="6846312"/>
            <a:ext cx="433916" cy="1280692"/>
          </a:xfrm>
          <a:prstGeom prst="bentConnector2">
            <a:avLst/>
          </a:prstGeom>
          <a:ln>
            <a:headEnd type="none" w="sm" len="sm"/>
            <a:tailEnd type="triangle"/>
          </a:ln>
        </p:spPr>
        <p:style>
          <a:lnRef idx="3">
            <a:schemeClr val="accent1"/>
          </a:lnRef>
          <a:fillRef idx="0">
            <a:schemeClr val="accent1"/>
          </a:fillRef>
          <a:effectRef idx="2">
            <a:schemeClr val="accent1"/>
          </a:effectRef>
          <a:fontRef idx="minor">
            <a:schemeClr val="tx1"/>
          </a:fontRef>
        </p:style>
      </p:cxnSp>
      <p:sp>
        <p:nvSpPr>
          <p:cNvPr id="43" name="Shape 296">
            <a:extLst>
              <a:ext uri="{FF2B5EF4-FFF2-40B4-BE49-F238E27FC236}">
                <a16:creationId xmlns:a16="http://schemas.microsoft.com/office/drawing/2014/main" id="{8AE977B2-6C66-4260-8C97-D0F21D80FCCE}"/>
              </a:ext>
            </a:extLst>
          </p:cNvPr>
          <p:cNvSpPr txBox="1"/>
          <p:nvPr/>
        </p:nvSpPr>
        <p:spPr>
          <a:xfrm>
            <a:off x="9652472" y="8025907"/>
            <a:ext cx="3751278" cy="688740"/>
          </a:xfrm>
          <a:prstGeom prst="rect">
            <a:avLst/>
          </a:prstGeom>
          <a:noFill/>
          <a:ln>
            <a:noFill/>
          </a:ln>
        </p:spPr>
        <p:txBody>
          <a:bodyPr lIns="162533" tIns="81244" rIns="162533" bIns="81244" anchor="t" anchorCtr="0">
            <a:noAutofit/>
          </a:bodyPr>
          <a:lstStyle/>
          <a:p>
            <a:pPr algn="ctr">
              <a:buSzPct val="25000"/>
            </a:pPr>
            <a:r>
              <a:rPr lang="en-US" sz="2000" dirty="0">
                <a:solidFill>
                  <a:schemeClr val="tx1"/>
                </a:solidFill>
                <a:latin typeface="+mj-lt"/>
                <a:ea typeface="Open Sans" panose="020B0604020202020204" charset="0"/>
                <a:cs typeface="Open Sans" panose="020B0604020202020204" charset="0"/>
                <a:sym typeface="Calibri"/>
              </a:rPr>
              <a:t>Model Validation Outcome</a:t>
            </a:r>
          </a:p>
        </p:txBody>
      </p:sp>
      <p:sp>
        <p:nvSpPr>
          <p:cNvPr id="46" name="Shape 285">
            <a:extLst>
              <a:ext uri="{FF2B5EF4-FFF2-40B4-BE49-F238E27FC236}">
                <a16:creationId xmlns:a16="http://schemas.microsoft.com/office/drawing/2014/main" id="{46B05378-3913-41AF-B6DC-E2550176E2B4}"/>
              </a:ext>
            </a:extLst>
          </p:cNvPr>
          <p:cNvSpPr txBox="1"/>
          <p:nvPr/>
        </p:nvSpPr>
        <p:spPr>
          <a:xfrm>
            <a:off x="7350894" y="2323167"/>
            <a:ext cx="1052647" cy="306105"/>
          </a:xfrm>
          <a:prstGeom prst="rect">
            <a:avLst/>
          </a:prstGeom>
          <a:noFill/>
          <a:ln>
            <a:noFill/>
          </a:ln>
        </p:spPr>
        <p:txBody>
          <a:bodyPr lIns="162533" tIns="81244" rIns="162533" bIns="81244" anchor="t" anchorCtr="0">
            <a:noAutofit/>
          </a:bodyPr>
          <a:lstStyle/>
          <a:p>
            <a:pPr algn="ctr">
              <a:buSzPct val="25000"/>
            </a:pPr>
            <a:r>
              <a:rPr lang="en-US" sz="2000" b="1" dirty="0">
                <a:solidFill>
                  <a:schemeClr val="tx1"/>
                </a:solidFill>
                <a:latin typeface="+mj-lt"/>
                <a:ea typeface="Open Sans" panose="020B0604020202020204" charset="0"/>
                <a:cs typeface="Open Sans" panose="020B0604020202020204" charset="0"/>
                <a:sym typeface="Calibri"/>
              </a:rPr>
              <a:t>70%</a:t>
            </a:r>
          </a:p>
        </p:txBody>
      </p:sp>
      <p:sp>
        <p:nvSpPr>
          <p:cNvPr id="47" name="Shape 286">
            <a:extLst>
              <a:ext uri="{FF2B5EF4-FFF2-40B4-BE49-F238E27FC236}">
                <a16:creationId xmlns:a16="http://schemas.microsoft.com/office/drawing/2014/main" id="{73965A81-7EA8-418E-84D3-1643CE921AF5}"/>
              </a:ext>
            </a:extLst>
          </p:cNvPr>
          <p:cNvSpPr txBox="1"/>
          <p:nvPr/>
        </p:nvSpPr>
        <p:spPr>
          <a:xfrm>
            <a:off x="7427833" y="6105542"/>
            <a:ext cx="1052647" cy="306105"/>
          </a:xfrm>
          <a:prstGeom prst="rect">
            <a:avLst/>
          </a:prstGeom>
          <a:noFill/>
          <a:ln>
            <a:noFill/>
          </a:ln>
        </p:spPr>
        <p:txBody>
          <a:bodyPr lIns="162533" tIns="81244" rIns="162533" bIns="81244" anchor="t" anchorCtr="0">
            <a:noAutofit/>
          </a:bodyPr>
          <a:lstStyle/>
          <a:p>
            <a:pPr algn="ctr">
              <a:buSzPct val="25000"/>
            </a:pPr>
            <a:r>
              <a:rPr lang="en-US" sz="2000" b="1" dirty="0">
                <a:solidFill>
                  <a:schemeClr val="tx1"/>
                </a:solidFill>
                <a:latin typeface="+mj-lt"/>
                <a:ea typeface="Open Sans" panose="020B0604020202020204" charset="0"/>
                <a:cs typeface="Open Sans" panose="020B0604020202020204" charset="0"/>
                <a:sym typeface="Calibri"/>
              </a:rPr>
              <a:t>30%</a:t>
            </a:r>
          </a:p>
        </p:txBody>
      </p:sp>
      <p:sp>
        <p:nvSpPr>
          <p:cNvPr id="48" name="Shape 284">
            <a:extLst>
              <a:ext uri="{FF2B5EF4-FFF2-40B4-BE49-F238E27FC236}">
                <a16:creationId xmlns:a16="http://schemas.microsoft.com/office/drawing/2014/main" id="{44DD89BA-52EF-4B6C-948A-BD6EA61AF98E}"/>
              </a:ext>
            </a:extLst>
          </p:cNvPr>
          <p:cNvSpPr txBox="1"/>
          <p:nvPr/>
        </p:nvSpPr>
        <p:spPr>
          <a:xfrm>
            <a:off x="3922245" y="5369232"/>
            <a:ext cx="2225765" cy="711271"/>
          </a:xfrm>
          <a:prstGeom prst="rect">
            <a:avLst/>
          </a:prstGeom>
          <a:noFill/>
          <a:ln>
            <a:noFill/>
          </a:ln>
        </p:spPr>
        <p:txBody>
          <a:bodyPr lIns="162533" tIns="81244" rIns="162533" bIns="81244" anchor="t" anchorCtr="0">
            <a:noAutofit/>
          </a:bodyPr>
          <a:lstStyle/>
          <a:p>
            <a:pPr algn="ctr">
              <a:buSzPct val="25000"/>
            </a:pPr>
            <a:r>
              <a:rPr lang="en-US" sz="2000" dirty="0">
                <a:solidFill>
                  <a:schemeClr val="tx1"/>
                </a:solidFill>
                <a:latin typeface="+mj-lt"/>
                <a:ea typeface="Open Sans" panose="020B0604020202020204" charset="0"/>
                <a:cs typeface="Open Sans" panose="020B0604020202020204" charset="0"/>
                <a:sym typeface="Calibri"/>
              </a:rPr>
              <a:t>Historical </a:t>
            </a:r>
          </a:p>
          <a:p>
            <a:pPr algn="ctr">
              <a:buSzPct val="25000"/>
            </a:pPr>
            <a:r>
              <a:rPr lang="en-IN" sz="2000" dirty="0">
                <a:solidFill>
                  <a:schemeClr val="tx1"/>
                </a:solidFill>
                <a:latin typeface="+mj-lt"/>
                <a:ea typeface="Open Sans" panose="020B0604020202020204" charset="0"/>
                <a:cs typeface="Open Sans" panose="020B0604020202020204" charset="0"/>
                <a:sym typeface="Calibri"/>
              </a:rPr>
              <a:t>D</a:t>
            </a:r>
            <a:r>
              <a:rPr lang="en-US" sz="2000" dirty="0" err="1">
                <a:solidFill>
                  <a:schemeClr val="tx1"/>
                </a:solidFill>
                <a:latin typeface="+mj-lt"/>
                <a:ea typeface="Open Sans" panose="020B0604020202020204" charset="0"/>
                <a:cs typeface="Open Sans" panose="020B0604020202020204" charset="0"/>
                <a:sym typeface="Calibri"/>
              </a:rPr>
              <a:t>ata</a:t>
            </a:r>
            <a:endParaRPr lang="en-US" sz="2000" dirty="0">
              <a:solidFill>
                <a:schemeClr val="tx1"/>
              </a:solidFill>
              <a:latin typeface="+mj-lt"/>
              <a:ea typeface="Open Sans" panose="020B0604020202020204" charset="0"/>
              <a:cs typeface="Open Sans" panose="020B0604020202020204" charset="0"/>
              <a:sym typeface="Calibri"/>
            </a:endParaRPr>
          </a:p>
        </p:txBody>
      </p:sp>
      <p:graphicFrame>
        <p:nvGraphicFramePr>
          <p:cNvPr id="2" name="Table 1">
            <a:extLst>
              <a:ext uri="{FF2B5EF4-FFF2-40B4-BE49-F238E27FC236}">
                <a16:creationId xmlns:a16="http://schemas.microsoft.com/office/drawing/2014/main" id="{E4169E5E-323E-4AAB-895F-24E024F16C6A}"/>
              </a:ext>
            </a:extLst>
          </p:cNvPr>
          <p:cNvGraphicFramePr>
            <a:graphicFrameLocks noGrp="1"/>
          </p:cNvGraphicFramePr>
          <p:nvPr>
            <p:extLst>
              <p:ext uri="{D42A27DB-BD31-4B8C-83A1-F6EECF244321}">
                <p14:modId xmlns:p14="http://schemas.microsoft.com/office/powerpoint/2010/main" val="709993286"/>
              </p:ext>
            </p:extLst>
          </p:nvPr>
        </p:nvGraphicFramePr>
        <p:xfrm>
          <a:off x="8317791" y="2148892"/>
          <a:ext cx="1544668" cy="914400"/>
        </p:xfrm>
        <a:graphic>
          <a:graphicData uri="http://schemas.openxmlformats.org/drawingml/2006/table">
            <a:tbl>
              <a:tblPr firstRow="1" bandRow="1">
                <a:tableStyleId>{D7AC3CCA-C797-4891-BE02-D94E43425B78}</a:tableStyleId>
              </a:tblPr>
              <a:tblGrid>
                <a:gridCol w="325550">
                  <a:extLst>
                    <a:ext uri="{9D8B030D-6E8A-4147-A177-3AD203B41FA5}">
                      <a16:colId xmlns:a16="http://schemas.microsoft.com/office/drawing/2014/main" val="5917860"/>
                    </a:ext>
                  </a:extLst>
                </a:gridCol>
                <a:gridCol w="325550">
                  <a:extLst>
                    <a:ext uri="{9D8B030D-6E8A-4147-A177-3AD203B41FA5}">
                      <a16:colId xmlns:a16="http://schemas.microsoft.com/office/drawing/2014/main" val="3955836963"/>
                    </a:ext>
                  </a:extLst>
                </a:gridCol>
                <a:gridCol w="282088">
                  <a:extLst>
                    <a:ext uri="{9D8B030D-6E8A-4147-A177-3AD203B41FA5}">
                      <a16:colId xmlns:a16="http://schemas.microsoft.com/office/drawing/2014/main" val="3428238915"/>
                    </a:ext>
                  </a:extLst>
                </a:gridCol>
                <a:gridCol w="306680">
                  <a:extLst>
                    <a:ext uri="{9D8B030D-6E8A-4147-A177-3AD203B41FA5}">
                      <a16:colId xmlns:a16="http://schemas.microsoft.com/office/drawing/2014/main" val="4152114094"/>
                    </a:ext>
                  </a:extLst>
                </a:gridCol>
                <a:gridCol w="304800">
                  <a:extLst>
                    <a:ext uri="{9D8B030D-6E8A-4147-A177-3AD203B41FA5}">
                      <a16:colId xmlns:a16="http://schemas.microsoft.com/office/drawing/2014/main" val="1981542138"/>
                    </a:ext>
                  </a:extLst>
                </a:gridCol>
              </a:tblGrid>
              <a:tr h="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06224951"/>
                  </a:ext>
                </a:extLst>
              </a:tr>
              <a:tr h="29307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266115966"/>
                  </a:ext>
                </a:extLst>
              </a:tr>
              <a:tr h="293077">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53605894"/>
                  </a:ext>
                </a:extLst>
              </a:tr>
            </a:tbl>
          </a:graphicData>
        </a:graphic>
      </p:graphicFrame>
      <p:graphicFrame>
        <p:nvGraphicFramePr>
          <p:cNvPr id="50" name="Table 49">
            <a:extLst>
              <a:ext uri="{FF2B5EF4-FFF2-40B4-BE49-F238E27FC236}">
                <a16:creationId xmlns:a16="http://schemas.microsoft.com/office/drawing/2014/main" id="{3C7294A9-3C71-49C0-8DE1-80E56D6AB960}"/>
              </a:ext>
            </a:extLst>
          </p:cNvPr>
          <p:cNvGraphicFramePr>
            <a:graphicFrameLocks noGrp="1"/>
          </p:cNvGraphicFramePr>
          <p:nvPr>
            <p:extLst>
              <p:ext uri="{D42A27DB-BD31-4B8C-83A1-F6EECF244321}">
                <p14:modId xmlns:p14="http://schemas.microsoft.com/office/powerpoint/2010/main" val="65460589"/>
              </p:ext>
            </p:extLst>
          </p:nvPr>
        </p:nvGraphicFramePr>
        <p:xfrm>
          <a:off x="8552540" y="5474821"/>
          <a:ext cx="976650" cy="914400"/>
        </p:xfrm>
        <a:graphic>
          <a:graphicData uri="http://schemas.openxmlformats.org/drawingml/2006/table">
            <a:tbl>
              <a:tblPr firstRow="1" bandRow="1">
                <a:tableStyleId>{D7AC3CCA-C797-4891-BE02-D94E43425B78}</a:tableStyleId>
              </a:tblPr>
              <a:tblGrid>
                <a:gridCol w="325550">
                  <a:extLst>
                    <a:ext uri="{9D8B030D-6E8A-4147-A177-3AD203B41FA5}">
                      <a16:colId xmlns:a16="http://schemas.microsoft.com/office/drawing/2014/main" val="5917860"/>
                    </a:ext>
                  </a:extLst>
                </a:gridCol>
                <a:gridCol w="325550">
                  <a:extLst>
                    <a:ext uri="{9D8B030D-6E8A-4147-A177-3AD203B41FA5}">
                      <a16:colId xmlns:a16="http://schemas.microsoft.com/office/drawing/2014/main" val="3428238915"/>
                    </a:ext>
                  </a:extLst>
                </a:gridCol>
                <a:gridCol w="325550">
                  <a:extLst>
                    <a:ext uri="{9D8B030D-6E8A-4147-A177-3AD203B41FA5}">
                      <a16:colId xmlns:a16="http://schemas.microsoft.com/office/drawing/2014/main" val="4152114094"/>
                    </a:ext>
                  </a:extLst>
                </a:gridCol>
              </a:tblGrid>
              <a:tr h="0">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306224951"/>
                  </a:ext>
                </a:extLst>
              </a:tr>
              <a:tr h="29307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66115966"/>
                  </a:ext>
                </a:extLst>
              </a:tr>
              <a:tr h="293077">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53605894"/>
                  </a:ext>
                </a:extLst>
              </a:tr>
            </a:tbl>
          </a:graphicData>
        </a:graphic>
      </p:graphicFrame>
      <p:sp>
        <p:nvSpPr>
          <p:cNvPr id="51" name="Arrow: Notched Right 50">
            <a:extLst>
              <a:ext uri="{FF2B5EF4-FFF2-40B4-BE49-F238E27FC236}">
                <a16:creationId xmlns:a16="http://schemas.microsoft.com/office/drawing/2014/main" id="{92EFABD1-BF24-47BE-87E8-A6754DFC5975}"/>
              </a:ext>
            </a:extLst>
          </p:cNvPr>
          <p:cNvSpPr/>
          <p:nvPr/>
        </p:nvSpPr>
        <p:spPr bwMode="auto">
          <a:xfrm>
            <a:off x="5384646" y="4279183"/>
            <a:ext cx="716887" cy="352039"/>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162560" tIns="81280" rIns="162560" bIns="81280" numCol="1" rtlCol="0" anchor="t" anchorCtr="0" compatLnSpc="1">
            <a:prstTxWarp prst="textNoShape">
              <a:avLst/>
            </a:prstTxWarp>
          </a:bodyPr>
          <a:lstStyle/>
          <a:p>
            <a:pPr algn="ctr" defTabSz="406405" fontAlgn="base">
              <a:spcBef>
                <a:spcPct val="20000"/>
              </a:spcBef>
              <a:spcAft>
                <a:spcPct val="0"/>
              </a:spcAft>
              <a:buClr>
                <a:srgbClr val="FF0000"/>
              </a:buClr>
            </a:pPr>
            <a:endParaRPr lang="en-IN" sz="2000" b="1" dirty="0">
              <a:solidFill>
                <a:schemeClr val="tx1"/>
              </a:solidFill>
              <a:latin typeface="+mj-lt"/>
              <a:ea typeface="Open Sans" panose="020B0604020202020204" charset="0"/>
              <a:cs typeface="Open Sans" panose="020B0604020202020204" charset="0"/>
            </a:endParaRPr>
          </a:p>
        </p:txBody>
      </p:sp>
      <p:sp>
        <p:nvSpPr>
          <p:cNvPr id="53" name="Arrow: Notched Right 52">
            <a:extLst>
              <a:ext uri="{FF2B5EF4-FFF2-40B4-BE49-F238E27FC236}">
                <a16:creationId xmlns:a16="http://schemas.microsoft.com/office/drawing/2014/main" id="{660BBF82-0B2F-49FE-AB92-BF7123F9B628}"/>
              </a:ext>
            </a:extLst>
          </p:cNvPr>
          <p:cNvSpPr/>
          <p:nvPr/>
        </p:nvSpPr>
        <p:spPr bwMode="auto">
          <a:xfrm rot="2273798">
            <a:off x="7736698" y="5199042"/>
            <a:ext cx="716887" cy="352039"/>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162560" tIns="81280" rIns="162560" bIns="81280" numCol="1" rtlCol="0" anchor="t" anchorCtr="0" compatLnSpc="1">
            <a:prstTxWarp prst="textNoShape">
              <a:avLst/>
            </a:prstTxWarp>
          </a:bodyPr>
          <a:lstStyle/>
          <a:p>
            <a:pPr algn="ctr" defTabSz="406405" fontAlgn="base">
              <a:spcBef>
                <a:spcPct val="20000"/>
              </a:spcBef>
              <a:spcAft>
                <a:spcPct val="0"/>
              </a:spcAft>
              <a:buClr>
                <a:srgbClr val="FF0000"/>
              </a:buClr>
            </a:pPr>
            <a:endParaRPr lang="en-IN" sz="2000" b="1" dirty="0">
              <a:solidFill>
                <a:schemeClr val="tx1"/>
              </a:solidFill>
              <a:latin typeface="+mj-lt"/>
              <a:ea typeface="Open Sans" panose="020B0604020202020204" charset="0"/>
              <a:cs typeface="Open Sans" panose="020B0604020202020204" charset="0"/>
            </a:endParaRPr>
          </a:p>
        </p:txBody>
      </p:sp>
      <p:grpSp>
        <p:nvGrpSpPr>
          <p:cNvPr id="58" name="Group 57">
            <a:extLst>
              <a:ext uri="{FF2B5EF4-FFF2-40B4-BE49-F238E27FC236}">
                <a16:creationId xmlns:a16="http://schemas.microsoft.com/office/drawing/2014/main" id="{D14D4252-9268-434D-BB6E-89D1BE1D1F8C}"/>
              </a:ext>
            </a:extLst>
          </p:cNvPr>
          <p:cNvGrpSpPr/>
          <p:nvPr/>
        </p:nvGrpSpPr>
        <p:grpSpPr>
          <a:xfrm>
            <a:off x="6190264" y="3816733"/>
            <a:ext cx="1525771" cy="1276937"/>
            <a:chOff x="6168416" y="1550666"/>
            <a:chExt cx="1706685" cy="1428346"/>
          </a:xfrm>
        </p:grpSpPr>
        <p:sp>
          <p:nvSpPr>
            <p:cNvPr id="54" name="Freeform 995">
              <a:extLst>
                <a:ext uri="{FF2B5EF4-FFF2-40B4-BE49-F238E27FC236}">
                  <a16:creationId xmlns:a16="http://schemas.microsoft.com/office/drawing/2014/main" id="{D69CC487-52A0-45FF-A429-304155923F14}"/>
                </a:ext>
              </a:extLst>
            </p:cNvPr>
            <p:cNvSpPr>
              <a:spLocks noChangeAspect="1" noEditPoints="1"/>
            </p:cNvSpPr>
            <p:nvPr/>
          </p:nvSpPr>
          <p:spPr bwMode="auto">
            <a:xfrm>
              <a:off x="6539883" y="1792206"/>
              <a:ext cx="1044772" cy="945267"/>
            </a:xfrm>
            <a:custGeom>
              <a:avLst/>
              <a:gdLst>
                <a:gd name="T0" fmla="*/ 68 w 68"/>
                <a:gd name="T1" fmla="*/ 14 h 61"/>
                <a:gd name="T2" fmla="*/ 56 w 68"/>
                <a:gd name="T3" fmla="*/ 27 h 61"/>
                <a:gd name="T4" fmla="*/ 54 w 68"/>
                <a:gd name="T5" fmla="*/ 27 h 61"/>
                <a:gd name="T6" fmla="*/ 54 w 68"/>
                <a:gd name="T7" fmla="*/ 18 h 61"/>
                <a:gd name="T8" fmla="*/ 41 w 68"/>
                <a:gd name="T9" fmla="*/ 19 h 61"/>
                <a:gd name="T10" fmla="*/ 36 w 68"/>
                <a:gd name="T11" fmla="*/ 23 h 61"/>
                <a:gd name="T12" fmla="*/ 32 w 68"/>
                <a:gd name="T13" fmla="*/ 32 h 61"/>
                <a:gd name="T14" fmla="*/ 28 w 68"/>
                <a:gd name="T15" fmla="*/ 41 h 61"/>
                <a:gd name="T16" fmla="*/ 22 w 68"/>
                <a:gd name="T17" fmla="*/ 48 h 61"/>
                <a:gd name="T18" fmla="*/ 15 w 68"/>
                <a:gd name="T19" fmla="*/ 52 h 61"/>
                <a:gd name="T20" fmla="*/ 2 w 68"/>
                <a:gd name="T21" fmla="*/ 52 h 61"/>
                <a:gd name="T22" fmla="*/ 0 w 68"/>
                <a:gd name="T23" fmla="*/ 51 h 61"/>
                <a:gd name="T24" fmla="*/ 1 w 68"/>
                <a:gd name="T25" fmla="*/ 43 h 61"/>
                <a:gd name="T26" fmla="*/ 10 w 68"/>
                <a:gd name="T27" fmla="*/ 43 h 61"/>
                <a:gd name="T28" fmla="*/ 16 w 68"/>
                <a:gd name="T29" fmla="*/ 40 h 61"/>
                <a:gd name="T30" fmla="*/ 20 w 68"/>
                <a:gd name="T31" fmla="*/ 35 h 61"/>
                <a:gd name="T32" fmla="*/ 24 w 68"/>
                <a:gd name="T33" fmla="*/ 24 h 61"/>
                <a:gd name="T34" fmla="*/ 29 w 68"/>
                <a:gd name="T35" fmla="*/ 17 h 61"/>
                <a:gd name="T36" fmla="*/ 35 w 68"/>
                <a:gd name="T37" fmla="*/ 11 h 61"/>
                <a:gd name="T38" fmla="*/ 44 w 68"/>
                <a:gd name="T39" fmla="*/ 9 h 61"/>
                <a:gd name="T40" fmla="*/ 54 w 68"/>
                <a:gd name="T41" fmla="*/ 1 h 61"/>
                <a:gd name="T42" fmla="*/ 55 w 68"/>
                <a:gd name="T43" fmla="*/ 0 h 61"/>
                <a:gd name="T44" fmla="*/ 68 w 68"/>
                <a:gd name="T45" fmla="*/ 13 h 61"/>
                <a:gd name="T46" fmla="*/ 26 w 68"/>
                <a:gd name="T47" fmla="*/ 17 h 61"/>
                <a:gd name="T48" fmla="*/ 19 w 68"/>
                <a:gd name="T49" fmla="*/ 25 h 61"/>
                <a:gd name="T50" fmla="*/ 16 w 68"/>
                <a:gd name="T51" fmla="*/ 20 h 61"/>
                <a:gd name="T52" fmla="*/ 10 w 68"/>
                <a:gd name="T53" fmla="*/ 18 h 61"/>
                <a:gd name="T54" fmla="*/ 1 w 68"/>
                <a:gd name="T55" fmla="*/ 18 h 61"/>
                <a:gd name="T56" fmla="*/ 0 w 68"/>
                <a:gd name="T57" fmla="*/ 10 h 61"/>
                <a:gd name="T58" fmla="*/ 2 w 68"/>
                <a:gd name="T59" fmla="*/ 9 h 61"/>
                <a:gd name="T60" fmla="*/ 68 w 68"/>
                <a:gd name="T61" fmla="*/ 47 h 61"/>
                <a:gd name="T62" fmla="*/ 68 w 68"/>
                <a:gd name="T63" fmla="*/ 48 h 61"/>
                <a:gd name="T64" fmla="*/ 55 w 68"/>
                <a:gd name="T65" fmla="*/ 61 h 61"/>
                <a:gd name="T66" fmla="*/ 54 w 68"/>
                <a:gd name="T67" fmla="*/ 60 h 61"/>
                <a:gd name="T68" fmla="*/ 51 w 68"/>
                <a:gd name="T69" fmla="*/ 52 h 61"/>
                <a:gd name="T70" fmla="*/ 45 w 68"/>
                <a:gd name="T71" fmla="*/ 52 h 61"/>
                <a:gd name="T72" fmla="*/ 40 w 68"/>
                <a:gd name="T73" fmla="*/ 52 h 61"/>
                <a:gd name="T74" fmla="*/ 35 w 68"/>
                <a:gd name="T75" fmla="*/ 50 h 61"/>
                <a:gd name="T76" fmla="*/ 31 w 68"/>
                <a:gd name="T77" fmla="*/ 47 h 61"/>
                <a:gd name="T78" fmla="*/ 34 w 68"/>
                <a:gd name="T79" fmla="*/ 34 h 61"/>
                <a:gd name="T80" fmla="*/ 37 w 68"/>
                <a:gd name="T81" fmla="*/ 39 h 61"/>
                <a:gd name="T82" fmla="*/ 41 w 68"/>
                <a:gd name="T83" fmla="*/ 42 h 61"/>
                <a:gd name="T84" fmla="*/ 54 w 68"/>
                <a:gd name="T85" fmla="*/ 43 h 61"/>
                <a:gd name="T86" fmla="*/ 54 w 68"/>
                <a:gd name="T87" fmla="*/ 35 h 61"/>
                <a:gd name="T88" fmla="*/ 56 w 68"/>
                <a:gd name="T89" fmla="*/ 3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 h="61">
                  <a:moveTo>
                    <a:pt x="68" y="13"/>
                  </a:moveTo>
                  <a:cubicBezTo>
                    <a:pt x="68" y="13"/>
                    <a:pt x="68" y="13"/>
                    <a:pt x="68" y="14"/>
                  </a:cubicBezTo>
                  <a:cubicBezTo>
                    <a:pt x="68" y="14"/>
                    <a:pt x="68" y="14"/>
                    <a:pt x="68" y="14"/>
                  </a:cubicBezTo>
                  <a:cubicBezTo>
                    <a:pt x="56" y="27"/>
                    <a:pt x="56" y="27"/>
                    <a:pt x="56" y="27"/>
                  </a:cubicBezTo>
                  <a:cubicBezTo>
                    <a:pt x="56" y="27"/>
                    <a:pt x="55" y="27"/>
                    <a:pt x="55" y="27"/>
                  </a:cubicBezTo>
                  <a:cubicBezTo>
                    <a:pt x="55" y="27"/>
                    <a:pt x="54" y="27"/>
                    <a:pt x="54" y="27"/>
                  </a:cubicBezTo>
                  <a:cubicBezTo>
                    <a:pt x="54" y="26"/>
                    <a:pt x="54" y="26"/>
                    <a:pt x="54" y="26"/>
                  </a:cubicBezTo>
                  <a:cubicBezTo>
                    <a:pt x="54" y="18"/>
                    <a:pt x="54" y="18"/>
                    <a:pt x="54" y="18"/>
                  </a:cubicBezTo>
                  <a:cubicBezTo>
                    <a:pt x="44" y="18"/>
                    <a:pt x="44" y="18"/>
                    <a:pt x="44" y="18"/>
                  </a:cubicBezTo>
                  <a:cubicBezTo>
                    <a:pt x="43" y="18"/>
                    <a:pt x="42" y="19"/>
                    <a:pt x="41" y="19"/>
                  </a:cubicBezTo>
                  <a:cubicBezTo>
                    <a:pt x="40" y="19"/>
                    <a:pt x="39" y="20"/>
                    <a:pt x="38" y="21"/>
                  </a:cubicBezTo>
                  <a:cubicBezTo>
                    <a:pt x="37" y="21"/>
                    <a:pt x="37" y="22"/>
                    <a:pt x="36" y="23"/>
                  </a:cubicBezTo>
                  <a:cubicBezTo>
                    <a:pt x="36" y="24"/>
                    <a:pt x="35" y="25"/>
                    <a:pt x="34" y="26"/>
                  </a:cubicBezTo>
                  <a:cubicBezTo>
                    <a:pt x="34" y="28"/>
                    <a:pt x="33" y="30"/>
                    <a:pt x="32" y="32"/>
                  </a:cubicBezTo>
                  <a:cubicBezTo>
                    <a:pt x="31" y="34"/>
                    <a:pt x="30" y="36"/>
                    <a:pt x="30" y="37"/>
                  </a:cubicBezTo>
                  <a:cubicBezTo>
                    <a:pt x="29" y="38"/>
                    <a:pt x="28" y="39"/>
                    <a:pt x="28" y="41"/>
                  </a:cubicBezTo>
                  <a:cubicBezTo>
                    <a:pt x="27" y="42"/>
                    <a:pt x="26" y="43"/>
                    <a:pt x="25" y="44"/>
                  </a:cubicBezTo>
                  <a:cubicBezTo>
                    <a:pt x="24" y="45"/>
                    <a:pt x="23" y="47"/>
                    <a:pt x="22" y="48"/>
                  </a:cubicBezTo>
                  <a:cubicBezTo>
                    <a:pt x="21" y="49"/>
                    <a:pt x="20" y="50"/>
                    <a:pt x="19" y="50"/>
                  </a:cubicBezTo>
                  <a:cubicBezTo>
                    <a:pt x="18" y="51"/>
                    <a:pt x="16" y="51"/>
                    <a:pt x="15" y="52"/>
                  </a:cubicBezTo>
                  <a:cubicBezTo>
                    <a:pt x="13" y="52"/>
                    <a:pt x="12" y="52"/>
                    <a:pt x="10" y="52"/>
                  </a:cubicBezTo>
                  <a:cubicBezTo>
                    <a:pt x="2" y="52"/>
                    <a:pt x="2" y="52"/>
                    <a:pt x="2" y="52"/>
                  </a:cubicBezTo>
                  <a:cubicBezTo>
                    <a:pt x="1" y="52"/>
                    <a:pt x="1" y="52"/>
                    <a:pt x="1" y="52"/>
                  </a:cubicBezTo>
                  <a:cubicBezTo>
                    <a:pt x="0" y="52"/>
                    <a:pt x="0" y="52"/>
                    <a:pt x="0" y="51"/>
                  </a:cubicBezTo>
                  <a:cubicBezTo>
                    <a:pt x="0" y="44"/>
                    <a:pt x="0" y="44"/>
                    <a:pt x="0" y="44"/>
                  </a:cubicBezTo>
                  <a:cubicBezTo>
                    <a:pt x="0" y="44"/>
                    <a:pt x="0" y="43"/>
                    <a:pt x="1" y="43"/>
                  </a:cubicBezTo>
                  <a:cubicBezTo>
                    <a:pt x="1" y="43"/>
                    <a:pt x="1" y="43"/>
                    <a:pt x="2" y="43"/>
                  </a:cubicBezTo>
                  <a:cubicBezTo>
                    <a:pt x="10" y="43"/>
                    <a:pt x="10" y="43"/>
                    <a:pt x="10" y="43"/>
                  </a:cubicBezTo>
                  <a:cubicBezTo>
                    <a:pt x="11" y="43"/>
                    <a:pt x="12" y="43"/>
                    <a:pt x="13" y="42"/>
                  </a:cubicBezTo>
                  <a:cubicBezTo>
                    <a:pt x="14" y="42"/>
                    <a:pt x="15" y="41"/>
                    <a:pt x="16" y="40"/>
                  </a:cubicBezTo>
                  <a:cubicBezTo>
                    <a:pt x="17" y="40"/>
                    <a:pt x="17" y="39"/>
                    <a:pt x="18" y="38"/>
                  </a:cubicBezTo>
                  <a:cubicBezTo>
                    <a:pt x="18" y="37"/>
                    <a:pt x="19" y="36"/>
                    <a:pt x="20" y="35"/>
                  </a:cubicBezTo>
                  <a:cubicBezTo>
                    <a:pt x="20" y="34"/>
                    <a:pt x="21" y="31"/>
                    <a:pt x="23" y="29"/>
                  </a:cubicBezTo>
                  <a:cubicBezTo>
                    <a:pt x="23" y="27"/>
                    <a:pt x="24" y="26"/>
                    <a:pt x="24" y="24"/>
                  </a:cubicBezTo>
                  <a:cubicBezTo>
                    <a:pt x="25" y="23"/>
                    <a:pt x="26" y="22"/>
                    <a:pt x="26" y="21"/>
                  </a:cubicBezTo>
                  <a:cubicBezTo>
                    <a:pt x="27" y="19"/>
                    <a:pt x="28" y="18"/>
                    <a:pt x="29" y="17"/>
                  </a:cubicBezTo>
                  <a:cubicBezTo>
                    <a:pt x="30" y="16"/>
                    <a:pt x="31" y="15"/>
                    <a:pt x="32" y="14"/>
                  </a:cubicBezTo>
                  <a:cubicBezTo>
                    <a:pt x="33" y="12"/>
                    <a:pt x="34" y="12"/>
                    <a:pt x="35" y="11"/>
                  </a:cubicBezTo>
                  <a:cubicBezTo>
                    <a:pt x="36" y="10"/>
                    <a:pt x="38" y="10"/>
                    <a:pt x="39" y="9"/>
                  </a:cubicBezTo>
                  <a:cubicBezTo>
                    <a:pt x="41" y="9"/>
                    <a:pt x="42" y="9"/>
                    <a:pt x="44" y="9"/>
                  </a:cubicBezTo>
                  <a:cubicBezTo>
                    <a:pt x="54" y="9"/>
                    <a:pt x="54" y="9"/>
                    <a:pt x="54" y="9"/>
                  </a:cubicBezTo>
                  <a:cubicBezTo>
                    <a:pt x="54" y="1"/>
                    <a:pt x="54" y="1"/>
                    <a:pt x="54" y="1"/>
                  </a:cubicBezTo>
                  <a:cubicBezTo>
                    <a:pt x="54" y="1"/>
                    <a:pt x="54" y="1"/>
                    <a:pt x="54" y="1"/>
                  </a:cubicBezTo>
                  <a:cubicBezTo>
                    <a:pt x="54" y="0"/>
                    <a:pt x="55" y="0"/>
                    <a:pt x="55" y="0"/>
                  </a:cubicBezTo>
                  <a:cubicBezTo>
                    <a:pt x="55" y="0"/>
                    <a:pt x="56" y="0"/>
                    <a:pt x="56" y="1"/>
                  </a:cubicBezTo>
                  <a:cubicBezTo>
                    <a:pt x="68" y="13"/>
                    <a:pt x="68" y="13"/>
                    <a:pt x="68" y="13"/>
                  </a:cubicBezTo>
                  <a:close/>
                  <a:moveTo>
                    <a:pt x="10" y="9"/>
                  </a:moveTo>
                  <a:cubicBezTo>
                    <a:pt x="16" y="9"/>
                    <a:pt x="22" y="12"/>
                    <a:pt x="26" y="17"/>
                  </a:cubicBezTo>
                  <a:cubicBezTo>
                    <a:pt x="24" y="20"/>
                    <a:pt x="22" y="23"/>
                    <a:pt x="20" y="28"/>
                  </a:cubicBezTo>
                  <a:cubicBezTo>
                    <a:pt x="20" y="26"/>
                    <a:pt x="19" y="26"/>
                    <a:pt x="19" y="25"/>
                  </a:cubicBezTo>
                  <a:cubicBezTo>
                    <a:pt x="19" y="24"/>
                    <a:pt x="18" y="23"/>
                    <a:pt x="17" y="22"/>
                  </a:cubicBezTo>
                  <a:cubicBezTo>
                    <a:pt x="17" y="22"/>
                    <a:pt x="16" y="21"/>
                    <a:pt x="16" y="20"/>
                  </a:cubicBezTo>
                  <a:cubicBezTo>
                    <a:pt x="15" y="20"/>
                    <a:pt x="14" y="19"/>
                    <a:pt x="13" y="19"/>
                  </a:cubicBezTo>
                  <a:cubicBezTo>
                    <a:pt x="12" y="19"/>
                    <a:pt x="11" y="18"/>
                    <a:pt x="10" y="18"/>
                  </a:cubicBezTo>
                  <a:cubicBezTo>
                    <a:pt x="2" y="18"/>
                    <a:pt x="2" y="18"/>
                    <a:pt x="2" y="18"/>
                  </a:cubicBezTo>
                  <a:cubicBezTo>
                    <a:pt x="1" y="18"/>
                    <a:pt x="1" y="18"/>
                    <a:pt x="1" y="18"/>
                  </a:cubicBezTo>
                  <a:cubicBezTo>
                    <a:pt x="0" y="18"/>
                    <a:pt x="0" y="18"/>
                    <a:pt x="0" y="17"/>
                  </a:cubicBezTo>
                  <a:cubicBezTo>
                    <a:pt x="0" y="10"/>
                    <a:pt x="0" y="10"/>
                    <a:pt x="0" y="10"/>
                  </a:cubicBezTo>
                  <a:cubicBezTo>
                    <a:pt x="0" y="10"/>
                    <a:pt x="0" y="9"/>
                    <a:pt x="1" y="9"/>
                  </a:cubicBezTo>
                  <a:cubicBezTo>
                    <a:pt x="1" y="9"/>
                    <a:pt x="1" y="9"/>
                    <a:pt x="2" y="9"/>
                  </a:cubicBezTo>
                  <a:cubicBezTo>
                    <a:pt x="10" y="9"/>
                    <a:pt x="10" y="9"/>
                    <a:pt x="10" y="9"/>
                  </a:cubicBezTo>
                  <a:close/>
                  <a:moveTo>
                    <a:pt x="68" y="47"/>
                  </a:moveTo>
                  <a:cubicBezTo>
                    <a:pt x="68" y="47"/>
                    <a:pt x="68" y="47"/>
                    <a:pt x="68" y="48"/>
                  </a:cubicBezTo>
                  <a:cubicBezTo>
                    <a:pt x="68" y="48"/>
                    <a:pt x="68" y="48"/>
                    <a:pt x="68" y="48"/>
                  </a:cubicBezTo>
                  <a:cubicBezTo>
                    <a:pt x="56" y="61"/>
                    <a:pt x="56" y="61"/>
                    <a:pt x="56" y="61"/>
                  </a:cubicBezTo>
                  <a:cubicBezTo>
                    <a:pt x="56" y="61"/>
                    <a:pt x="55" y="61"/>
                    <a:pt x="55" y="61"/>
                  </a:cubicBezTo>
                  <a:cubicBezTo>
                    <a:pt x="55" y="61"/>
                    <a:pt x="54" y="61"/>
                    <a:pt x="54" y="61"/>
                  </a:cubicBezTo>
                  <a:cubicBezTo>
                    <a:pt x="54" y="60"/>
                    <a:pt x="54" y="60"/>
                    <a:pt x="54" y="60"/>
                  </a:cubicBezTo>
                  <a:cubicBezTo>
                    <a:pt x="54" y="52"/>
                    <a:pt x="54" y="52"/>
                    <a:pt x="54" y="52"/>
                  </a:cubicBezTo>
                  <a:cubicBezTo>
                    <a:pt x="53" y="52"/>
                    <a:pt x="52" y="52"/>
                    <a:pt x="51" y="52"/>
                  </a:cubicBezTo>
                  <a:cubicBezTo>
                    <a:pt x="49" y="52"/>
                    <a:pt x="48" y="52"/>
                    <a:pt x="47" y="52"/>
                  </a:cubicBezTo>
                  <a:cubicBezTo>
                    <a:pt x="47" y="52"/>
                    <a:pt x="46" y="52"/>
                    <a:pt x="45" y="52"/>
                  </a:cubicBezTo>
                  <a:cubicBezTo>
                    <a:pt x="44" y="52"/>
                    <a:pt x="43" y="52"/>
                    <a:pt x="42" y="52"/>
                  </a:cubicBezTo>
                  <a:cubicBezTo>
                    <a:pt x="41" y="52"/>
                    <a:pt x="41" y="52"/>
                    <a:pt x="40" y="52"/>
                  </a:cubicBezTo>
                  <a:cubicBezTo>
                    <a:pt x="39" y="52"/>
                    <a:pt x="38" y="51"/>
                    <a:pt x="37" y="51"/>
                  </a:cubicBezTo>
                  <a:cubicBezTo>
                    <a:pt x="37" y="51"/>
                    <a:pt x="36" y="50"/>
                    <a:pt x="35" y="50"/>
                  </a:cubicBezTo>
                  <a:cubicBezTo>
                    <a:pt x="34" y="50"/>
                    <a:pt x="33" y="49"/>
                    <a:pt x="33" y="49"/>
                  </a:cubicBezTo>
                  <a:cubicBezTo>
                    <a:pt x="32" y="48"/>
                    <a:pt x="31" y="47"/>
                    <a:pt x="31" y="47"/>
                  </a:cubicBezTo>
                  <a:cubicBezTo>
                    <a:pt x="30" y="46"/>
                    <a:pt x="29" y="45"/>
                    <a:pt x="29" y="44"/>
                  </a:cubicBezTo>
                  <a:cubicBezTo>
                    <a:pt x="30" y="42"/>
                    <a:pt x="32" y="38"/>
                    <a:pt x="34" y="34"/>
                  </a:cubicBezTo>
                  <a:cubicBezTo>
                    <a:pt x="34" y="35"/>
                    <a:pt x="35" y="36"/>
                    <a:pt x="35" y="36"/>
                  </a:cubicBezTo>
                  <a:cubicBezTo>
                    <a:pt x="35" y="37"/>
                    <a:pt x="36" y="38"/>
                    <a:pt x="37" y="39"/>
                  </a:cubicBezTo>
                  <a:cubicBezTo>
                    <a:pt x="37" y="40"/>
                    <a:pt x="38" y="40"/>
                    <a:pt x="39" y="41"/>
                  </a:cubicBezTo>
                  <a:cubicBezTo>
                    <a:pt x="39" y="41"/>
                    <a:pt x="40" y="42"/>
                    <a:pt x="41" y="42"/>
                  </a:cubicBezTo>
                  <a:cubicBezTo>
                    <a:pt x="42" y="43"/>
                    <a:pt x="43" y="43"/>
                    <a:pt x="44" y="43"/>
                  </a:cubicBezTo>
                  <a:cubicBezTo>
                    <a:pt x="54" y="43"/>
                    <a:pt x="54" y="43"/>
                    <a:pt x="54" y="43"/>
                  </a:cubicBezTo>
                  <a:cubicBezTo>
                    <a:pt x="54" y="35"/>
                    <a:pt x="54" y="35"/>
                    <a:pt x="54" y="35"/>
                  </a:cubicBezTo>
                  <a:cubicBezTo>
                    <a:pt x="54" y="35"/>
                    <a:pt x="54" y="35"/>
                    <a:pt x="54" y="35"/>
                  </a:cubicBezTo>
                  <a:cubicBezTo>
                    <a:pt x="54" y="34"/>
                    <a:pt x="55" y="34"/>
                    <a:pt x="55" y="34"/>
                  </a:cubicBezTo>
                  <a:cubicBezTo>
                    <a:pt x="55" y="34"/>
                    <a:pt x="56" y="34"/>
                    <a:pt x="56" y="35"/>
                  </a:cubicBezTo>
                  <a:cubicBezTo>
                    <a:pt x="68" y="47"/>
                    <a:pt x="68" y="47"/>
                    <a:pt x="68" y="47"/>
                  </a:cubicBezTo>
                  <a:close/>
                </a:path>
              </a:pathLst>
            </a:cu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path path="circle">
                <a:fillToRect r="100000" b="100000"/>
              </a:path>
              <a:tileRect l="-100000" t="-100000"/>
            </a:gradFill>
            <a:ln>
              <a:noFill/>
            </a:ln>
            <a:extLst/>
          </p:spPr>
          <p:txBody>
            <a:bodyPr vert="horz" wrap="square" lIns="121920" tIns="60960" rIns="121920" bIns="60960" numCol="1" anchor="t" anchorCtr="0" compatLnSpc="1">
              <a:prstTxWarp prst="textNoShape">
                <a:avLst/>
              </a:prstTxWarp>
            </a:bodyPr>
            <a:lstStyle/>
            <a:p>
              <a:endParaRPr lang="en-US" sz="2000" dirty="0">
                <a:latin typeface="+mj-lt"/>
              </a:endParaRPr>
            </a:p>
          </p:txBody>
        </p:sp>
        <p:sp>
          <p:nvSpPr>
            <p:cNvPr id="55" name="Rectangle 54">
              <a:extLst>
                <a:ext uri="{FF2B5EF4-FFF2-40B4-BE49-F238E27FC236}">
                  <a16:creationId xmlns:a16="http://schemas.microsoft.com/office/drawing/2014/main" id="{CC465F22-808C-41E4-8F54-0BDC5F00AF37}"/>
                </a:ext>
              </a:extLst>
            </p:cNvPr>
            <p:cNvSpPr/>
            <p:nvPr/>
          </p:nvSpPr>
          <p:spPr>
            <a:xfrm>
              <a:off x="6168416" y="1550666"/>
              <a:ext cx="1706685" cy="14283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mj-lt"/>
              </a:endParaRPr>
            </a:p>
          </p:txBody>
        </p:sp>
      </p:grpSp>
      <p:sp>
        <p:nvSpPr>
          <p:cNvPr id="59" name="Arrow: Notched Right 58">
            <a:extLst>
              <a:ext uri="{FF2B5EF4-FFF2-40B4-BE49-F238E27FC236}">
                <a16:creationId xmlns:a16="http://schemas.microsoft.com/office/drawing/2014/main" id="{FD7DDB67-2EB6-43EE-BDD5-BF2A61096BE4}"/>
              </a:ext>
            </a:extLst>
          </p:cNvPr>
          <p:cNvSpPr/>
          <p:nvPr/>
        </p:nvSpPr>
        <p:spPr bwMode="auto">
          <a:xfrm>
            <a:off x="10018170" y="2364153"/>
            <a:ext cx="716887" cy="352039"/>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162560" tIns="81280" rIns="162560" bIns="81280" numCol="1" rtlCol="0" anchor="t" anchorCtr="0" compatLnSpc="1">
            <a:prstTxWarp prst="textNoShape">
              <a:avLst/>
            </a:prstTxWarp>
          </a:bodyPr>
          <a:lstStyle/>
          <a:p>
            <a:pPr algn="ctr" defTabSz="406405" fontAlgn="base">
              <a:spcBef>
                <a:spcPct val="20000"/>
              </a:spcBef>
              <a:spcAft>
                <a:spcPct val="0"/>
              </a:spcAft>
              <a:buClr>
                <a:srgbClr val="FF0000"/>
              </a:buClr>
            </a:pPr>
            <a:endParaRPr lang="en-IN" sz="2000" b="1" dirty="0">
              <a:solidFill>
                <a:schemeClr val="tx1"/>
              </a:solidFill>
              <a:latin typeface="+mj-lt"/>
              <a:ea typeface="Open Sans" panose="020B0604020202020204" charset="0"/>
              <a:cs typeface="Open Sans" panose="020B0604020202020204" charset="0"/>
            </a:endParaRPr>
          </a:p>
        </p:txBody>
      </p:sp>
      <p:grpSp>
        <p:nvGrpSpPr>
          <p:cNvPr id="65" name="Group 64">
            <a:extLst>
              <a:ext uri="{FF2B5EF4-FFF2-40B4-BE49-F238E27FC236}">
                <a16:creationId xmlns:a16="http://schemas.microsoft.com/office/drawing/2014/main" id="{6A2B4A64-6372-4F28-AE3D-CAE3A5CF46D0}"/>
              </a:ext>
            </a:extLst>
          </p:cNvPr>
          <p:cNvGrpSpPr/>
          <p:nvPr/>
        </p:nvGrpSpPr>
        <p:grpSpPr>
          <a:xfrm>
            <a:off x="10795033" y="1568012"/>
            <a:ext cx="1896800" cy="1776728"/>
            <a:chOff x="11731200" y="1502699"/>
            <a:chExt cx="1896800" cy="1776728"/>
          </a:xfrm>
        </p:grpSpPr>
        <p:pic>
          <p:nvPicPr>
            <p:cNvPr id="61" name="Picture 60" descr="A picture containing LEGO, toy, vector graphics&#10;&#10;Description automatically generated">
              <a:extLst>
                <a:ext uri="{FF2B5EF4-FFF2-40B4-BE49-F238E27FC236}">
                  <a16:creationId xmlns:a16="http://schemas.microsoft.com/office/drawing/2014/main" id="{573CC5E2-13D1-4E04-BBAA-73ACC57E7177}"/>
                </a:ext>
              </a:extLst>
            </p:cNvPr>
            <p:cNvPicPr>
              <a:picLocks noChangeAspect="1"/>
            </p:cNvPicPr>
            <p:nvPr/>
          </p:nvPicPr>
          <p:blipFill rotWithShape="1">
            <a:blip r:embed="rId3"/>
            <a:srcRect l="31235" t="58358" r="38219" b="13028"/>
            <a:stretch/>
          </p:blipFill>
          <p:spPr>
            <a:xfrm>
              <a:off x="11731200" y="1502699"/>
              <a:ext cx="1896800" cy="1776728"/>
            </a:xfrm>
            <a:prstGeom prst="rect">
              <a:avLst/>
            </a:prstGeom>
          </p:spPr>
        </p:pic>
        <p:sp>
          <p:nvSpPr>
            <p:cNvPr id="62" name="Rectangle 61">
              <a:extLst>
                <a:ext uri="{FF2B5EF4-FFF2-40B4-BE49-F238E27FC236}">
                  <a16:creationId xmlns:a16="http://schemas.microsoft.com/office/drawing/2014/main" id="{364D6CFF-1F6D-461A-A185-14DC50732A9C}"/>
                </a:ext>
              </a:extLst>
            </p:cNvPr>
            <p:cNvSpPr/>
            <p:nvPr/>
          </p:nvSpPr>
          <p:spPr>
            <a:xfrm>
              <a:off x="12416777" y="2180436"/>
              <a:ext cx="483896" cy="448836"/>
            </a:xfrm>
            <a:prstGeom prst="rect">
              <a:avLst/>
            </a:prstGeom>
            <a:solidFill>
              <a:srgbClr val="334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mj-lt"/>
              </a:endParaRPr>
            </a:p>
          </p:txBody>
        </p:sp>
      </p:grpSp>
      <p:grpSp>
        <p:nvGrpSpPr>
          <p:cNvPr id="83" name="Group 82">
            <a:extLst>
              <a:ext uri="{FF2B5EF4-FFF2-40B4-BE49-F238E27FC236}">
                <a16:creationId xmlns:a16="http://schemas.microsoft.com/office/drawing/2014/main" id="{865CDED3-3E75-4043-B22F-504F0BC1B508}"/>
              </a:ext>
            </a:extLst>
          </p:cNvPr>
          <p:cNvGrpSpPr/>
          <p:nvPr/>
        </p:nvGrpSpPr>
        <p:grpSpPr>
          <a:xfrm>
            <a:off x="13781932" y="1639315"/>
            <a:ext cx="1712524" cy="1597512"/>
            <a:chOff x="14128004" y="0"/>
            <a:chExt cx="3184945" cy="3199764"/>
          </a:xfrm>
        </p:grpSpPr>
        <p:grpSp>
          <p:nvGrpSpPr>
            <p:cNvPr id="68" name="Group 67">
              <a:extLst>
                <a:ext uri="{FF2B5EF4-FFF2-40B4-BE49-F238E27FC236}">
                  <a16:creationId xmlns:a16="http://schemas.microsoft.com/office/drawing/2014/main" id="{91B77DA6-17C1-47A1-8301-388DC2F69FDA}"/>
                </a:ext>
              </a:extLst>
            </p:cNvPr>
            <p:cNvGrpSpPr/>
            <p:nvPr/>
          </p:nvGrpSpPr>
          <p:grpSpPr>
            <a:xfrm>
              <a:off x="14128004" y="0"/>
              <a:ext cx="3184945" cy="3199764"/>
              <a:chOff x="14128005" y="885621"/>
              <a:chExt cx="1398238" cy="1428346"/>
            </a:xfrm>
          </p:grpSpPr>
          <p:sp>
            <p:nvSpPr>
              <p:cNvPr id="66" name="Rectangle: Rounded Corners 65">
                <a:extLst>
                  <a:ext uri="{FF2B5EF4-FFF2-40B4-BE49-F238E27FC236}">
                    <a16:creationId xmlns:a16="http://schemas.microsoft.com/office/drawing/2014/main" id="{78C1C8BA-8995-4BFB-A5D3-1C7F1AA27924}"/>
                  </a:ext>
                </a:extLst>
              </p:cNvPr>
              <p:cNvSpPr/>
              <p:nvPr/>
            </p:nvSpPr>
            <p:spPr>
              <a:xfrm>
                <a:off x="14128005" y="885621"/>
                <a:ext cx="1398238" cy="1428346"/>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mj-lt"/>
                </a:endParaRPr>
              </a:p>
            </p:txBody>
          </p:sp>
          <p:sp>
            <p:nvSpPr>
              <p:cNvPr id="67" name="Rectangle: Rounded Corners 66">
                <a:extLst>
                  <a:ext uri="{FF2B5EF4-FFF2-40B4-BE49-F238E27FC236}">
                    <a16:creationId xmlns:a16="http://schemas.microsoft.com/office/drawing/2014/main" id="{8BBB9801-1AC7-42C6-8918-B658826E89D4}"/>
                  </a:ext>
                </a:extLst>
              </p:cNvPr>
              <p:cNvSpPr/>
              <p:nvPr/>
            </p:nvSpPr>
            <p:spPr>
              <a:xfrm>
                <a:off x="14213020" y="976879"/>
                <a:ext cx="1222153" cy="1248469"/>
              </a:xfrm>
              <a:prstGeom prst="roundRect">
                <a:avLst/>
              </a:prstGeom>
              <a:solidFill>
                <a:schemeClr val="accent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mj-lt"/>
                </a:endParaRPr>
              </a:p>
            </p:txBody>
          </p:sp>
        </p:grpSp>
        <p:grpSp>
          <p:nvGrpSpPr>
            <p:cNvPr id="82" name="Group 81">
              <a:extLst>
                <a:ext uri="{FF2B5EF4-FFF2-40B4-BE49-F238E27FC236}">
                  <a16:creationId xmlns:a16="http://schemas.microsoft.com/office/drawing/2014/main" id="{F6540DB1-A414-4DDA-B473-065EBED4EA43}"/>
                </a:ext>
              </a:extLst>
            </p:cNvPr>
            <p:cNvGrpSpPr/>
            <p:nvPr/>
          </p:nvGrpSpPr>
          <p:grpSpPr>
            <a:xfrm>
              <a:off x="14600597" y="323092"/>
              <a:ext cx="2235692" cy="2348642"/>
              <a:chOff x="14600597" y="323092"/>
              <a:chExt cx="2235692" cy="2348642"/>
            </a:xfrm>
          </p:grpSpPr>
          <p:grpSp>
            <p:nvGrpSpPr>
              <p:cNvPr id="72" name="Group 71">
                <a:extLst>
                  <a:ext uri="{FF2B5EF4-FFF2-40B4-BE49-F238E27FC236}">
                    <a16:creationId xmlns:a16="http://schemas.microsoft.com/office/drawing/2014/main" id="{30D4B0BA-0321-409D-A1B4-09AB33D22E8F}"/>
                  </a:ext>
                </a:extLst>
              </p:cNvPr>
              <p:cNvGrpSpPr/>
              <p:nvPr/>
            </p:nvGrpSpPr>
            <p:grpSpPr>
              <a:xfrm>
                <a:off x="14600597" y="323092"/>
                <a:ext cx="2189974" cy="2348642"/>
                <a:chOff x="6044616" y="6475655"/>
                <a:chExt cx="2014643" cy="2057526"/>
              </a:xfrm>
              <a:solidFill>
                <a:schemeClr val="bg1"/>
              </a:solidFill>
            </p:grpSpPr>
            <p:sp>
              <p:nvSpPr>
                <p:cNvPr id="70" name="Arrow: Down 69">
                  <a:extLst>
                    <a:ext uri="{FF2B5EF4-FFF2-40B4-BE49-F238E27FC236}">
                      <a16:creationId xmlns:a16="http://schemas.microsoft.com/office/drawing/2014/main" id="{3AB2B25B-ACCB-46E4-B619-18556D611459}"/>
                    </a:ext>
                  </a:extLst>
                </p:cNvPr>
                <p:cNvSpPr/>
                <p:nvPr/>
              </p:nvSpPr>
              <p:spPr>
                <a:xfrm rot="10800000">
                  <a:off x="6044616" y="6475655"/>
                  <a:ext cx="418439" cy="1950975"/>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mj-lt"/>
                  </a:endParaRPr>
                </a:p>
              </p:txBody>
            </p:sp>
            <p:sp>
              <p:nvSpPr>
                <p:cNvPr id="71" name="Arrow: Down 70">
                  <a:extLst>
                    <a:ext uri="{FF2B5EF4-FFF2-40B4-BE49-F238E27FC236}">
                      <a16:creationId xmlns:a16="http://schemas.microsoft.com/office/drawing/2014/main" id="{9AAAE075-3A4B-4E36-B5B6-1E9FD6CB4D2B}"/>
                    </a:ext>
                  </a:extLst>
                </p:cNvPr>
                <p:cNvSpPr/>
                <p:nvPr/>
              </p:nvSpPr>
              <p:spPr>
                <a:xfrm rot="16200000">
                  <a:off x="6898156" y="7372078"/>
                  <a:ext cx="411076" cy="1911130"/>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mj-lt"/>
                  </a:endParaRPr>
                </a:p>
              </p:txBody>
            </p:sp>
          </p:gr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1C2BC30A-CEF1-40B9-8E7D-77730ADE5449}"/>
                      </a:ext>
                    </a:extLst>
                  </p:cNvPr>
                  <p:cNvSpPr txBox="1"/>
                  <p:nvPr/>
                </p:nvSpPr>
                <p:spPr>
                  <a:xfrm>
                    <a:off x="15055451" y="336282"/>
                    <a:ext cx="1780838" cy="711271"/>
                  </a:xfrm>
                  <a:prstGeom prst="rect">
                    <a:avLst/>
                  </a:prstGeom>
                  <a:noFill/>
                </p:spPr>
                <p:txBody>
                  <a:bodyPr wrap="square" lIns="0" tIns="0" rIns="0" bIns="0" rtlCol="0">
                    <a:noAutofit/>
                  </a:bodyPr>
                  <a:lstStyle/>
                  <a:p>
                    <a:pPr/>
                    <a14:m>
                      <m:oMathPara xmlns:m="http://schemas.openxmlformats.org/officeDocument/2006/math">
                        <m:oMathParaPr>
                          <m:jc m:val="centerGroup"/>
                        </m:oMathParaPr>
                        <m:oMath xmlns:m="http://schemas.openxmlformats.org/officeDocument/2006/math">
                          <m:r>
                            <a:rPr lang="pt-BR" sz="2000" i="1" smtClean="0">
                              <a:solidFill>
                                <a:schemeClr val="bg1"/>
                              </a:solidFill>
                              <a:latin typeface="Cambria Math" panose="02040503050406030204" pitchFamily="18" charset="0"/>
                            </a:rPr>
                            <m:t>𝑓</m:t>
                          </m:r>
                          <m:d>
                            <m:dPr>
                              <m:ctrlPr>
                                <a:rPr lang="pt-BR" sz="2000" i="1" smtClean="0">
                                  <a:solidFill>
                                    <a:schemeClr val="bg1"/>
                                  </a:solidFill>
                                  <a:latin typeface="Cambria Math" panose="02040503050406030204" pitchFamily="18" charset="0"/>
                                </a:rPr>
                              </m:ctrlPr>
                            </m:dPr>
                            <m:e>
                              <m:r>
                                <a:rPr lang="pt-BR" sz="2000" i="1" smtClean="0">
                                  <a:solidFill>
                                    <a:schemeClr val="bg1"/>
                                  </a:solidFill>
                                  <a:latin typeface="Cambria Math" panose="02040503050406030204" pitchFamily="18" charset="0"/>
                                </a:rPr>
                                <m:t>𝑥</m:t>
                              </m:r>
                            </m:e>
                          </m:d>
                        </m:oMath>
                      </m:oMathPara>
                    </a14:m>
                    <a:endParaRPr lang="en-US" sz="2000" dirty="0">
                      <a:solidFill>
                        <a:schemeClr val="bg1"/>
                      </a:solidFill>
                      <a:latin typeface="+mj-lt"/>
                      <a:ea typeface="Open Sans" panose="020B0604020202020204" charset="0"/>
                      <a:cs typeface="Open Sans" panose="020B0604020202020204" charset="0"/>
                    </a:endParaRPr>
                  </a:p>
                </p:txBody>
              </p:sp>
            </mc:Choice>
            <mc:Fallback xmlns="">
              <p:sp>
                <p:nvSpPr>
                  <p:cNvPr id="74" name="TextBox 73">
                    <a:extLst>
                      <a:ext uri="{FF2B5EF4-FFF2-40B4-BE49-F238E27FC236}">
                        <a16:creationId xmlns:a16="http://schemas.microsoft.com/office/drawing/2014/main" id="{1C2BC30A-CEF1-40B9-8E7D-77730ADE5449}"/>
                      </a:ext>
                    </a:extLst>
                  </p:cNvPr>
                  <p:cNvSpPr txBox="1">
                    <a:spLocks noRot="1" noChangeAspect="1" noMove="1" noResize="1" noEditPoints="1" noAdjustHandles="1" noChangeArrowheads="1" noChangeShapeType="1" noTextEdit="1"/>
                  </p:cNvSpPr>
                  <p:nvPr/>
                </p:nvSpPr>
                <p:spPr>
                  <a:xfrm>
                    <a:off x="15055451" y="336282"/>
                    <a:ext cx="1780838" cy="711271"/>
                  </a:xfrm>
                  <a:prstGeom prst="rect">
                    <a:avLst/>
                  </a:prstGeom>
                  <a:blipFill>
                    <a:blip r:embed="rId4"/>
                    <a:stretch>
                      <a:fillRect b="-15254"/>
                    </a:stretch>
                  </a:blipFill>
                </p:spPr>
                <p:txBody>
                  <a:bodyPr/>
                  <a:lstStyle/>
                  <a:p>
                    <a:r>
                      <a:rPr lang="en-US">
                        <a:noFill/>
                      </a:rPr>
                      <a:t> </a:t>
                    </a:r>
                  </a:p>
                </p:txBody>
              </p:sp>
            </mc:Fallback>
          </mc:AlternateContent>
          <p:cxnSp>
            <p:nvCxnSpPr>
              <p:cNvPr id="76" name="Connector: Curved 75">
                <a:extLst>
                  <a:ext uri="{FF2B5EF4-FFF2-40B4-BE49-F238E27FC236}">
                    <a16:creationId xmlns:a16="http://schemas.microsoft.com/office/drawing/2014/main" id="{6DBA8A4B-4240-4FAA-A034-EC6AA058867A}"/>
                  </a:ext>
                </a:extLst>
              </p:cNvPr>
              <p:cNvCxnSpPr>
                <a:cxnSpLocks/>
              </p:cNvCxnSpPr>
              <p:nvPr/>
            </p:nvCxnSpPr>
            <p:spPr>
              <a:xfrm rot="5400000" flipH="1" flipV="1">
                <a:off x="15458045" y="986122"/>
                <a:ext cx="1065600" cy="1022256"/>
              </a:xfrm>
              <a:prstGeom prst="curvedConnector3">
                <a:avLst>
                  <a:gd name="adj1" fmla="val 45709"/>
                </a:avLst>
              </a:prstGeom>
              <a:ln>
                <a:solidFill>
                  <a:srgbClr val="FF0000"/>
                </a:solidFill>
              </a:ln>
            </p:spPr>
            <p:style>
              <a:lnRef idx="3">
                <a:schemeClr val="accent5"/>
              </a:lnRef>
              <a:fillRef idx="0">
                <a:schemeClr val="accent5"/>
              </a:fillRef>
              <a:effectRef idx="2">
                <a:schemeClr val="accent5"/>
              </a:effectRef>
              <a:fontRef idx="minor">
                <a:schemeClr val="tx1"/>
              </a:fontRef>
            </p:style>
          </p:cxnSp>
        </p:grpSp>
      </p:grpSp>
      <p:sp>
        <p:nvSpPr>
          <p:cNvPr id="84" name="Arrow: Notched Right 83">
            <a:extLst>
              <a:ext uri="{FF2B5EF4-FFF2-40B4-BE49-F238E27FC236}">
                <a16:creationId xmlns:a16="http://schemas.microsoft.com/office/drawing/2014/main" id="{152C800E-F009-41C0-AD95-3C78CB7EFA8A}"/>
              </a:ext>
            </a:extLst>
          </p:cNvPr>
          <p:cNvSpPr/>
          <p:nvPr/>
        </p:nvSpPr>
        <p:spPr bwMode="auto">
          <a:xfrm>
            <a:off x="12780316" y="2364153"/>
            <a:ext cx="716887" cy="352039"/>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162560" tIns="81280" rIns="162560" bIns="81280" numCol="1" rtlCol="0" anchor="t" anchorCtr="0" compatLnSpc="1">
            <a:prstTxWarp prst="textNoShape">
              <a:avLst/>
            </a:prstTxWarp>
          </a:bodyPr>
          <a:lstStyle/>
          <a:p>
            <a:pPr algn="ctr" defTabSz="406405" fontAlgn="base">
              <a:spcBef>
                <a:spcPct val="20000"/>
              </a:spcBef>
              <a:spcAft>
                <a:spcPct val="0"/>
              </a:spcAft>
              <a:buClr>
                <a:srgbClr val="FF0000"/>
              </a:buClr>
            </a:pPr>
            <a:endParaRPr lang="en-IN" sz="2000" b="1" dirty="0">
              <a:solidFill>
                <a:schemeClr val="tx1"/>
              </a:solidFill>
              <a:latin typeface="+mj-lt"/>
              <a:ea typeface="Open Sans" panose="020B0604020202020204" charset="0"/>
              <a:cs typeface="Open Sans" panose="020B0604020202020204" charset="0"/>
            </a:endParaRPr>
          </a:p>
        </p:txBody>
      </p:sp>
      <p:sp>
        <p:nvSpPr>
          <p:cNvPr id="85" name="Arrow: Notched Right 84">
            <a:extLst>
              <a:ext uri="{FF2B5EF4-FFF2-40B4-BE49-F238E27FC236}">
                <a16:creationId xmlns:a16="http://schemas.microsoft.com/office/drawing/2014/main" id="{7A3C12DD-3069-4C57-A4F1-6B1926B905D3}"/>
              </a:ext>
            </a:extLst>
          </p:cNvPr>
          <p:cNvSpPr/>
          <p:nvPr/>
        </p:nvSpPr>
        <p:spPr bwMode="auto">
          <a:xfrm>
            <a:off x="10018170" y="5777675"/>
            <a:ext cx="2758382" cy="328244"/>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162560" tIns="81280" rIns="162560" bIns="81280" numCol="1" rtlCol="0" anchor="t" anchorCtr="0" compatLnSpc="1">
            <a:prstTxWarp prst="textNoShape">
              <a:avLst/>
            </a:prstTxWarp>
          </a:bodyPr>
          <a:lstStyle/>
          <a:p>
            <a:pPr algn="ctr" defTabSz="406405" fontAlgn="base">
              <a:spcBef>
                <a:spcPct val="20000"/>
              </a:spcBef>
              <a:spcAft>
                <a:spcPct val="0"/>
              </a:spcAft>
              <a:buClr>
                <a:srgbClr val="FF0000"/>
              </a:buClr>
            </a:pPr>
            <a:endParaRPr lang="en-IN" sz="2000" b="1" dirty="0">
              <a:solidFill>
                <a:schemeClr val="tx1"/>
              </a:solidFill>
              <a:latin typeface="+mj-lt"/>
              <a:ea typeface="Open Sans" panose="020B0604020202020204" charset="0"/>
              <a:cs typeface="Open Sans" panose="020B0604020202020204" charset="0"/>
            </a:endParaRPr>
          </a:p>
        </p:txBody>
      </p:sp>
      <p:sp>
        <p:nvSpPr>
          <p:cNvPr id="86" name="Arrow: Notched Right 85">
            <a:extLst>
              <a:ext uri="{FF2B5EF4-FFF2-40B4-BE49-F238E27FC236}">
                <a16:creationId xmlns:a16="http://schemas.microsoft.com/office/drawing/2014/main" id="{DAA110CB-662F-4571-B5C3-7832529D614A}"/>
              </a:ext>
            </a:extLst>
          </p:cNvPr>
          <p:cNvSpPr/>
          <p:nvPr/>
        </p:nvSpPr>
        <p:spPr bwMode="auto">
          <a:xfrm rot="5400000">
            <a:off x="14276042" y="4455202"/>
            <a:ext cx="716887" cy="352039"/>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162560" tIns="81280" rIns="162560" bIns="81280" numCol="1" rtlCol="0" anchor="t" anchorCtr="0" compatLnSpc="1">
            <a:prstTxWarp prst="textNoShape">
              <a:avLst/>
            </a:prstTxWarp>
          </a:bodyPr>
          <a:lstStyle/>
          <a:p>
            <a:pPr algn="ctr" defTabSz="406405" fontAlgn="base">
              <a:spcBef>
                <a:spcPct val="20000"/>
              </a:spcBef>
              <a:spcAft>
                <a:spcPct val="0"/>
              </a:spcAft>
              <a:buClr>
                <a:srgbClr val="FF0000"/>
              </a:buClr>
            </a:pPr>
            <a:endParaRPr lang="en-IN" sz="2000" b="1" dirty="0">
              <a:solidFill>
                <a:schemeClr val="tx1"/>
              </a:solidFill>
              <a:latin typeface="+mj-lt"/>
              <a:ea typeface="Open Sans" panose="020B0604020202020204" charset="0"/>
              <a:cs typeface="Open Sans" panose="020B0604020202020204" charset="0"/>
            </a:endParaRPr>
          </a:p>
        </p:txBody>
      </p:sp>
      <p:pic>
        <p:nvPicPr>
          <p:cNvPr id="88" name="Graphic 87">
            <a:extLst>
              <a:ext uri="{FF2B5EF4-FFF2-40B4-BE49-F238E27FC236}">
                <a16:creationId xmlns:a16="http://schemas.microsoft.com/office/drawing/2014/main" id="{E3AB9214-6A3F-496C-9DA6-AE7AEC2931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4236" y="6986933"/>
            <a:ext cx="1178110" cy="1178110"/>
          </a:xfrm>
          <a:prstGeom prst="rect">
            <a:avLst/>
          </a:prstGeom>
        </p:spPr>
      </p:pic>
      <p:pic>
        <p:nvPicPr>
          <p:cNvPr id="94" name="Picture 93" descr="A picture containing vector graphics&#10;&#10;Description automatically generated">
            <a:extLst>
              <a:ext uri="{FF2B5EF4-FFF2-40B4-BE49-F238E27FC236}">
                <a16:creationId xmlns:a16="http://schemas.microsoft.com/office/drawing/2014/main" id="{FF7317DC-088D-4383-AA2A-461237F88546}"/>
              </a:ext>
            </a:extLst>
          </p:cNvPr>
          <p:cNvPicPr>
            <a:picLocks noChangeAspect="1"/>
          </p:cNvPicPr>
          <p:nvPr/>
        </p:nvPicPr>
        <p:blipFill>
          <a:blip r:embed="rId7"/>
          <a:stretch>
            <a:fillRect/>
          </a:stretch>
        </p:blipFill>
        <p:spPr>
          <a:xfrm>
            <a:off x="13936479" y="5114124"/>
            <a:ext cx="1390399" cy="1390399"/>
          </a:xfrm>
          <a:prstGeom prst="rect">
            <a:avLst/>
          </a:prstGeom>
        </p:spPr>
      </p:pic>
      <p:sp>
        <p:nvSpPr>
          <p:cNvPr id="95" name="Google Shape;822;p41">
            <a:extLst>
              <a:ext uri="{FF2B5EF4-FFF2-40B4-BE49-F238E27FC236}">
                <a16:creationId xmlns:a16="http://schemas.microsoft.com/office/drawing/2014/main" id="{FE8E1249-E0B5-4C8E-AD29-B13221DA914F}"/>
              </a:ext>
            </a:extLst>
          </p:cNvPr>
          <p:cNvSpPr/>
          <p:nvPr/>
        </p:nvSpPr>
        <p:spPr>
          <a:xfrm>
            <a:off x="550737" y="6039421"/>
            <a:ext cx="3212244" cy="879231"/>
          </a:xfrm>
          <a:prstGeom prst="roundRect">
            <a:avLst>
              <a:gd name="adj" fmla="val 16667"/>
            </a:avLst>
          </a:prstGeom>
          <a:noFill/>
          <a:ln w="12700" cap="flat" cmpd="sng">
            <a:solidFill>
              <a:schemeClr val="accent6"/>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a:solidFill>
                  <a:schemeClr val="tx1"/>
                </a:solidFill>
                <a:latin typeface="+mj-lt"/>
                <a:ea typeface="Open Sans"/>
                <a:cs typeface="Open Sans"/>
                <a:sym typeface="Open Sans"/>
              </a:rPr>
              <a:t>Prediction</a:t>
            </a:r>
            <a:endParaRPr sz="2000" dirty="0">
              <a:solidFill>
                <a:schemeClr val="tx1"/>
              </a:solidFill>
              <a:latin typeface="+mj-lt"/>
            </a:endParaRPr>
          </a:p>
        </p:txBody>
      </p:sp>
      <p:pic>
        <p:nvPicPr>
          <p:cNvPr id="49" name="Picture 48">
            <a:extLst>
              <a:ext uri="{FF2B5EF4-FFF2-40B4-BE49-F238E27FC236}">
                <a16:creationId xmlns:a16="http://schemas.microsoft.com/office/drawing/2014/main" id="{B6ADD04B-188D-4AD9-AEAD-344AC5B5C53C}"/>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5539678" y="885621"/>
            <a:ext cx="5113772" cy="253920"/>
          </a:xfrm>
          <a:prstGeom prst="rect">
            <a:avLst/>
          </a:prstGeom>
        </p:spPr>
      </p:pic>
    </p:spTree>
    <p:extLst>
      <p:ext uri="{BB962C8B-B14F-4D97-AF65-F5344CB8AC3E}">
        <p14:creationId xmlns:p14="http://schemas.microsoft.com/office/powerpoint/2010/main" val="1671596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597EF4C-457C-44D5-ABA0-1B211EF78718}"/>
              </a:ext>
            </a:extLst>
          </p:cNvPr>
          <p:cNvSpPr txBox="1">
            <a:spLocks/>
          </p:cNvSpPr>
          <p:nvPr/>
        </p:nvSpPr>
        <p:spPr>
          <a:xfrm>
            <a:off x="-64008" y="323087"/>
            <a:ext cx="16258032" cy="66504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3F3F3F"/>
              </a:buClr>
              <a:buSzPts val="3200"/>
              <a:buFont typeface="Open Sans ExtraBold"/>
              <a:buNone/>
              <a:defRPr sz="3200" b="0" i="0" u="none" strike="noStrike" cap="none">
                <a:solidFill>
                  <a:srgbClr val="3F3F3F"/>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dirty="0"/>
              <a:t>Supervised Learning Flow</a:t>
            </a:r>
          </a:p>
        </p:txBody>
      </p:sp>
      <p:sp>
        <p:nvSpPr>
          <p:cNvPr id="19" name="Google Shape;822;p41">
            <a:extLst>
              <a:ext uri="{FF2B5EF4-FFF2-40B4-BE49-F238E27FC236}">
                <a16:creationId xmlns:a16="http://schemas.microsoft.com/office/drawing/2014/main" id="{32613A4F-8DFC-4692-B9BF-7FA9AC619DBA}"/>
              </a:ext>
            </a:extLst>
          </p:cNvPr>
          <p:cNvSpPr/>
          <p:nvPr/>
        </p:nvSpPr>
        <p:spPr>
          <a:xfrm>
            <a:off x="609148" y="2225348"/>
            <a:ext cx="3212244" cy="879231"/>
          </a:xfrm>
          <a:prstGeom prst="roundRect">
            <a:avLst>
              <a:gd name="adj" fmla="val 16667"/>
            </a:avLst>
          </a:prstGeom>
          <a:solidFill>
            <a:schemeClr val="bg1"/>
          </a:solidFill>
          <a:ln w="12700" cap="flat" cmpd="sng">
            <a:solidFill>
              <a:schemeClr val="accent6"/>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a:solidFill>
                  <a:schemeClr val="tx1"/>
                </a:solidFill>
                <a:latin typeface="+mj-lt"/>
                <a:ea typeface="Open Sans"/>
                <a:cs typeface="Open Sans"/>
                <a:sym typeface="Open Sans"/>
              </a:rPr>
              <a:t>Training and </a:t>
            </a:r>
            <a:br>
              <a:rPr lang="en-US" sz="2000" dirty="0">
                <a:solidFill>
                  <a:schemeClr val="tx1"/>
                </a:solidFill>
                <a:latin typeface="+mj-lt"/>
                <a:ea typeface="Open Sans"/>
                <a:cs typeface="Open Sans"/>
                <a:sym typeface="Open Sans"/>
              </a:rPr>
            </a:br>
            <a:r>
              <a:rPr lang="en-US" sz="2000" dirty="0">
                <a:solidFill>
                  <a:schemeClr val="tx1"/>
                </a:solidFill>
                <a:latin typeface="+mj-lt"/>
                <a:ea typeface="Open Sans"/>
                <a:cs typeface="Open Sans"/>
                <a:sym typeface="Open Sans"/>
              </a:rPr>
              <a:t>Testing</a:t>
            </a:r>
            <a:endParaRPr sz="2000" dirty="0">
              <a:solidFill>
                <a:schemeClr val="tx1"/>
              </a:solidFill>
              <a:latin typeface="+mj-lt"/>
            </a:endParaRPr>
          </a:p>
        </p:txBody>
      </p:sp>
      <p:sp>
        <p:nvSpPr>
          <p:cNvPr id="20" name="Google Shape;823;p41">
            <a:extLst>
              <a:ext uri="{FF2B5EF4-FFF2-40B4-BE49-F238E27FC236}">
                <a16:creationId xmlns:a16="http://schemas.microsoft.com/office/drawing/2014/main" id="{9F7E2BCF-CBFB-4DF3-B3C6-42A0D576A7A1}"/>
              </a:ext>
            </a:extLst>
          </p:cNvPr>
          <p:cNvSpPr/>
          <p:nvPr/>
        </p:nvSpPr>
        <p:spPr>
          <a:xfrm>
            <a:off x="609147" y="5738068"/>
            <a:ext cx="3177896" cy="879231"/>
          </a:xfrm>
          <a:prstGeom prst="roundRect">
            <a:avLst>
              <a:gd name="adj" fmla="val 16667"/>
            </a:avLst>
          </a:prstGeom>
          <a:solidFill>
            <a:srgbClr val="BFBFBF"/>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a:solidFill>
                  <a:schemeClr val="bg1"/>
                </a:solidFill>
                <a:latin typeface="+mj-lt"/>
                <a:ea typeface="Open Sans"/>
                <a:cs typeface="Open Sans"/>
                <a:sym typeface="Open Sans"/>
              </a:rPr>
              <a:t>Prediction</a:t>
            </a:r>
          </a:p>
        </p:txBody>
      </p:sp>
      <p:cxnSp>
        <p:nvCxnSpPr>
          <p:cNvPr id="21" name="Google Shape;821;p41">
            <a:extLst>
              <a:ext uri="{FF2B5EF4-FFF2-40B4-BE49-F238E27FC236}">
                <a16:creationId xmlns:a16="http://schemas.microsoft.com/office/drawing/2014/main" id="{44476DC1-9394-40BC-B046-EBE73244B7F7}"/>
              </a:ext>
            </a:extLst>
          </p:cNvPr>
          <p:cNvCxnSpPr/>
          <p:nvPr/>
        </p:nvCxnSpPr>
        <p:spPr>
          <a:xfrm>
            <a:off x="4139920" y="1336431"/>
            <a:ext cx="0" cy="7033846"/>
          </a:xfrm>
          <a:prstGeom prst="straightConnector1">
            <a:avLst/>
          </a:prstGeom>
          <a:noFill/>
          <a:ln w="28575" cap="flat" cmpd="sng">
            <a:solidFill>
              <a:schemeClr val="dk1"/>
            </a:solidFill>
            <a:prstDash val="dash"/>
            <a:miter lim="800000"/>
            <a:headEnd type="none" w="sm" len="sm"/>
            <a:tailEnd type="none" w="sm" len="sm"/>
          </a:ln>
        </p:spPr>
      </p:cxnSp>
      <p:sp>
        <p:nvSpPr>
          <p:cNvPr id="49" name="Cylinder 48">
            <a:extLst>
              <a:ext uri="{FF2B5EF4-FFF2-40B4-BE49-F238E27FC236}">
                <a16:creationId xmlns:a16="http://schemas.microsoft.com/office/drawing/2014/main" id="{2AB4AFAD-151C-4222-929E-DB9B71C9C8A8}"/>
              </a:ext>
            </a:extLst>
          </p:cNvPr>
          <p:cNvSpPr/>
          <p:nvPr/>
        </p:nvSpPr>
        <p:spPr bwMode="auto">
          <a:xfrm>
            <a:off x="4530180" y="3793900"/>
            <a:ext cx="827945" cy="1280142"/>
          </a:xfrm>
          <a:prstGeom prst="can">
            <a:avLst/>
          </a:prstGeom>
          <a:solidFill>
            <a:schemeClr val="accent2">
              <a:lumMod val="20000"/>
              <a:lumOff val="80000"/>
            </a:schemeClr>
          </a:solidFill>
          <a:ln w="9525" cap="flat" cmpd="sng" algn="ctr">
            <a:solidFill>
              <a:schemeClr val="accent1"/>
            </a:solidFill>
            <a:prstDash val="solid"/>
            <a:round/>
            <a:headEnd type="none" w="sm" len="sm"/>
            <a:tailEnd type="none" w="sm" len="sm"/>
          </a:ln>
          <a:effectLst/>
        </p:spPr>
        <p:txBody>
          <a:bodyPr vert="horz" wrap="square" lIns="162560" tIns="81280" rIns="162560" bIns="81280" numCol="1" rtlCol="0" anchor="t" anchorCtr="0" compatLnSpc="1">
            <a:prstTxWarp prst="textNoShape">
              <a:avLst/>
            </a:prstTxWarp>
          </a:bodyPr>
          <a:lstStyle/>
          <a:p>
            <a:pPr algn="ctr" defTabSz="406405" fontAlgn="base">
              <a:spcBef>
                <a:spcPct val="20000"/>
              </a:spcBef>
              <a:spcAft>
                <a:spcPct val="0"/>
              </a:spcAft>
              <a:buClr>
                <a:srgbClr val="FF0000"/>
              </a:buClr>
            </a:pPr>
            <a:endParaRPr lang="en-IN" sz="2000" dirty="0">
              <a:solidFill>
                <a:schemeClr val="tx1"/>
              </a:solidFill>
              <a:latin typeface="+mj-lt"/>
            </a:endParaRPr>
          </a:p>
        </p:txBody>
      </p:sp>
      <p:grpSp>
        <p:nvGrpSpPr>
          <p:cNvPr id="52" name="Group 51">
            <a:extLst>
              <a:ext uri="{FF2B5EF4-FFF2-40B4-BE49-F238E27FC236}">
                <a16:creationId xmlns:a16="http://schemas.microsoft.com/office/drawing/2014/main" id="{BA966028-19AA-4F89-9894-4C7787C745A6}"/>
              </a:ext>
            </a:extLst>
          </p:cNvPr>
          <p:cNvGrpSpPr/>
          <p:nvPr/>
        </p:nvGrpSpPr>
        <p:grpSpPr>
          <a:xfrm>
            <a:off x="8642730" y="3635215"/>
            <a:ext cx="1712524" cy="1597512"/>
            <a:chOff x="14128004" y="0"/>
            <a:chExt cx="3184945" cy="3199764"/>
          </a:xfrm>
        </p:grpSpPr>
        <p:grpSp>
          <p:nvGrpSpPr>
            <p:cNvPr id="60" name="Group 59">
              <a:extLst>
                <a:ext uri="{FF2B5EF4-FFF2-40B4-BE49-F238E27FC236}">
                  <a16:creationId xmlns:a16="http://schemas.microsoft.com/office/drawing/2014/main" id="{35B738E0-54B4-4748-9669-35E196533A61}"/>
                </a:ext>
              </a:extLst>
            </p:cNvPr>
            <p:cNvGrpSpPr/>
            <p:nvPr/>
          </p:nvGrpSpPr>
          <p:grpSpPr>
            <a:xfrm>
              <a:off x="14128004" y="0"/>
              <a:ext cx="3184945" cy="3199764"/>
              <a:chOff x="14128005" y="885621"/>
              <a:chExt cx="1398238" cy="1428346"/>
            </a:xfrm>
          </p:grpSpPr>
          <p:sp>
            <p:nvSpPr>
              <p:cNvPr id="78" name="Rectangle: Rounded Corners 77">
                <a:extLst>
                  <a:ext uri="{FF2B5EF4-FFF2-40B4-BE49-F238E27FC236}">
                    <a16:creationId xmlns:a16="http://schemas.microsoft.com/office/drawing/2014/main" id="{BCCE5522-CF50-434B-8E6C-260EBE9FE407}"/>
                  </a:ext>
                </a:extLst>
              </p:cNvPr>
              <p:cNvSpPr/>
              <p:nvPr/>
            </p:nvSpPr>
            <p:spPr>
              <a:xfrm>
                <a:off x="14128005" y="885621"/>
                <a:ext cx="1398238" cy="1428346"/>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mj-lt"/>
                </a:endParaRPr>
              </a:p>
            </p:txBody>
          </p:sp>
          <p:sp>
            <p:nvSpPr>
              <p:cNvPr id="79" name="Rectangle: Rounded Corners 78">
                <a:extLst>
                  <a:ext uri="{FF2B5EF4-FFF2-40B4-BE49-F238E27FC236}">
                    <a16:creationId xmlns:a16="http://schemas.microsoft.com/office/drawing/2014/main" id="{FCDF030E-181D-41C2-86B6-A1B5E2136E45}"/>
                  </a:ext>
                </a:extLst>
              </p:cNvPr>
              <p:cNvSpPr/>
              <p:nvPr/>
            </p:nvSpPr>
            <p:spPr>
              <a:xfrm>
                <a:off x="14213020" y="976879"/>
                <a:ext cx="1222153" cy="1248469"/>
              </a:xfrm>
              <a:prstGeom prst="roundRect">
                <a:avLst/>
              </a:prstGeom>
              <a:solidFill>
                <a:schemeClr val="accent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mj-lt"/>
                </a:endParaRPr>
              </a:p>
            </p:txBody>
          </p:sp>
        </p:grpSp>
        <p:grpSp>
          <p:nvGrpSpPr>
            <p:cNvPr id="63" name="Group 62">
              <a:extLst>
                <a:ext uri="{FF2B5EF4-FFF2-40B4-BE49-F238E27FC236}">
                  <a16:creationId xmlns:a16="http://schemas.microsoft.com/office/drawing/2014/main" id="{F6B042E6-AABF-495B-852F-03ADA858F215}"/>
                </a:ext>
              </a:extLst>
            </p:cNvPr>
            <p:cNvGrpSpPr/>
            <p:nvPr/>
          </p:nvGrpSpPr>
          <p:grpSpPr>
            <a:xfrm>
              <a:off x="14600597" y="323092"/>
              <a:ext cx="2235692" cy="2348642"/>
              <a:chOff x="14600597" y="323092"/>
              <a:chExt cx="2235692" cy="2348642"/>
            </a:xfrm>
          </p:grpSpPr>
          <p:grpSp>
            <p:nvGrpSpPr>
              <p:cNvPr id="64" name="Group 63">
                <a:extLst>
                  <a:ext uri="{FF2B5EF4-FFF2-40B4-BE49-F238E27FC236}">
                    <a16:creationId xmlns:a16="http://schemas.microsoft.com/office/drawing/2014/main" id="{98A71E61-585D-4B9A-813D-CC42876107AE}"/>
                  </a:ext>
                </a:extLst>
              </p:cNvPr>
              <p:cNvGrpSpPr/>
              <p:nvPr/>
            </p:nvGrpSpPr>
            <p:grpSpPr>
              <a:xfrm>
                <a:off x="14600597" y="323092"/>
                <a:ext cx="2189974" cy="2348642"/>
                <a:chOff x="6044616" y="6475655"/>
                <a:chExt cx="2014643" cy="2057526"/>
              </a:xfrm>
              <a:solidFill>
                <a:schemeClr val="bg1"/>
              </a:solidFill>
            </p:grpSpPr>
            <p:sp>
              <p:nvSpPr>
                <p:cNvPr id="75" name="Arrow: Down 74">
                  <a:extLst>
                    <a:ext uri="{FF2B5EF4-FFF2-40B4-BE49-F238E27FC236}">
                      <a16:creationId xmlns:a16="http://schemas.microsoft.com/office/drawing/2014/main" id="{7F08C729-C11F-4D5F-A5D8-31EFD0D6CFC0}"/>
                    </a:ext>
                  </a:extLst>
                </p:cNvPr>
                <p:cNvSpPr/>
                <p:nvPr/>
              </p:nvSpPr>
              <p:spPr>
                <a:xfrm rot="10800000">
                  <a:off x="6044616" y="6475655"/>
                  <a:ext cx="418439" cy="1950975"/>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mj-lt"/>
                  </a:endParaRPr>
                </a:p>
              </p:txBody>
            </p:sp>
            <p:sp>
              <p:nvSpPr>
                <p:cNvPr id="77" name="Arrow: Down 76">
                  <a:extLst>
                    <a:ext uri="{FF2B5EF4-FFF2-40B4-BE49-F238E27FC236}">
                      <a16:creationId xmlns:a16="http://schemas.microsoft.com/office/drawing/2014/main" id="{3ED893D9-3003-48DA-A532-01348691D0EB}"/>
                    </a:ext>
                  </a:extLst>
                </p:cNvPr>
                <p:cNvSpPr/>
                <p:nvPr/>
              </p:nvSpPr>
              <p:spPr>
                <a:xfrm rot="16200000">
                  <a:off x="6898156" y="7372078"/>
                  <a:ext cx="411076" cy="1911130"/>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mj-lt"/>
                  </a:endParaRPr>
                </a:p>
              </p:txBody>
            </p: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180D3C71-D004-43A1-B011-0FA7CC2A99E4}"/>
                      </a:ext>
                    </a:extLst>
                  </p:cNvPr>
                  <p:cNvSpPr txBox="1"/>
                  <p:nvPr/>
                </p:nvSpPr>
                <p:spPr>
                  <a:xfrm>
                    <a:off x="15055451" y="336282"/>
                    <a:ext cx="1780838" cy="711271"/>
                  </a:xfrm>
                  <a:prstGeom prst="rect">
                    <a:avLst/>
                  </a:prstGeom>
                  <a:noFill/>
                </p:spPr>
                <p:txBody>
                  <a:bodyPr wrap="square" lIns="0" tIns="0" rIns="0" bIns="0" rtlCol="0">
                    <a:noAutofit/>
                  </a:bodyPr>
                  <a:lstStyle/>
                  <a:p>
                    <a:pPr/>
                    <a14:m>
                      <m:oMathPara xmlns:m="http://schemas.openxmlformats.org/officeDocument/2006/math">
                        <m:oMathParaPr>
                          <m:jc m:val="centerGroup"/>
                        </m:oMathParaPr>
                        <m:oMath xmlns:m="http://schemas.openxmlformats.org/officeDocument/2006/math">
                          <m:r>
                            <a:rPr lang="pt-BR" sz="2000" i="1" smtClean="0">
                              <a:solidFill>
                                <a:schemeClr val="bg1"/>
                              </a:solidFill>
                              <a:latin typeface="Cambria Math" panose="02040503050406030204" pitchFamily="18" charset="0"/>
                            </a:rPr>
                            <m:t>𝑓</m:t>
                          </m:r>
                          <m:d>
                            <m:dPr>
                              <m:ctrlPr>
                                <a:rPr lang="pt-BR" sz="2000" i="1" smtClean="0">
                                  <a:solidFill>
                                    <a:schemeClr val="bg1"/>
                                  </a:solidFill>
                                  <a:latin typeface="Cambria Math" panose="02040503050406030204" pitchFamily="18" charset="0"/>
                                </a:rPr>
                              </m:ctrlPr>
                            </m:dPr>
                            <m:e>
                              <m:r>
                                <a:rPr lang="pt-BR" sz="2000" i="1" smtClean="0">
                                  <a:solidFill>
                                    <a:schemeClr val="bg1"/>
                                  </a:solidFill>
                                  <a:latin typeface="Cambria Math" panose="02040503050406030204" pitchFamily="18" charset="0"/>
                                </a:rPr>
                                <m:t>𝑥</m:t>
                              </m:r>
                            </m:e>
                          </m:d>
                        </m:oMath>
                      </m:oMathPara>
                    </a14:m>
                    <a:endParaRPr lang="en-US" sz="2000" dirty="0">
                      <a:solidFill>
                        <a:schemeClr val="bg1"/>
                      </a:solidFill>
                      <a:latin typeface="+mj-lt"/>
                      <a:ea typeface="Open Sans" panose="020B0604020202020204" charset="0"/>
                      <a:cs typeface="Open Sans" panose="020B0604020202020204" charset="0"/>
                    </a:endParaRPr>
                  </a:p>
                </p:txBody>
              </p:sp>
            </mc:Choice>
            <mc:Fallback xmlns="">
              <p:sp>
                <p:nvSpPr>
                  <p:cNvPr id="69" name="TextBox 68">
                    <a:extLst>
                      <a:ext uri="{FF2B5EF4-FFF2-40B4-BE49-F238E27FC236}">
                        <a16:creationId xmlns:a16="http://schemas.microsoft.com/office/drawing/2014/main" id="{180D3C71-D004-43A1-B011-0FA7CC2A99E4}"/>
                      </a:ext>
                    </a:extLst>
                  </p:cNvPr>
                  <p:cNvSpPr txBox="1">
                    <a:spLocks noRot="1" noChangeAspect="1" noMove="1" noResize="1" noEditPoints="1" noAdjustHandles="1" noChangeArrowheads="1" noChangeShapeType="1" noTextEdit="1"/>
                  </p:cNvSpPr>
                  <p:nvPr/>
                </p:nvSpPr>
                <p:spPr>
                  <a:xfrm>
                    <a:off x="15055451" y="336282"/>
                    <a:ext cx="1780838" cy="711271"/>
                  </a:xfrm>
                  <a:prstGeom prst="rect">
                    <a:avLst/>
                  </a:prstGeom>
                  <a:blipFill>
                    <a:blip r:embed="rId3"/>
                    <a:stretch>
                      <a:fillRect b="-15517"/>
                    </a:stretch>
                  </a:blipFill>
                </p:spPr>
                <p:txBody>
                  <a:bodyPr/>
                  <a:lstStyle/>
                  <a:p>
                    <a:r>
                      <a:rPr lang="en-US">
                        <a:noFill/>
                      </a:rPr>
                      <a:t> </a:t>
                    </a:r>
                  </a:p>
                </p:txBody>
              </p:sp>
            </mc:Fallback>
          </mc:AlternateContent>
          <p:cxnSp>
            <p:nvCxnSpPr>
              <p:cNvPr id="73" name="Connector: Curved 72">
                <a:extLst>
                  <a:ext uri="{FF2B5EF4-FFF2-40B4-BE49-F238E27FC236}">
                    <a16:creationId xmlns:a16="http://schemas.microsoft.com/office/drawing/2014/main" id="{0884065C-18F5-4625-9F96-8A784BD5661A}"/>
                  </a:ext>
                </a:extLst>
              </p:cNvPr>
              <p:cNvCxnSpPr>
                <a:cxnSpLocks/>
              </p:cNvCxnSpPr>
              <p:nvPr/>
            </p:nvCxnSpPr>
            <p:spPr>
              <a:xfrm rot="5400000" flipH="1" flipV="1">
                <a:off x="15458045" y="986122"/>
                <a:ext cx="1065600" cy="1022256"/>
              </a:xfrm>
              <a:prstGeom prst="curvedConnector3">
                <a:avLst>
                  <a:gd name="adj1" fmla="val 45709"/>
                </a:avLst>
              </a:prstGeom>
              <a:ln>
                <a:solidFill>
                  <a:srgbClr val="FF0000"/>
                </a:solidFill>
              </a:ln>
            </p:spPr>
            <p:style>
              <a:lnRef idx="3">
                <a:schemeClr val="accent5"/>
              </a:lnRef>
              <a:fillRef idx="0">
                <a:schemeClr val="accent5"/>
              </a:fillRef>
              <a:effectRef idx="2">
                <a:schemeClr val="accent5"/>
              </a:effectRef>
              <a:fontRef idx="minor">
                <a:schemeClr val="tx1"/>
              </a:fontRef>
            </p:style>
          </p:cxnSp>
        </p:grpSp>
      </p:grpSp>
      <p:sp>
        <p:nvSpPr>
          <p:cNvPr id="80" name="Shape 284">
            <a:extLst>
              <a:ext uri="{FF2B5EF4-FFF2-40B4-BE49-F238E27FC236}">
                <a16:creationId xmlns:a16="http://schemas.microsoft.com/office/drawing/2014/main" id="{6D508DA6-06B8-4D40-B3A2-6D29B30A9D6C}"/>
              </a:ext>
            </a:extLst>
          </p:cNvPr>
          <p:cNvSpPr txBox="1"/>
          <p:nvPr/>
        </p:nvSpPr>
        <p:spPr>
          <a:xfrm>
            <a:off x="3922245" y="5369232"/>
            <a:ext cx="2225765" cy="711271"/>
          </a:xfrm>
          <a:prstGeom prst="rect">
            <a:avLst/>
          </a:prstGeom>
          <a:noFill/>
          <a:ln>
            <a:noFill/>
          </a:ln>
        </p:spPr>
        <p:txBody>
          <a:bodyPr lIns="162533" tIns="81244" rIns="162533" bIns="81244" anchor="ctr" anchorCtr="0">
            <a:noAutofit/>
          </a:bodyPr>
          <a:lstStyle/>
          <a:p>
            <a:pPr algn="ctr">
              <a:buSzPct val="25000"/>
            </a:pPr>
            <a:r>
              <a:rPr lang="en-US" sz="2000" dirty="0">
                <a:solidFill>
                  <a:schemeClr val="tx1"/>
                </a:solidFill>
                <a:latin typeface="+mj-lt"/>
                <a:ea typeface="Open Sans" panose="020B0604020202020204" charset="0"/>
                <a:cs typeface="Open Sans" panose="020B0604020202020204" charset="0"/>
                <a:sym typeface="Calibri"/>
              </a:rPr>
              <a:t>New Data</a:t>
            </a:r>
          </a:p>
        </p:txBody>
      </p:sp>
      <p:sp>
        <p:nvSpPr>
          <p:cNvPr id="81" name="Arrow: Notched Right 80">
            <a:extLst>
              <a:ext uri="{FF2B5EF4-FFF2-40B4-BE49-F238E27FC236}">
                <a16:creationId xmlns:a16="http://schemas.microsoft.com/office/drawing/2014/main" id="{05FDB3D8-3E55-4729-9A51-ACF6C49CDED6}"/>
              </a:ext>
            </a:extLst>
          </p:cNvPr>
          <p:cNvSpPr/>
          <p:nvPr/>
        </p:nvSpPr>
        <p:spPr bwMode="auto">
          <a:xfrm>
            <a:off x="6641984" y="4296698"/>
            <a:ext cx="716887" cy="352039"/>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162560" tIns="81280" rIns="162560" bIns="81280" numCol="1" rtlCol="0" anchor="t" anchorCtr="0" compatLnSpc="1">
            <a:prstTxWarp prst="textNoShape">
              <a:avLst/>
            </a:prstTxWarp>
          </a:bodyPr>
          <a:lstStyle/>
          <a:p>
            <a:pPr algn="ctr" defTabSz="406405" fontAlgn="base">
              <a:spcBef>
                <a:spcPct val="20000"/>
              </a:spcBef>
              <a:spcAft>
                <a:spcPct val="0"/>
              </a:spcAft>
              <a:buClr>
                <a:srgbClr val="FF0000"/>
              </a:buClr>
            </a:pPr>
            <a:endParaRPr lang="en-IN" sz="2000" b="1" dirty="0">
              <a:solidFill>
                <a:schemeClr val="tx1"/>
              </a:solidFill>
              <a:latin typeface="+mj-lt"/>
              <a:ea typeface="Open Sans" panose="020B0604020202020204" charset="0"/>
              <a:cs typeface="Open Sans" panose="020B0604020202020204" charset="0"/>
            </a:endParaRPr>
          </a:p>
        </p:txBody>
      </p:sp>
      <p:sp>
        <p:nvSpPr>
          <p:cNvPr id="87" name="Arrow: Notched Right 86">
            <a:extLst>
              <a:ext uri="{FF2B5EF4-FFF2-40B4-BE49-F238E27FC236}">
                <a16:creationId xmlns:a16="http://schemas.microsoft.com/office/drawing/2014/main" id="{AFC8B87C-8B42-473C-AF2F-E181706E4A73}"/>
              </a:ext>
            </a:extLst>
          </p:cNvPr>
          <p:cNvSpPr/>
          <p:nvPr/>
        </p:nvSpPr>
        <p:spPr bwMode="auto">
          <a:xfrm>
            <a:off x="11639113" y="4296698"/>
            <a:ext cx="716887" cy="352039"/>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162560" tIns="81280" rIns="162560" bIns="81280" numCol="1" rtlCol="0" anchor="t" anchorCtr="0" compatLnSpc="1">
            <a:prstTxWarp prst="textNoShape">
              <a:avLst/>
            </a:prstTxWarp>
          </a:bodyPr>
          <a:lstStyle/>
          <a:p>
            <a:pPr algn="ctr" defTabSz="406405" fontAlgn="base">
              <a:spcBef>
                <a:spcPct val="20000"/>
              </a:spcBef>
              <a:spcAft>
                <a:spcPct val="0"/>
              </a:spcAft>
              <a:buClr>
                <a:srgbClr val="FF0000"/>
              </a:buClr>
            </a:pPr>
            <a:endParaRPr lang="en-IN" sz="2000" b="1" dirty="0">
              <a:solidFill>
                <a:schemeClr val="tx1"/>
              </a:solidFill>
              <a:latin typeface="+mj-lt"/>
              <a:ea typeface="Open Sans" panose="020B0604020202020204" charset="0"/>
              <a:cs typeface="Open Sans" panose="020B0604020202020204" charset="0"/>
            </a:endParaRPr>
          </a:p>
        </p:txBody>
      </p:sp>
      <p:sp>
        <p:nvSpPr>
          <p:cNvPr id="89" name="Shape 284">
            <a:extLst>
              <a:ext uri="{FF2B5EF4-FFF2-40B4-BE49-F238E27FC236}">
                <a16:creationId xmlns:a16="http://schemas.microsoft.com/office/drawing/2014/main" id="{6AA71B0F-EEF1-4BFF-AD41-B1F5A8E6BBE8}"/>
              </a:ext>
            </a:extLst>
          </p:cNvPr>
          <p:cNvSpPr txBox="1"/>
          <p:nvPr/>
        </p:nvSpPr>
        <p:spPr>
          <a:xfrm>
            <a:off x="8256654" y="5382432"/>
            <a:ext cx="2225765" cy="711271"/>
          </a:xfrm>
          <a:prstGeom prst="rect">
            <a:avLst/>
          </a:prstGeom>
          <a:noFill/>
          <a:ln>
            <a:noFill/>
          </a:ln>
        </p:spPr>
        <p:txBody>
          <a:bodyPr lIns="162533" tIns="81244" rIns="162533" bIns="81244" anchor="ctr" anchorCtr="0">
            <a:noAutofit/>
          </a:bodyPr>
          <a:lstStyle/>
          <a:p>
            <a:pPr algn="ctr">
              <a:buSzPct val="25000"/>
            </a:pPr>
            <a:r>
              <a:rPr lang="en-US" sz="2000" dirty="0">
                <a:solidFill>
                  <a:schemeClr val="tx1"/>
                </a:solidFill>
                <a:latin typeface="+mj-lt"/>
                <a:ea typeface="Open Sans" panose="020B0604020202020204" charset="0"/>
                <a:cs typeface="Open Sans" panose="020B0604020202020204" charset="0"/>
                <a:sym typeface="Calibri"/>
              </a:rPr>
              <a:t>Model</a:t>
            </a:r>
          </a:p>
        </p:txBody>
      </p:sp>
      <p:pic>
        <p:nvPicPr>
          <p:cNvPr id="6" name="Graphic 5">
            <a:extLst>
              <a:ext uri="{FF2B5EF4-FFF2-40B4-BE49-F238E27FC236}">
                <a16:creationId xmlns:a16="http://schemas.microsoft.com/office/drawing/2014/main" id="{6CB31D80-A7FF-4809-91D2-472A552199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40872" y="3399951"/>
            <a:ext cx="1905000" cy="1905000"/>
          </a:xfrm>
          <a:prstGeom prst="rect">
            <a:avLst/>
          </a:prstGeom>
        </p:spPr>
      </p:pic>
      <p:sp>
        <p:nvSpPr>
          <p:cNvPr id="90" name="Shape 284">
            <a:extLst>
              <a:ext uri="{FF2B5EF4-FFF2-40B4-BE49-F238E27FC236}">
                <a16:creationId xmlns:a16="http://schemas.microsoft.com/office/drawing/2014/main" id="{3E8C31A8-4B2F-4D31-85C8-43D7440CD858}"/>
              </a:ext>
            </a:extLst>
          </p:cNvPr>
          <p:cNvSpPr txBox="1"/>
          <p:nvPr/>
        </p:nvSpPr>
        <p:spPr>
          <a:xfrm>
            <a:off x="12980489" y="5425974"/>
            <a:ext cx="2225765" cy="711271"/>
          </a:xfrm>
          <a:prstGeom prst="rect">
            <a:avLst/>
          </a:prstGeom>
          <a:noFill/>
          <a:ln>
            <a:noFill/>
          </a:ln>
        </p:spPr>
        <p:txBody>
          <a:bodyPr lIns="162533" tIns="81244" rIns="162533" bIns="81244" anchor="ctr" anchorCtr="0">
            <a:noAutofit/>
          </a:bodyPr>
          <a:lstStyle/>
          <a:p>
            <a:pPr algn="ctr">
              <a:buSzPct val="25000"/>
            </a:pPr>
            <a:r>
              <a:rPr lang="en-US" sz="2000" dirty="0">
                <a:solidFill>
                  <a:schemeClr val="tx1"/>
                </a:solidFill>
                <a:latin typeface="+mj-lt"/>
                <a:ea typeface="Open Sans" panose="020B0604020202020204" charset="0"/>
                <a:cs typeface="Open Sans" panose="020B0604020202020204" charset="0"/>
                <a:sym typeface="Calibri"/>
              </a:rPr>
              <a:t>Prediction Outcome</a:t>
            </a:r>
          </a:p>
        </p:txBody>
      </p:sp>
      <p:sp>
        <p:nvSpPr>
          <p:cNvPr id="91" name="Rectangle 90">
            <a:extLst>
              <a:ext uri="{FF2B5EF4-FFF2-40B4-BE49-F238E27FC236}">
                <a16:creationId xmlns:a16="http://schemas.microsoft.com/office/drawing/2014/main" id="{86D6E451-C595-41C3-83C3-EAB65F25A819}"/>
              </a:ext>
            </a:extLst>
          </p:cNvPr>
          <p:cNvSpPr/>
          <p:nvPr/>
        </p:nvSpPr>
        <p:spPr>
          <a:xfrm>
            <a:off x="8501878" y="1974758"/>
            <a:ext cx="2834640" cy="1323439"/>
          </a:xfrm>
          <a:prstGeom prst="rect">
            <a:avLst/>
          </a:prstGeom>
        </p:spPr>
        <p:txBody>
          <a:bodyPr wrap="square">
            <a:spAutoFit/>
          </a:bodyPr>
          <a:lstStyle/>
          <a:p>
            <a:r>
              <a:rPr lang="en-IN" sz="2000" dirty="0">
                <a:solidFill>
                  <a:schemeClr val="tx1">
                    <a:lumMod val="75000"/>
                    <a:lumOff val="25000"/>
                  </a:schemeClr>
                </a:solidFill>
                <a:latin typeface="+mj-lt"/>
                <a:ea typeface="Open Sans" panose="020B0606030504020204" pitchFamily="34" charset="0"/>
                <a:cs typeface="Open Sans" panose="020B0606030504020204" pitchFamily="34" charset="0"/>
              </a:rPr>
              <a:t>Use the learned algorithm y = f(x) to predict production data</a:t>
            </a:r>
          </a:p>
        </p:txBody>
      </p:sp>
      <p:sp>
        <p:nvSpPr>
          <p:cNvPr id="92" name="Google Shape;2467;p82">
            <a:extLst>
              <a:ext uri="{FF2B5EF4-FFF2-40B4-BE49-F238E27FC236}">
                <a16:creationId xmlns:a16="http://schemas.microsoft.com/office/drawing/2014/main" id="{22EFF8A3-BFD0-4BDE-BFFC-7B284070D772}"/>
              </a:ext>
            </a:extLst>
          </p:cNvPr>
          <p:cNvSpPr/>
          <p:nvPr/>
        </p:nvSpPr>
        <p:spPr>
          <a:xfrm>
            <a:off x="4357596" y="6929256"/>
            <a:ext cx="11230745" cy="537526"/>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lgn="ctr"/>
            <a:r>
              <a:rPr lang="en-IN" sz="2000" dirty="0">
                <a:solidFill>
                  <a:schemeClr val="tx1">
                    <a:lumMod val="75000"/>
                    <a:lumOff val="25000"/>
                  </a:schemeClr>
                </a:solidFill>
                <a:latin typeface="+mj-lt"/>
                <a:ea typeface="Open Sans" panose="020B0606030504020204" pitchFamily="34" charset="0"/>
                <a:cs typeface="Open Sans" panose="020B0606030504020204" pitchFamily="34" charset="0"/>
              </a:rPr>
              <a:t>Algorithm prediction can be improved by more training data, capacity, or algorithm redesign.</a:t>
            </a:r>
          </a:p>
        </p:txBody>
      </p:sp>
      <p:pic>
        <p:nvPicPr>
          <p:cNvPr id="26" name="Picture 25">
            <a:extLst>
              <a:ext uri="{FF2B5EF4-FFF2-40B4-BE49-F238E27FC236}">
                <a16:creationId xmlns:a16="http://schemas.microsoft.com/office/drawing/2014/main" id="{55869F9C-9282-4BF1-80B4-8E6560B65EED}"/>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5539678" y="885621"/>
            <a:ext cx="5113772" cy="253920"/>
          </a:xfrm>
          <a:prstGeom prst="rect">
            <a:avLst/>
          </a:prstGeom>
        </p:spPr>
      </p:pic>
    </p:spTree>
    <p:extLst>
      <p:ext uri="{BB962C8B-B14F-4D97-AF65-F5344CB8AC3E}">
        <p14:creationId xmlns:p14="http://schemas.microsoft.com/office/powerpoint/2010/main" val="386251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2"/>
          <p:cNvSpPr txBox="1">
            <a:spLocks noGrp="1"/>
          </p:cNvSpPr>
          <p:nvPr>
            <p:ph type="body" idx="1"/>
          </p:nvPr>
        </p:nvSpPr>
        <p:spPr>
          <a:xfrm>
            <a:off x="926745" y="1676697"/>
            <a:ext cx="12378947" cy="5355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200"/>
              <a:buFont typeface="Arial"/>
              <a:buNone/>
            </a:pPr>
            <a:r>
              <a:rPr lang="en-US" dirty="0"/>
              <a:t>Supervised Learning</a:t>
            </a:r>
            <a:endParaRPr dirty="0"/>
          </a:p>
        </p:txBody>
      </p:sp>
      <p:sp>
        <p:nvSpPr>
          <p:cNvPr id="426" name="Google Shape;426;p22"/>
          <p:cNvSpPr txBox="1">
            <a:spLocks noGrp="1"/>
          </p:cNvSpPr>
          <p:nvPr>
            <p:ph type="body" idx="2"/>
          </p:nvPr>
        </p:nvSpPr>
        <p:spPr>
          <a:xfrm>
            <a:off x="926743" y="2380588"/>
            <a:ext cx="12378950" cy="4801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2800"/>
              <a:buFont typeface="Arial"/>
              <a:buNone/>
            </a:pPr>
            <a:r>
              <a:rPr lang="en-IN" dirty="0"/>
              <a:t>Topic 2: Types of Supervised Learning</a:t>
            </a:r>
            <a:endParaRPr dirty="0"/>
          </a:p>
        </p:txBody>
      </p:sp>
    </p:spTree>
    <p:extLst>
      <p:ext uri="{BB962C8B-B14F-4D97-AF65-F5344CB8AC3E}">
        <p14:creationId xmlns:p14="http://schemas.microsoft.com/office/powerpoint/2010/main" val="619449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23"/>
          <p:cNvSpPr txBox="1">
            <a:spLocks noGrp="1"/>
          </p:cNvSpPr>
          <p:nvPr>
            <p:ph type="title"/>
          </p:nvPr>
        </p:nvSpPr>
        <p:spPr>
          <a:xfrm>
            <a:off x="3078" y="249337"/>
            <a:ext cx="16258032"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dirty="0"/>
              <a:t>Types of Supervised Learning</a:t>
            </a:r>
            <a:endParaRPr dirty="0"/>
          </a:p>
        </p:txBody>
      </p:sp>
      <p:grpSp>
        <p:nvGrpSpPr>
          <p:cNvPr id="8" name="Group 7">
            <a:extLst>
              <a:ext uri="{FF2B5EF4-FFF2-40B4-BE49-F238E27FC236}">
                <a16:creationId xmlns:a16="http://schemas.microsoft.com/office/drawing/2014/main" id="{ECC39DDA-AA12-4160-91BE-2BFD03E0EAEF}"/>
              </a:ext>
            </a:extLst>
          </p:cNvPr>
          <p:cNvGrpSpPr/>
          <p:nvPr/>
        </p:nvGrpSpPr>
        <p:grpSpPr>
          <a:xfrm>
            <a:off x="4093464" y="2179615"/>
            <a:ext cx="8069071" cy="3017520"/>
            <a:chOff x="3768121" y="2533650"/>
            <a:chExt cx="8069071" cy="3017520"/>
          </a:xfrm>
        </p:grpSpPr>
        <p:grpSp>
          <p:nvGrpSpPr>
            <p:cNvPr id="9" name="Group 8">
              <a:extLst>
                <a:ext uri="{FF2B5EF4-FFF2-40B4-BE49-F238E27FC236}">
                  <a16:creationId xmlns:a16="http://schemas.microsoft.com/office/drawing/2014/main" id="{090B0E43-891C-477D-BFD2-CEB58BF4288F}"/>
                </a:ext>
              </a:extLst>
            </p:cNvPr>
            <p:cNvGrpSpPr/>
            <p:nvPr/>
          </p:nvGrpSpPr>
          <p:grpSpPr>
            <a:xfrm>
              <a:off x="6094736" y="2533650"/>
              <a:ext cx="3774428" cy="3017520"/>
              <a:chOff x="5866136" y="2209800"/>
              <a:chExt cx="3774428" cy="3017520"/>
            </a:xfrm>
          </p:grpSpPr>
          <p:sp>
            <p:nvSpPr>
              <p:cNvPr id="13" name="Oval 12">
                <a:extLst>
                  <a:ext uri="{FF2B5EF4-FFF2-40B4-BE49-F238E27FC236}">
                    <a16:creationId xmlns:a16="http://schemas.microsoft.com/office/drawing/2014/main" id="{82C55CD6-ADB9-48D8-A160-9E59B32EC6E9}"/>
                  </a:ext>
                </a:extLst>
              </p:cNvPr>
              <p:cNvSpPr/>
              <p:nvPr/>
            </p:nvSpPr>
            <p:spPr>
              <a:xfrm>
                <a:off x="6244590" y="2209800"/>
                <a:ext cx="3017520" cy="3017520"/>
              </a:xfrm>
              <a:prstGeom prst="ellipse">
                <a:avLst/>
              </a:prstGeom>
              <a:noFill/>
              <a:ln w="19050" cap="flat" cmpd="sng" algn="ctr">
                <a:solidFill>
                  <a:srgbClr val="FFFFFF">
                    <a:lumMod val="8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4" name="Arc 13">
                <a:extLst>
                  <a:ext uri="{FF2B5EF4-FFF2-40B4-BE49-F238E27FC236}">
                    <a16:creationId xmlns:a16="http://schemas.microsoft.com/office/drawing/2014/main" id="{AAEC5FC7-CE41-410C-A99B-E1A0B9FF3509}"/>
                  </a:ext>
                </a:extLst>
              </p:cNvPr>
              <p:cNvSpPr/>
              <p:nvPr/>
            </p:nvSpPr>
            <p:spPr>
              <a:xfrm>
                <a:off x="6244590" y="2209800"/>
                <a:ext cx="3017520" cy="3017520"/>
              </a:xfrm>
              <a:prstGeom prst="arc">
                <a:avLst>
                  <a:gd name="adj1" fmla="val 19354005"/>
                  <a:gd name="adj2" fmla="val 2259154"/>
                </a:avLst>
              </a:prstGeom>
              <a:noFill/>
              <a:ln w="76200" cap="flat" cmpd="sng" algn="ctr">
                <a:solidFill>
                  <a:srgbClr val="9BBB5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494E"/>
                  </a:solidFill>
                  <a:effectLst/>
                  <a:uLnTx/>
                  <a:uFillTx/>
                  <a:latin typeface="Calibri"/>
                  <a:ea typeface="+mn-ea"/>
                  <a:cs typeface="+mn-cs"/>
                </a:endParaRPr>
              </a:p>
            </p:txBody>
          </p:sp>
          <p:sp>
            <p:nvSpPr>
              <p:cNvPr id="15" name="Oval 14">
                <a:extLst>
                  <a:ext uri="{FF2B5EF4-FFF2-40B4-BE49-F238E27FC236}">
                    <a16:creationId xmlns:a16="http://schemas.microsoft.com/office/drawing/2014/main" id="{01E0A9F1-4C9B-4284-9FC7-A6659FC636B2}"/>
                  </a:ext>
                </a:extLst>
              </p:cNvPr>
              <p:cNvSpPr/>
              <p:nvPr/>
            </p:nvSpPr>
            <p:spPr>
              <a:xfrm>
                <a:off x="8878564" y="3337560"/>
                <a:ext cx="762000" cy="762000"/>
              </a:xfrm>
              <a:prstGeom prst="ellipse">
                <a:avLst/>
              </a:prstGeom>
              <a:solidFill>
                <a:srgbClr val="9BBB5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2</a:t>
                </a:r>
              </a:p>
            </p:txBody>
          </p:sp>
          <p:sp>
            <p:nvSpPr>
              <p:cNvPr id="16" name="Arc 15">
                <a:extLst>
                  <a:ext uri="{FF2B5EF4-FFF2-40B4-BE49-F238E27FC236}">
                    <a16:creationId xmlns:a16="http://schemas.microsoft.com/office/drawing/2014/main" id="{CDDF6069-00F8-4403-987B-64B22BC5C8A8}"/>
                  </a:ext>
                </a:extLst>
              </p:cNvPr>
              <p:cNvSpPr/>
              <p:nvPr/>
            </p:nvSpPr>
            <p:spPr>
              <a:xfrm flipH="1">
                <a:off x="6244590" y="2209800"/>
                <a:ext cx="3017520" cy="3017520"/>
              </a:xfrm>
              <a:prstGeom prst="arc">
                <a:avLst>
                  <a:gd name="adj1" fmla="val 19354005"/>
                  <a:gd name="adj2" fmla="val 2259154"/>
                </a:avLst>
              </a:prstGeom>
              <a:noFill/>
              <a:ln w="76200" cap="flat" cmpd="sng" algn="ctr">
                <a:solidFill>
                  <a:srgbClr val="2DA99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494E"/>
                  </a:solidFill>
                  <a:effectLst/>
                  <a:uLnTx/>
                  <a:uFillTx/>
                  <a:latin typeface="Calibri"/>
                  <a:ea typeface="+mn-ea"/>
                  <a:cs typeface="+mn-cs"/>
                </a:endParaRPr>
              </a:p>
            </p:txBody>
          </p:sp>
          <p:sp>
            <p:nvSpPr>
              <p:cNvPr id="17" name="Oval 16">
                <a:extLst>
                  <a:ext uri="{FF2B5EF4-FFF2-40B4-BE49-F238E27FC236}">
                    <a16:creationId xmlns:a16="http://schemas.microsoft.com/office/drawing/2014/main" id="{35161495-D649-4B6A-BECF-E26ADC20D363}"/>
                  </a:ext>
                </a:extLst>
              </p:cNvPr>
              <p:cNvSpPr/>
              <p:nvPr/>
            </p:nvSpPr>
            <p:spPr>
              <a:xfrm flipH="1">
                <a:off x="5866136" y="3337560"/>
                <a:ext cx="762000" cy="762000"/>
              </a:xfrm>
              <a:prstGeom prst="ellipse">
                <a:avLst/>
              </a:prstGeom>
              <a:solidFill>
                <a:srgbClr val="2DA99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1</a:t>
                </a:r>
                <a:endParaRPr kumimoji="0" lang="en-US" sz="24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10" name="Rectangle 9">
              <a:extLst>
                <a:ext uri="{FF2B5EF4-FFF2-40B4-BE49-F238E27FC236}">
                  <a16:creationId xmlns:a16="http://schemas.microsoft.com/office/drawing/2014/main" id="{2C7BA839-1ADE-4A60-97C4-EF8AC4678F11}"/>
                </a:ext>
              </a:extLst>
            </p:cNvPr>
            <p:cNvSpPr/>
            <p:nvPr/>
          </p:nvSpPr>
          <p:spPr>
            <a:xfrm>
              <a:off x="3768121" y="3826966"/>
              <a:ext cx="2064989" cy="430887"/>
            </a:xfrm>
            <a:prstGeom prst="rect">
              <a:avLst/>
            </a:prstGeom>
          </p:spPr>
          <p:txBody>
            <a:bodyPr wrap="none">
              <a:spAutoFit/>
            </a:bodyPr>
            <a:lstStyle/>
            <a:p>
              <a:r>
                <a:rPr lang="en-IN" sz="2200" b="1"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Classification</a:t>
              </a:r>
            </a:p>
          </p:txBody>
        </p:sp>
        <p:sp>
          <p:nvSpPr>
            <p:cNvPr id="11" name="Rectangle 10">
              <a:extLst>
                <a:ext uri="{FF2B5EF4-FFF2-40B4-BE49-F238E27FC236}">
                  <a16:creationId xmlns:a16="http://schemas.microsoft.com/office/drawing/2014/main" id="{1FF7A910-43BD-49D2-B04C-AB8C54AAABDC}"/>
                </a:ext>
              </a:extLst>
            </p:cNvPr>
            <p:cNvSpPr/>
            <p:nvPr/>
          </p:nvSpPr>
          <p:spPr>
            <a:xfrm>
              <a:off x="7113270" y="3747254"/>
              <a:ext cx="1737360" cy="769441"/>
            </a:xfrm>
            <a:prstGeom prst="rect">
              <a:avLst/>
            </a:prstGeom>
          </p:spPr>
          <p:txBody>
            <a:bodyPr wrap="square">
              <a:spAutoFit/>
            </a:bodyPr>
            <a:lstStyle/>
            <a:p>
              <a:pPr algn="ct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Supervised Learning</a:t>
              </a:r>
            </a:p>
          </p:txBody>
        </p:sp>
        <p:sp>
          <p:nvSpPr>
            <p:cNvPr id="12" name="Rectangle 11">
              <a:extLst>
                <a:ext uri="{FF2B5EF4-FFF2-40B4-BE49-F238E27FC236}">
                  <a16:creationId xmlns:a16="http://schemas.microsoft.com/office/drawing/2014/main" id="{0867BD57-FE67-46B1-B98C-526ADC25A63D}"/>
                </a:ext>
              </a:extLst>
            </p:cNvPr>
            <p:cNvSpPr/>
            <p:nvPr/>
          </p:nvSpPr>
          <p:spPr>
            <a:xfrm>
              <a:off x="10125698" y="3826966"/>
              <a:ext cx="1711494" cy="430887"/>
            </a:xfrm>
            <a:prstGeom prst="rect">
              <a:avLst/>
            </a:prstGeom>
          </p:spPr>
          <p:txBody>
            <a:bodyPr wrap="none">
              <a:spAutoFit/>
            </a:bodyPr>
            <a:lstStyle/>
            <a:p>
              <a:r>
                <a:rPr lang="en-IN" sz="22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Regression</a:t>
              </a:r>
            </a:p>
          </p:txBody>
        </p:sp>
      </p:grpSp>
      <p:pic>
        <p:nvPicPr>
          <p:cNvPr id="18" name="Picture 17">
            <a:extLst>
              <a:ext uri="{FF2B5EF4-FFF2-40B4-BE49-F238E27FC236}">
                <a16:creationId xmlns:a16="http://schemas.microsoft.com/office/drawing/2014/main" id="{A3F647F1-5BC6-4F64-B273-3FA5765B929C}"/>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048133" y="885621"/>
            <a:ext cx="6173062" cy="253920"/>
          </a:xfrm>
          <a:prstGeom prst="rect">
            <a:avLst/>
          </a:prstGeom>
        </p:spPr>
      </p:pic>
      <p:sp>
        <p:nvSpPr>
          <p:cNvPr id="19" name="Google Shape;2467;p82">
            <a:extLst>
              <a:ext uri="{FF2B5EF4-FFF2-40B4-BE49-F238E27FC236}">
                <a16:creationId xmlns:a16="http://schemas.microsoft.com/office/drawing/2014/main" id="{CE4CAC0C-BBE6-4C3E-9867-477E99ECBBD5}"/>
              </a:ext>
            </a:extLst>
          </p:cNvPr>
          <p:cNvSpPr/>
          <p:nvPr/>
        </p:nvSpPr>
        <p:spPr>
          <a:xfrm>
            <a:off x="3322073" y="6376560"/>
            <a:ext cx="10326965" cy="732374"/>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2000" dirty="0">
                <a:solidFill>
                  <a:schemeClr val="tx1">
                    <a:lumMod val="65000"/>
                    <a:lumOff val="35000"/>
                  </a:schemeClr>
                </a:solidFill>
                <a:latin typeface="Open Sans"/>
                <a:ea typeface="Open Sans"/>
                <a:cs typeface="Open Sans"/>
                <a:sym typeface="Open Sans"/>
              </a:rPr>
              <a:t>In supervised learning, algorithm is selected based on target variable.</a:t>
            </a:r>
            <a:endParaRPr sz="2000" dirty="0">
              <a:solidFill>
                <a:schemeClr val="tx1">
                  <a:lumMod val="65000"/>
                  <a:lumOff val="35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51"/>
        <p:cNvGrpSpPr/>
        <p:nvPr/>
      </p:nvGrpSpPr>
      <p:grpSpPr>
        <a:xfrm>
          <a:off x="0" y="0"/>
          <a:ext cx="0" cy="0"/>
          <a:chOff x="0" y="0"/>
          <a:chExt cx="0" cy="0"/>
        </a:xfrm>
      </p:grpSpPr>
      <p:sp>
        <p:nvSpPr>
          <p:cNvPr id="2467" name="Google Shape;2467;p82"/>
          <p:cNvSpPr/>
          <p:nvPr/>
        </p:nvSpPr>
        <p:spPr>
          <a:xfrm>
            <a:off x="3516547" y="1409405"/>
            <a:ext cx="9840683" cy="732374"/>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lgn="ctr"/>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If target variable is categorical (classes), then use classification algorithm.</a:t>
            </a:r>
          </a:p>
        </p:txBody>
      </p:sp>
      <p:sp>
        <p:nvSpPr>
          <p:cNvPr id="33" name="Google Shape;431;p23">
            <a:extLst>
              <a:ext uri="{FF2B5EF4-FFF2-40B4-BE49-F238E27FC236}">
                <a16:creationId xmlns:a16="http://schemas.microsoft.com/office/drawing/2014/main" id="{303A35DA-0195-408B-BFFA-C9CD0D614627}"/>
              </a:ext>
            </a:extLst>
          </p:cNvPr>
          <p:cNvSpPr txBox="1">
            <a:spLocks noGrp="1"/>
          </p:cNvSpPr>
          <p:nvPr>
            <p:ph type="title"/>
          </p:nvPr>
        </p:nvSpPr>
        <p:spPr>
          <a:xfrm>
            <a:off x="307873" y="249337"/>
            <a:ext cx="16258032"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dirty="0"/>
              <a:t>Types of Supervised Learning (Contd.)</a:t>
            </a:r>
            <a:endParaRPr dirty="0"/>
          </a:p>
        </p:txBody>
      </p:sp>
      <p:sp>
        <p:nvSpPr>
          <p:cNvPr id="5" name="Rectangle 4">
            <a:extLst>
              <a:ext uri="{FF2B5EF4-FFF2-40B4-BE49-F238E27FC236}">
                <a16:creationId xmlns:a16="http://schemas.microsoft.com/office/drawing/2014/main" id="{AC88BFE6-3D61-4A31-A41F-0654AE97BA4B}"/>
              </a:ext>
            </a:extLst>
          </p:cNvPr>
          <p:cNvSpPr/>
          <p:nvPr/>
        </p:nvSpPr>
        <p:spPr>
          <a:xfrm>
            <a:off x="6782766" y="3573510"/>
            <a:ext cx="9193716" cy="2862322"/>
          </a:xfrm>
          <a:prstGeom prst="rect">
            <a:avLst/>
          </a:prstGeom>
        </p:spPr>
        <p:txBody>
          <a:bodyPr wrap="square">
            <a:spAutoFit/>
          </a:bodyPr>
          <a:lstStyle/>
          <a:p>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In other words, classification is applied when the output has finite and discreet values.</a:t>
            </a:r>
          </a:p>
          <a:p>
            <a:endPar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a:p>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Example: Predict the class of car given its features like horsepower,</a:t>
            </a:r>
          </a:p>
          <a:p>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mileage, weight, colour, etc.</a:t>
            </a:r>
          </a:p>
          <a:p>
            <a:endPar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a:p>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The classifier will build its attributes based on these features. </a:t>
            </a:r>
          </a:p>
          <a:p>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Analysis has three potential outcomes - Sedan, SUV, or Hatchback</a:t>
            </a:r>
            <a:b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br>
            <a:endPar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p:grpSp>
        <p:nvGrpSpPr>
          <p:cNvPr id="2" name="Group 1">
            <a:extLst>
              <a:ext uri="{FF2B5EF4-FFF2-40B4-BE49-F238E27FC236}">
                <a16:creationId xmlns:a16="http://schemas.microsoft.com/office/drawing/2014/main" id="{3A409BAB-6951-4B3A-A019-688D59FEBCF9}"/>
              </a:ext>
            </a:extLst>
          </p:cNvPr>
          <p:cNvGrpSpPr/>
          <p:nvPr/>
        </p:nvGrpSpPr>
        <p:grpSpPr>
          <a:xfrm>
            <a:off x="769608" y="3320265"/>
            <a:ext cx="5130449" cy="4157851"/>
            <a:chOff x="769608" y="3320265"/>
            <a:chExt cx="5130449" cy="4157851"/>
          </a:xfrm>
        </p:grpSpPr>
        <p:sp>
          <p:nvSpPr>
            <p:cNvPr id="1898" name="Oval 1897">
              <a:extLst>
                <a:ext uri="{FF2B5EF4-FFF2-40B4-BE49-F238E27FC236}">
                  <a16:creationId xmlns:a16="http://schemas.microsoft.com/office/drawing/2014/main" id="{34B5C531-783F-4CE1-BD39-F936495DA405}"/>
                </a:ext>
              </a:extLst>
            </p:cNvPr>
            <p:cNvSpPr/>
            <p:nvPr/>
          </p:nvSpPr>
          <p:spPr>
            <a:xfrm>
              <a:off x="1561256" y="3436231"/>
              <a:ext cx="3276600" cy="3276600"/>
            </a:xfrm>
            <a:prstGeom prst="ellipse">
              <a:avLst/>
            </a:prstGeom>
            <a:solidFill>
              <a:schemeClr val="bg1">
                <a:lumMod val="75000"/>
              </a:schemeClr>
            </a:solidFill>
            <a:ln w="63500">
              <a:noFill/>
            </a:ln>
          </p:spPr>
          <p:style>
            <a:lnRef idx="2">
              <a:schemeClr val="accent5"/>
            </a:lnRef>
            <a:fillRef idx="1">
              <a:schemeClr val="lt1"/>
            </a:fillRef>
            <a:effectRef idx="0">
              <a:schemeClr val="accent5"/>
            </a:effectRef>
            <a:fontRef idx="minor">
              <a:schemeClr val="dk1"/>
            </a:fontRef>
          </p:style>
          <p:txBody>
            <a:bodyPr rtlCol="0" anchor="ctr"/>
            <a:lstStyle/>
            <a:p>
              <a:pPr algn="ctr">
                <a:defRPr/>
              </a:pPr>
              <a:endParaRPr lang="en-US" sz="2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algn="ctr">
                <a:defRPr/>
              </a:pPr>
              <a:endParaRPr lang="en-US" sz="2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algn="ctr">
                <a:defRPr/>
              </a:pPr>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Classification</a:t>
              </a:r>
            </a:p>
            <a:p>
              <a:pPr algn="ctr">
                <a:defRPr/>
              </a:pPr>
              <a:endParaRPr lang="en-US" sz="22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algn="ctr">
                <a:defRPr/>
              </a:pPr>
              <a:endParaRPr lang="en-US" sz="2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99" name="Oval 1898">
              <a:extLst>
                <a:ext uri="{FF2B5EF4-FFF2-40B4-BE49-F238E27FC236}">
                  <a16:creationId xmlns:a16="http://schemas.microsoft.com/office/drawing/2014/main" id="{815A0384-8DEE-40F1-B9BF-8438F34011B4}"/>
                </a:ext>
              </a:extLst>
            </p:cNvPr>
            <p:cNvSpPr/>
            <p:nvPr/>
          </p:nvSpPr>
          <p:spPr>
            <a:xfrm>
              <a:off x="1425471" y="3320265"/>
              <a:ext cx="3548170" cy="3548170"/>
            </a:xfrm>
            <a:prstGeom prst="ellipse">
              <a:avLst/>
            </a:prstGeom>
            <a:noFill/>
            <a:ln w="19050">
              <a:solidFill>
                <a:schemeClr val="bg1">
                  <a:lumMod val="50000"/>
                </a:schemeClr>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b="1" dirty="0" err="1"/>
            </a:p>
          </p:txBody>
        </p:sp>
        <p:grpSp>
          <p:nvGrpSpPr>
            <p:cNvPr id="1903" name="Group 1902">
              <a:extLst>
                <a:ext uri="{FF2B5EF4-FFF2-40B4-BE49-F238E27FC236}">
                  <a16:creationId xmlns:a16="http://schemas.microsoft.com/office/drawing/2014/main" id="{4D6CDB71-499B-4556-95AF-612BFA1EEF05}"/>
                </a:ext>
              </a:extLst>
            </p:cNvPr>
            <p:cNvGrpSpPr/>
            <p:nvPr/>
          </p:nvGrpSpPr>
          <p:grpSpPr>
            <a:xfrm>
              <a:off x="769608" y="3369177"/>
              <a:ext cx="1612900" cy="1612900"/>
              <a:chOff x="5556250" y="2495866"/>
              <a:chExt cx="1612900" cy="1612900"/>
            </a:xfrm>
            <a:solidFill>
              <a:schemeClr val="bg1"/>
            </a:solidFill>
          </p:grpSpPr>
          <p:sp>
            <p:nvSpPr>
              <p:cNvPr id="1904" name="Oval 1903">
                <a:extLst>
                  <a:ext uri="{FF2B5EF4-FFF2-40B4-BE49-F238E27FC236}">
                    <a16:creationId xmlns:a16="http://schemas.microsoft.com/office/drawing/2014/main" id="{1ED89286-6E07-4711-A729-A3CDFED563A7}"/>
                  </a:ext>
                </a:extLst>
              </p:cNvPr>
              <p:cNvSpPr/>
              <p:nvPr/>
            </p:nvSpPr>
            <p:spPr>
              <a:xfrm>
                <a:off x="5556250" y="2495866"/>
                <a:ext cx="1612900" cy="1612900"/>
              </a:xfrm>
              <a:prstGeom prst="ellipse">
                <a:avLst/>
              </a:prstGeom>
              <a:grpFill/>
              <a:ln w="285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b="1" dirty="0" err="1"/>
              </a:p>
            </p:txBody>
          </p:sp>
          <p:sp>
            <p:nvSpPr>
              <p:cNvPr id="1905" name="Rectangle 1904">
                <a:extLst>
                  <a:ext uri="{FF2B5EF4-FFF2-40B4-BE49-F238E27FC236}">
                    <a16:creationId xmlns:a16="http://schemas.microsoft.com/office/drawing/2014/main" id="{9A78823C-CAE4-4D15-9176-A8ED6BB9ADDD}"/>
                  </a:ext>
                </a:extLst>
              </p:cNvPr>
              <p:cNvSpPr/>
              <p:nvPr/>
            </p:nvSpPr>
            <p:spPr>
              <a:xfrm>
                <a:off x="5696053" y="2811738"/>
                <a:ext cx="1367801" cy="707886"/>
              </a:xfrm>
              <a:prstGeom prst="rect">
                <a:avLst/>
              </a:prstGeom>
              <a:grpFill/>
            </p:spPr>
            <p:txBody>
              <a:bodyPr wrap="square">
                <a:spAutoFit/>
              </a:bodyPr>
              <a:lstStyle/>
              <a:p>
                <a:pPr algn="ctr">
                  <a:defRPr/>
                </a:pPr>
                <a:r>
                  <a:rPr lang="en-US" sz="2000" dirty="0">
                    <a:latin typeface="Open Sans" panose="020B0606030504020204" pitchFamily="34" charset="0"/>
                    <a:ea typeface="Open Sans" panose="020B0606030504020204" pitchFamily="34" charset="0"/>
                    <a:cs typeface="Open Sans" panose="020B0606030504020204" pitchFamily="34" charset="0"/>
                  </a:rPr>
                  <a:t> </a:t>
                </a:r>
              </a:p>
              <a:p>
                <a:pPr algn="ctr">
                  <a:defRPr/>
                </a:pPr>
                <a:r>
                  <a:rPr lang="en-US" sz="2000" dirty="0">
                    <a:latin typeface="Open Sans" panose="020B0606030504020204" pitchFamily="34" charset="0"/>
                    <a:ea typeface="Open Sans" panose="020B0606030504020204" pitchFamily="34" charset="0"/>
                    <a:cs typeface="Open Sans" panose="020B0606030504020204" pitchFamily="34" charset="0"/>
                  </a:rPr>
                  <a:t>motion</a:t>
                </a:r>
              </a:p>
            </p:txBody>
          </p:sp>
        </p:grpSp>
        <p:sp>
          <p:nvSpPr>
            <p:cNvPr id="1907" name="Oval 1906">
              <a:extLst>
                <a:ext uri="{FF2B5EF4-FFF2-40B4-BE49-F238E27FC236}">
                  <a16:creationId xmlns:a16="http://schemas.microsoft.com/office/drawing/2014/main" id="{661FDAF0-4AE8-485B-B5F1-3E4E42095065}"/>
                </a:ext>
              </a:extLst>
            </p:cNvPr>
            <p:cNvSpPr/>
            <p:nvPr/>
          </p:nvSpPr>
          <p:spPr>
            <a:xfrm>
              <a:off x="3964931" y="3412719"/>
              <a:ext cx="1612900" cy="1612900"/>
            </a:xfrm>
            <a:prstGeom prst="ellipse">
              <a:avLst/>
            </a:prstGeom>
            <a:solidFill>
              <a:schemeClr val="bg1"/>
            </a:solidFill>
            <a:ln w="285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b="1" dirty="0" err="1"/>
            </a:p>
          </p:txBody>
        </p:sp>
        <p:pic>
          <p:nvPicPr>
            <p:cNvPr id="4193" name="Picture 4192" descr="A close up of a car&#10;&#10;Description automatically generated">
              <a:extLst>
                <a:ext uri="{FF2B5EF4-FFF2-40B4-BE49-F238E27FC236}">
                  <a16:creationId xmlns:a16="http://schemas.microsoft.com/office/drawing/2014/main" id="{B503733F-FC12-424F-BD29-0DA6875E28AE}"/>
                </a:ext>
              </a:extLst>
            </p:cNvPr>
            <p:cNvPicPr>
              <a:picLocks noChangeAspect="1"/>
            </p:cNvPicPr>
            <p:nvPr/>
          </p:nvPicPr>
          <p:blipFill>
            <a:blip r:embed="rId3"/>
            <a:stretch>
              <a:fillRect/>
            </a:stretch>
          </p:blipFill>
          <p:spPr>
            <a:xfrm>
              <a:off x="4132301" y="3825031"/>
              <a:ext cx="1767756" cy="881124"/>
            </a:xfrm>
            <a:prstGeom prst="rect">
              <a:avLst/>
            </a:prstGeom>
          </p:spPr>
        </p:pic>
        <p:sp>
          <p:nvSpPr>
            <p:cNvPr id="1901" name="Oval 1900">
              <a:extLst>
                <a:ext uri="{FF2B5EF4-FFF2-40B4-BE49-F238E27FC236}">
                  <a16:creationId xmlns:a16="http://schemas.microsoft.com/office/drawing/2014/main" id="{42ACE9DF-86AE-439B-9328-6931A0FE3E32}"/>
                </a:ext>
              </a:extLst>
            </p:cNvPr>
            <p:cNvSpPr/>
            <p:nvPr/>
          </p:nvSpPr>
          <p:spPr>
            <a:xfrm>
              <a:off x="2323762" y="5750120"/>
              <a:ext cx="1727996" cy="1727996"/>
            </a:xfrm>
            <a:prstGeom prst="ellipse">
              <a:avLst/>
            </a:prstGeom>
            <a:solidFill>
              <a:schemeClr val="bg1"/>
            </a:solidFill>
            <a:ln w="285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b="1" dirty="0" err="1"/>
            </a:p>
          </p:txBody>
        </p:sp>
        <p:pic>
          <p:nvPicPr>
            <p:cNvPr id="12" name="Picture 11" descr="A picture containing concrete mixer, transport&#10;&#10;Description automatically generated">
              <a:extLst>
                <a:ext uri="{FF2B5EF4-FFF2-40B4-BE49-F238E27FC236}">
                  <a16:creationId xmlns:a16="http://schemas.microsoft.com/office/drawing/2014/main" id="{7063D6A9-E267-4B58-B45F-9338208B3A70}"/>
                </a:ext>
              </a:extLst>
            </p:cNvPr>
            <p:cNvPicPr>
              <a:picLocks noChangeAspect="1"/>
            </p:cNvPicPr>
            <p:nvPr/>
          </p:nvPicPr>
          <p:blipFill rotWithShape="1">
            <a:blip r:embed="rId4"/>
            <a:srcRect l="5160" t="66190" r="5952" b="7984"/>
            <a:stretch/>
          </p:blipFill>
          <p:spPr>
            <a:xfrm>
              <a:off x="2080950" y="6389666"/>
              <a:ext cx="2280753" cy="759730"/>
            </a:xfrm>
            <a:prstGeom prst="rect">
              <a:avLst/>
            </a:prstGeom>
          </p:spPr>
        </p:pic>
      </p:grpSp>
      <p:pic>
        <p:nvPicPr>
          <p:cNvPr id="17" name="Picture 16">
            <a:extLst>
              <a:ext uri="{FF2B5EF4-FFF2-40B4-BE49-F238E27FC236}">
                <a16:creationId xmlns:a16="http://schemas.microsoft.com/office/drawing/2014/main" id="{3A385DC4-4C47-4224-A8DA-1BD028144FB1}"/>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4318999" y="848310"/>
            <a:ext cx="8235780" cy="253920"/>
          </a:xfrm>
          <a:prstGeom prst="rect">
            <a:avLst/>
          </a:prstGeom>
        </p:spPr>
      </p:pic>
      <p:pic>
        <p:nvPicPr>
          <p:cNvPr id="10" name="Picture 9" descr="A close up of a car&#10;&#10;Description automatically generated">
            <a:extLst>
              <a:ext uri="{FF2B5EF4-FFF2-40B4-BE49-F238E27FC236}">
                <a16:creationId xmlns:a16="http://schemas.microsoft.com/office/drawing/2014/main" id="{CCFF19AF-D357-4249-B28F-3AE954B02180}"/>
              </a:ext>
            </a:extLst>
          </p:cNvPr>
          <p:cNvPicPr>
            <a:picLocks noChangeAspect="1"/>
          </p:cNvPicPr>
          <p:nvPr/>
        </p:nvPicPr>
        <p:blipFill rotWithShape="1">
          <a:blip r:embed="rId6"/>
          <a:srcRect l="5166" t="31023" r="7160" b="29943"/>
          <a:stretch/>
        </p:blipFill>
        <p:spPr>
          <a:xfrm>
            <a:off x="363573" y="3732183"/>
            <a:ext cx="1887615" cy="973972"/>
          </a:xfrm>
          <a:prstGeom prst="rect">
            <a:avLst/>
          </a:prstGeom>
        </p:spPr>
      </p:pic>
    </p:spTree>
    <p:extLst>
      <p:ext uri="{BB962C8B-B14F-4D97-AF65-F5344CB8AC3E}">
        <p14:creationId xmlns:p14="http://schemas.microsoft.com/office/powerpoint/2010/main" val="361703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51"/>
        <p:cNvGrpSpPr/>
        <p:nvPr/>
      </p:nvGrpSpPr>
      <p:grpSpPr>
        <a:xfrm>
          <a:off x="0" y="0"/>
          <a:ext cx="0" cy="0"/>
          <a:chOff x="0" y="0"/>
          <a:chExt cx="0" cy="0"/>
        </a:xfrm>
      </p:grpSpPr>
      <p:sp>
        <p:nvSpPr>
          <p:cNvPr id="2467" name="Google Shape;2467;p82"/>
          <p:cNvSpPr/>
          <p:nvPr/>
        </p:nvSpPr>
        <p:spPr>
          <a:xfrm>
            <a:off x="3199555" y="1490519"/>
            <a:ext cx="11953359" cy="732374"/>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lgn="ctr"/>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If target variable is a continuous numeric variable (100–2000), then use a regression algorithm.</a:t>
            </a:r>
          </a:p>
        </p:txBody>
      </p:sp>
      <p:sp>
        <p:nvSpPr>
          <p:cNvPr id="33" name="Google Shape;431;p23">
            <a:extLst>
              <a:ext uri="{FF2B5EF4-FFF2-40B4-BE49-F238E27FC236}">
                <a16:creationId xmlns:a16="http://schemas.microsoft.com/office/drawing/2014/main" id="{303A35DA-0195-408B-BFFA-C9CD0D614627}"/>
              </a:ext>
            </a:extLst>
          </p:cNvPr>
          <p:cNvSpPr txBox="1">
            <a:spLocks noGrp="1"/>
          </p:cNvSpPr>
          <p:nvPr>
            <p:ph type="title"/>
          </p:nvPr>
        </p:nvSpPr>
        <p:spPr>
          <a:xfrm>
            <a:off x="307873" y="249337"/>
            <a:ext cx="16258032"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dirty="0"/>
              <a:t>Types of Supervised Learning (Contd.)</a:t>
            </a:r>
            <a:endParaRPr dirty="0"/>
          </a:p>
        </p:txBody>
      </p:sp>
      <p:pic>
        <p:nvPicPr>
          <p:cNvPr id="34" name="Picture 33">
            <a:extLst>
              <a:ext uri="{FF2B5EF4-FFF2-40B4-BE49-F238E27FC236}">
                <a16:creationId xmlns:a16="http://schemas.microsoft.com/office/drawing/2014/main" id="{518886A0-A969-4644-BEFA-022B67CEF694}"/>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4440142" y="885621"/>
            <a:ext cx="8216346" cy="253920"/>
          </a:xfrm>
          <a:prstGeom prst="rect">
            <a:avLst/>
          </a:prstGeom>
        </p:spPr>
      </p:pic>
      <p:sp>
        <p:nvSpPr>
          <p:cNvPr id="5" name="Rectangle 4">
            <a:extLst>
              <a:ext uri="{FF2B5EF4-FFF2-40B4-BE49-F238E27FC236}">
                <a16:creationId xmlns:a16="http://schemas.microsoft.com/office/drawing/2014/main" id="{AC88BFE6-3D61-4A31-A41F-0654AE97BA4B}"/>
              </a:ext>
            </a:extLst>
          </p:cNvPr>
          <p:cNvSpPr/>
          <p:nvPr/>
        </p:nvSpPr>
        <p:spPr>
          <a:xfrm>
            <a:off x="6617754" y="3037876"/>
            <a:ext cx="9193716" cy="2800767"/>
          </a:xfrm>
          <a:prstGeom prst="rect">
            <a:avLst/>
          </a:prstGeom>
        </p:spPr>
        <p:txBody>
          <a:bodyPr wrap="square">
            <a:spAutoFit/>
          </a:bodyPr>
          <a:lstStyle/>
          <a:p>
            <a:endPar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a:p>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Example: Predict the price of a house given its sq. area, location, </a:t>
            </a:r>
            <a:b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br>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no of bedrooms, etc.    </a:t>
            </a:r>
          </a:p>
          <a:p>
            <a:endPar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a:p>
            <a:endPar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a:p>
            <a:endPar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a:p>
            <a:b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br>
            <a:endPar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p:sp>
        <p:nvSpPr>
          <p:cNvPr id="7" name="Rectangle 6">
            <a:extLst>
              <a:ext uri="{FF2B5EF4-FFF2-40B4-BE49-F238E27FC236}">
                <a16:creationId xmlns:a16="http://schemas.microsoft.com/office/drawing/2014/main" id="{5CC3E0B7-02F8-4CDD-8034-EE05E6827D6D}"/>
              </a:ext>
            </a:extLst>
          </p:cNvPr>
          <p:cNvSpPr/>
          <p:nvPr/>
        </p:nvSpPr>
        <p:spPr>
          <a:xfrm>
            <a:off x="6617754" y="4498424"/>
            <a:ext cx="8128000" cy="2246769"/>
          </a:xfrm>
          <a:prstGeom prst="rect">
            <a:avLst/>
          </a:prstGeom>
        </p:spPr>
        <p:txBody>
          <a:bodyPr>
            <a:spAutoFit/>
          </a:bodyPr>
          <a:lstStyle/>
          <a:p>
            <a:pPr>
              <a:buClr>
                <a:schemeClr val="accent2"/>
              </a:buClr>
              <a:buSzPct val="200000"/>
            </a:pPr>
            <a:r>
              <a:rPr lang="en-IN"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 simple regression algorithm is given below</a:t>
            </a:r>
          </a:p>
          <a:p>
            <a:pPr>
              <a:buClr>
                <a:schemeClr val="accent2"/>
              </a:buClr>
              <a:buSzPct val="200000"/>
            </a:pPr>
            <a:endParaRPr lang="en-IN"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p>
            <a:pPr>
              <a:buClr>
                <a:schemeClr val="accent2"/>
              </a:buClr>
              <a:buSzPct val="200000"/>
            </a:pPr>
            <a:r>
              <a:rPr lang="en-IN"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IN" sz="20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y = w * x + b</a:t>
            </a:r>
            <a:r>
              <a:rPr lang="en-IN"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p>
          <a:p>
            <a:pPr>
              <a:buClr>
                <a:schemeClr val="accent2"/>
              </a:buClr>
              <a:buSzPct val="200000"/>
            </a:pPr>
            <a:endParaRPr lang="en-IN"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p>
            <a:pPr>
              <a:buClr>
                <a:schemeClr val="accent2"/>
              </a:buClr>
              <a:buSzPct val="200000"/>
            </a:pPr>
            <a:r>
              <a:rPr lang="en-IN"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This shows relationship between price (y)  and sq. area (x) </a:t>
            </a:r>
            <a:br>
              <a:rPr lang="en-IN"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br>
            <a:r>
              <a:rPr lang="en-IN"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where </a:t>
            </a:r>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price is a number from a defined range.</a:t>
            </a:r>
          </a:p>
          <a:p>
            <a:pPr>
              <a:buClr>
                <a:schemeClr val="accent2"/>
              </a:buClr>
              <a:buSzPct val="200000"/>
            </a:pPr>
            <a:endParaRPr lang="en-IN"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 name="Group 1">
            <a:extLst>
              <a:ext uri="{FF2B5EF4-FFF2-40B4-BE49-F238E27FC236}">
                <a16:creationId xmlns:a16="http://schemas.microsoft.com/office/drawing/2014/main" id="{A9BA57D6-E823-49AA-82B3-B6FB5D85AB1C}"/>
              </a:ext>
            </a:extLst>
          </p:cNvPr>
          <p:cNvGrpSpPr/>
          <p:nvPr/>
        </p:nvGrpSpPr>
        <p:grpSpPr>
          <a:xfrm>
            <a:off x="408104" y="3320265"/>
            <a:ext cx="5559201" cy="3548170"/>
            <a:chOff x="408104" y="3320265"/>
            <a:chExt cx="5559201" cy="3548170"/>
          </a:xfrm>
        </p:grpSpPr>
        <p:sp>
          <p:nvSpPr>
            <p:cNvPr id="14" name="Oval 13">
              <a:extLst>
                <a:ext uri="{FF2B5EF4-FFF2-40B4-BE49-F238E27FC236}">
                  <a16:creationId xmlns:a16="http://schemas.microsoft.com/office/drawing/2014/main" id="{A14C8F6E-D6C4-4105-B52D-77E36C6E34E2}"/>
                </a:ext>
              </a:extLst>
            </p:cNvPr>
            <p:cNvSpPr/>
            <p:nvPr/>
          </p:nvSpPr>
          <p:spPr>
            <a:xfrm>
              <a:off x="1561256" y="3436231"/>
              <a:ext cx="3276600" cy="3276600"/>
            </a:xfrm>
            <a:prstGeom prst="ellipse">
              <a:avLst/>
            </a:prstGeom>
            <a:solidFill>
              <a:schemeClr val="bg1">
                <a:lumMod val="75000"/>
              </a:schemeClr>
            </a:solidFill>
            <a:ln w="63500">
              <a:noFill/>
            </a:ln>
          </p:spPr>
          <p:style>
            <a:lnRef idx="2">
              <a:schemeClr val="accent5"/>
            </a:lnRef>
            <a:fillRef idx="1">
              <a:schemeClr val="lt1"/>
            </a:fillRef>
            <a:effectRef idx="0">
              <a:schemeClr val="accent5"/>
            </a:effectRef>
            <a:fontRef idx="minor">
              <a:schemeClr val="dk1"/>
            </a:fontRef>
          </p:style>
          <p:txBody>
            <a:bodyPr rtlCol="0" anchor="ctr"/>
            <a:lstStyle/>
            <a:p>
              <a:pPr algn="ctr">
                <a:defRPr/>
              </a:pPr>
              <a:endParaRPr lang="en-US" sz="2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algn="ctr">
                <a:defRPr/>
              </a:pPr>
              <a:endParaRPr lang="en-US" sz="2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algn="ctr">
                <a:defRPr/>
              </a:pPr>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Regression</a:t>
              </a:r>
            </a:p>
            <a:p>
              <a:pPr algn="ctr">
                <a:defRPr/>
              </a:pPr>
              <a:endParaRPr lang="en-US" sz="22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algn="ctr">
                <a:defRPr/>
              </a:pPr>
              <a:endParaRPr lang="en-US" sz="2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Oval 18">
              <a:extLst>
                <a:ext uri="{FF2B5EF4-FFF2-40B4-BE49-F238E27FC236}">
                  <a16:creationId xmlns:a16="http://schemas.microsoft.com/office/drawing/2014/main" id="{9748BDF8-B7AD-4CEB-9A83-C4D660CCC7D1}"/>
                </a:ext>
              </a:extLst>
            </p:cNvPr>
            <p:cNvSpPr/>
            <p:nvPr/>
          </p:nvSpPr>
          <p:spPr>
            <a:xfrm>
              <a:off x="1425471" y="3320265"/>
              <a:ext cx="3548170" cy="3548170"/>
            </a:xfrm>
            <a:prstGeom prst="ellipse">
              <a:avLst/>
            </a:prstGeom>
            <a:noFill/>
            <a:ln w="19050">
              <a:solidFill>
                <a:schemeClr val="bg1">
                  <a:lumMod val="50000"/>
                </a:schemeClr>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b="1" dirty="0" err="1"/>
            </a:p>
          </p:txBody>
        </p:sp>
        <p:grpSp>
          <p:nvGrpSpPr>
            <p:cNvPr id="17" name="Group 16">
              <a:extLst>
                <a:ext uri="{FF2B5EF4-FFF2-40B4-BE49-F238E27FC236}">
                  <a16:creationId xmlns:a16="http://schemas.microsoft.com/office/drawing/2014/main" id="{331D5786-080E-487E-BC6F-80107EE248B2}"/>
                </a:ext>
              </a:extLst>
            </p:cNvPr>
            <p:cNvGrpSpPr/>
            <p:nvPr/>
          </p:nvGrpSpPr>
          <p:grpSpPr>
            <a:xfrm>
              <a:off x="4338957" y="3909029"/>
              <a:ext cx="1628348" cy="2279686"/>
              <a:chOff x="14522302" y="1139541"/>
              <a:chExt cx="4475026" cy="6265036"/>
            </a:xfrm>
          </p:grpSpPr>
          <p:pic>
            <p:nvPicPr>
              <p:cNvPr id="6" name="Picture 5" descr="A close up of a sign&#10;&#10;Description automatically generated">
                <a:extLst>
                  <a:ext uri="{FF2B5EF4-FFF2-40B4-BE49-F238E27FC236}">
                    <a16:creationId xmlns:a16="http://schemas.microsoft.com/office/drawing/2014/main" id="{B138FF2F-462C-47C8-85DC-43BB66E2EC20}"/>
                  </a:ext>
                </a:extLst>
              </p:cNvPr>
              <p:cNvPicPr>
                <a:picLocks noChangeAspect="1"/>
              </p:cNvPicPr>
              <p:nvPr/>
            </p:nvPicPr>
            <p:blipFill rotWithShape="1">
              <a:blip r:embed="rId4"/>
              <a:srcRect l="50000"/>
              <a:stretch/>
            </p:blipFill>
            <p:spPr>
              <a:xfrm>
                <a:off x="14522302" y="1139541"/>
                <a:ext cx="4475026" cy="6265036"/>
              </a:xfrm>
              <a:prstGeom prst="rect">
                <a:avLst/>
              </a:prstGeom>
            </p:spPr>
          </p:pic>
          <p:sp>
            <p:nvSpPr>
              <p:cNvPr id="16" name="Rectangle 15">
                <a:extLst>
                  <a:ext uri="{FF2B5EF4-FFF2-40B4-BE49-F238E27FC236}">
                    <a16:creationId xmlns:a16="http://schemas.microsoft.com/office/drawing/2014/main" id="{F503A482-3346-4D6E-863B-95C6132EB883}"/>
                  </a:ext>
                </a:extLst>
              </p:cNvPr>
              <p:cNvSpPr/>
              <p:nvPr/>
            </p:nvSpPr>
            <p:spPr>
              <a:xfrm>
                <a:off x="14544073" y="6923314"/>
                <a:ext cx="954446" cy="404165"/>
              </a:xfrm>
              <a:prstGeom prst="rect">
                <a:avLst/>
              </a:prstGeom>
              <a:solidFill>
                <a:srgbClr val="FBBF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63CDEF2B-CDE1-40A7-90DC-2B6E49A0851F}"/>
                </a:ext>
              </a:extLst>
            </p:cNvPr>
            <p:cNvGrpSpPr/>
            <p:nvPr/>
          </p:nvGrpSpPr>
          <p:grpSpPr>
            <a:xfrm>
              <a:off x="408104" y="3909029"/>
              <a:ext cx="1628348" cy="2279688"/>
              <a:chOff x="307872" y="244968"/>
              <a:chExt cx="3987703" cy="5778425"/>
            </a:xfrm>
          </p:grpSpPr>
          <p:pic>
            <p:nvPicPr>
              <p:cNvPr id="18" name="Picture 17" descr="A close up of a sign&#10;&#10;Description automatically generated">
                <a:extLst>
                  <a:ext uri="{FF2B5EF4-FFF2-40B4-BE49-F238E27FC236}">
                    <a16:creationId xmlns:a16="http://schemas.microsoft.com/office/drawing/2014/main" id="{40FB7C07-52AB-4382-8EE3-528DB4B27BC5}"/>
                  </a:ext>
                </a:extLst>
              </p:cNvPr>
              <p:cNvPicPr>
                <a:picLocks noChangeAspect="1"/>
              </p:cNvPicPr>
              <p:nvPr/>
            </p:nvPicPr>
            <p:blipFill rotWithShape="1">
              <a:blip r:embed="rId4"/>
              <a:srcRect r="51693"/>
              <a:stretch/>
            </p:blipFill>
            <p:spPr>
              <a:xfrm>
                <a:off x="307872" y="244968"/>
                <a:ext cx="3987703" cy="5778425"/>
              </a:xfrm>
              <a:prstGeom prst="rect">
                <a:avLst/>
              </a:prstGeom>
            </p:spPr>
          </p:pic>
          <p:sp>
            <p:nvSpPr>
              <p:cNvPr id="13" name="Rectangle 12">
                <a:extLst>
                  <a:ext uri="{FF2B5EF4-FFF2-40B4-BE49-F238E27FC236}">
                    <a16:creationId xmlns:a16="http://schemas.microsoft.com/office/drawing/2014/main" id="{97BFCD96-C436-4CD4-9085-D93BB804AB34}"/>
                  </a:ext>
                </a:extLst>
              </p:cNvPr>
              <p:cNvSpPr/>
              <p:nvPr/>
            </p:nvSpPr>
            <p:spPr>
              <a:xfrm>
                <a:off x="3463978" y="5604799"/>
                <a:ext cx="805543" cy="308569"/>
              </a:xfrm>
              <a:prstGeom prst="rect">
                <a:avLst/>
              </a:prstGeom>
              <a:solidFill>
                <a:srgbClr val="00A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650717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31;p23">
            <a:extLst>
              <a:ext uri="{FF2B5EF4-FFF2-40B4-BE49-F238E27FC236}">
                <a16:creationId xmlns:a16="http://schemas.microsoft.com/office/drawing/2014/main" id="{CC676367-75D2-4367-A0F3-ECB2F18E9018}"/>
              </a:ext>
            </a:extLst>
          </p:cNvPr>
          <p:cNvSpPr txBox="1">
            <a:spLocks noGrp="1"/>
          </p:cNvSpPr>
          <p:nvPr>
            <p:ph type="title"/>
          </p:nvPr>
        </p:nvSpPr>
        <p:spPr>
          <a:xfrm>
            <a:off x="307873" y="249337"/>
            <a:ext cx="16258032"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dirty="0"/>
              <a:t>Types of Supervised Learning (Contd.)</a:t>
            </a:r>
            <a:endParaRPr dirty="0"/>
          </a:p>
        </p:txBody>
      </p:sp>
      <p:pic>
        <p:nvPicPr>
          <p:cNvPr id="7" name="Picture 6">
            <a:extLst>
              <a:ext uri="{FF2B5EF4-FFF2-40B4-BE49-F238E27FC236}">
                <a16:creationId xmlns:a16="http://schemas.microsoft.com/office/drawing/2014/main" id="{0EE04AC0-7B0C-4132-9334-AA4EB8ADB476}"/>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4680263" y="885621"/>
            <a:ext cx="7469405" cy="253920"/>
          </a:xfrm>
          <a:prstGeom prst="rect">
            <a:avLst/>
          </a:prstGeom>
        </p:spPr>
      </p:pic>
      <p:grpSp>
        <p:nvGrpSpPr>
          <p:cNvPr id="13" name="Group 12">
            <a:extLst>
              <a:ext uri="{FF2B5EF4-FFF2-40B4-BE49-F238E27FC236}">
                <a16:creationId xmlns:a16="http://schemas.microsoft.com/office/drawing/2014/main" id="{87D8BB37-743C-4B14-B084-55BC5E9E5FF1}"/>
              </a:ext>
            </a:extLst>
          </p:cNvPr>
          <p:cNvGrpSpPr/>
          <p:nvPr/>
        </p:nvGrpSpPr>
        <p:grpSpPr>
          <a:xfrm>
            <a:off x="1602923" y="2364409"/>
            <a:ext cx="13352235" cy="5469617"/>
            <a:chOff x="1602923" y="2364409"/>
            <a:chExt cx="13352235" cy="5469617"/>
          </a:xfrm>
        </p:grpSpPr>
        <p:sp>
          <p:nvSpPr>
            <p:cNvPr id="14" name="TextBox 13">
              <a:extLst>
                <a:ext uri="{FF2B5EF4-FFF2-40B4-BE49-F238E27FC236}">
                  <a16:creationId xmlns:a16="http://schemas.microsoft.com/office/drawing/2014/main" id="{30BC2785-154A-4250-8E24-A134DF95D64C}"/>
                </a:ext>
              </a:extLst>
            </p:cNvPr>
            <p:cNvSpPr txBox="1"/>
            <p:nvPr/>
          </p:nvSpPr>
          <p:spPr>
            <a:xfrm>
              <a:off x="2177144" y="2364410"/>
              <a:ext cx="3287486" cy="430887"/>
            </a:xfrm>
            <a:prstGeom prst="rect">
              <a:avLst/>
            </a:prstGeom>
            <a:noFill/>
          </p:spPr>
          <p:txBody>
            <a:bodyPr wrap="square" rtlCol="0">
              <a:spAutoFit/>
            </a:bodyPr>
            <a:lstStyle/>
            <a:p>
              <a:pPr algn="ctr"/>
              <a:r>
                <a:rPr lang="en-IN" sz="2200" b="1"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Classification</a:t>
              </a:r>
              <a:endParaRPr lang="en-US" sz="2200" b="1" dirty="0">
                <a:latin typeface="Open Sans" panose="020B0604020202020204" charset="0"/>
                <a:ea typeface="Open Sans" panose="020B0604020202020204" charset="0"/>
                <a:cs typeface="Open Sans" panose="020B0604020202020204" charset="0"/>
              </a:endParaRPr>
            </a:p>
          </p:txBody>
        </p:sp>
        <p:sp>
          <p:nvSpPr>
            <p:cNvPr id="15" name="TextBox 14">
              <a:extLst>
                <a:ext uri="{FF2B5EF4-FFF2-40B4-BE49-F238E27FC236}">
                  <a16:creationId xmlns:a16="http://schemas.microsoft.com/office/drawing/2014/main" id="{56EECE21-0988-40AF-86A9-0CA02883AD3A}"/>
                </a:ext>
              </a:extLst>
            </p:cNvPr>
            <p:cNvSpPr txBox="1"/>
            <p:nvPr/>
          </p:nvSpPr>
          <p:spPr>
            <a:xfrm>
              <a:off x="10299756" y="2364409"/>
              <a:ext cx="3287486" cy="430887"/>
            </a:xfrm>
            <a:prstGeom prst="rect">
              <a:avLst/>
            </a:prstGeom>
            <a:noFill/>
          </p:spPr>
          <p:txBody>
            <a:bodyPr wrap="square" rtlCol="0">
              <a:spAutoFit/>
            </a:bodyPr>
            <a:lstStyle/>
            <a:p>
              <a:pPr algn="ctr"/>
              <a:r>
                <a:rPr lang="en-IN" sz="22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Regression</a:t>
              </a:r>
              <a:endParaRPr lang="en-US" sz="2200" b="1" dirty="0">
                <a:latin typeface="Open Sans" panose="020B0604020202020204" charset="0"/>
                <a:ea typeface="Open Sans" panose="020B0604020202020204" charset="0"/>
                <a:cs typeface="Open Sans" panose="020B0604020202020204" charset="0"/>
              </a:endParaRPr>
            </a:p>
          </p:txBody>
        </p:sp>
        <p:sp>
          <p:nvSpPr>
            <p:cNvPr id="16" name="TextBox 15">
              <a:extLst>
                <a:ext uri="{FF2B5EF4-FFF2-40B4-BE49-F238E27FC236}">
                  <a16:creationId xmlns:a16="http://schemas.microsoft.com/office/drawing/2014/main" id="{3FB74CAD-4FC0-4478-8A9F-0037ADCAC1FF}"/>
                </a:ext>
              </a:extLst>
            </p:cNvPr>
            <p:cNvSpPr txBox="1"/>
            <p:nvPr/>
          </p:nvSpPr>
          <p:spPr>
            <a:xfrm>
              <a:off x="2177144" y="7403139"/>
              <a:ext cx="3287486" cy="430887"/>
            </a:xfrm>
            <a:prstGeom prst="rect">
              <a:avLst/>
            </a:prstGeom>
            <a:noFill/>
          </p:spPr>
          <p:txBody>
            <a:bodyPr wrap="square" rtlCol="0">
              <a:spAutoFit/>
            </a:bodyPr>
            <a:lstStyle/>
            <a:p>
              <a:pPr algn="ctr"/>
              <a:r>
                <a:rPr lang="en-IN" sz="2200" b="1"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What Class ?</a:t>
              </a:r>
              <a:endParaRPr lang="en-US" sz="2200" b="1" dirty="0">
                <a:latin typeface="Open Sans" panose="020B0604020202020204" charset="0"/>
                <a:ea typeface="Open Sans" panose="020B0604020202020204" charset="0"/>
                <a:cs typeface="Open Sans" panose="020B0604020202020204" charset="0"/>
              </a:endParaRPr>
            </a:p>
          </p:txBody>
        </p:sp>
        <p:sp>
          <p:nvSpPr>
            <p:cNvPr id="17" name="TextBox 16">
              <a:extLst>
                <a:ext uri="{FF2B5EF4-FFF2-40B4-BE49-F238E27FC236}">
                  <a16:creationId xmlns:a16="http://schemas.microsoft.com/office/drawing/2014/main" id="{985842C1-6F03-4498-8702-CFA1616608DD}"/>
                </a:ext>
              </a:extLst>
            </p:cNvPr>
            <p:cNvSpPr txBox="1"/>
            <p:nvPr/>
          </p:nvSpPr>
          <p:spPr>
            <a:xfrm>
              <a:off x="10461813" y="7403138"/>
              <a:ext cx="3287486" cy="430887"/>
            </a:xfrm>
            <a:prstGeom prst="rect">
              <a:avLst/>
            </a:prstGeom>
            <a:noFill/>
          </p:spPr>
          <p:txBody>
            <a:bodyPr wrap="square" rtlCol="0">
              <a:spAutoFit/>
            </a:bodyPr>
            <a:lstStyle/>
            <a:p>
              <a:pPr algn="ctr"/>
              <a:r>
                <a:rPr lang="en-IN" sz="22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How much ?</a:t>
              </a:r>
              <a:endParaRPr lang="en-US" sz="2200" b="1" dirty="0">
                <a:latin typeface="Open Sans" panose="020B0604020202020204" charset="0"/>
                <a:ea typeface="Open Sans" panose="020B0604020202020204" charset="0"/>
                <a:cs typeface="Open Sans" panose="020B0604020202020204" charset="0"/>
              </a:endParaRPr>
            </a:p>
          </p:txBody>
        </p:sp>
        <p:pic>
          <p:nvPicPr>
            <p:cNvPr id="18" name="Picture 17" descr="A close up of a light&#10;&#10;Description automatically generated">
              <a:extLst>
                <a:ext uri="{FF2B5EF4-FFF2-40B4-BE49-F238E27FC236}">
                  <a16:creationId xmlns:a16="http://schemas.microsoft.com/office/drawing/2014/main" id="{A909644A-74FB-408D-A2C2-4E62A82586E1}"/>
                </a:ext>
              </a:extLst>
            </p:cNvPr>
            <p:cNvPicPr>
              <a:picLocks noChangeAspect="1"/>
            </p:cNvPicPr>
            <p:nvPr/>
          </p:nvPicPr>
          <p:blipFill>
            <a:blip r:embed="rId4"/>
            <a:stretch>
              <a:fillRect/>
            </a:stretch>
          </p:blipFill>
          <p:spPr>
            <a:xfrm>
              <a:off x="9275862" y="3209954"/>
              <a:ext cx="5679296" cy="3838118"/>
            </a:xfrm>
            <a:prstGeom prst="rect">
              <a:avLst/>
            </a:prstGeom>
            <a:ln>
              <a:solidFill>
                <a:schemeClr val="tx1">
                  <a:lumMod val="75000"/>
                  <a:lumOff val="25000"/>
                </a:schemeClr>
              </a:solidFill>
            </a:ln>
          </p:spPr>
        </p:pic>
        <p:pic>
          <p:nvPicPr>
            <p:cNvPr id="19" name="Picture 18" descr="A picture containing object&#10;&#10;Description automatically generated">
              <a:extLst>
                <a:ext uri="{FF2B5EF4-FFF2-40B4-BE49-F238E27FC236}">
                  <a16:creationId xmlns:a16="http://schemas.microsoft.com/office/drawing/2014/main" id="{BF8F58DF-605A-4F6A-8EE0-152F575CC93E}"/>
                </a:ext>
              </a:extLst>
            </p:cNvPr>
            <p:cNvPicPr>
              <a:picLocks noChangeAspect="1"/>
            </p:cNvPicPr>
            <p:nvPr/>
          </p:nvPicPr>
          <p:blipFill>
            <a:blip r:embed="rId5"/>
            <a:stretch>
              <a:fillRect/>
            </a:stretch>
          </p:blipFill>
          <p:spPr>
            <a:xfrm>
              <a:off x="1602923" y="3209954"/>
              <a:ext cx="4435928" cy="3838118"/>
            </a:xfrm>
            <a:prstGeom prst="rect">
              <a:avLst/>
            </a:prstGeom>
            <a:ln>
              <a:solidFill>
                <a:schemeClr val="tx1">
                  <a:lumMod val="75000"/>
                  <a:lumOff val="25000"/>
                </a:schemeClr>
              </a:solidFill>
            </a:ln>
          </p:spPr>
        </p:pic>
      </p:grpSp>
    </p:spTree>
    <p:extLst>
      <p:ext uri="{BB962C8B-B14F-4D97-AF65-F5344CB8AC3E}">
        <p14:creationId xmlns:p14="http://schemas.microsoft.com/office/powerpoint/2010/main" val="3749821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31;p23">
            <a:extLst>
              <a:ext uri="{FF2B5EF4-FFF2-40B4-BE49-F238E27FC236}">
                <a16:creationId xmlns:a16="http://schemas.microsoft.com/office/drawing/2014/main" id="{CC676367-75D2-4367-A0F3-ECB2F18E9018}"/>
              </a:ext>
            </a:extLst>
          </p:cNvPr>
          <p:cNvSpPr txBox="1">
            <a:spLocks noGrp="1"/>
          </p:cNvSpPr>
          <p:nvPr>
            <p:ph type="title"/>
          </p:nvPr>
        </p:nvSpPr>
        <p:spPr>
          <a:xfrm>
            <a:off x="307873" y="249337"/>
            <a:ext cx="16258032"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dirty="0"/>
              <a:t>Types of Classification Algorithms</a:t>
            </a:r>
            <a:endParaRPr dirty="0"/>
          </a:p>
        </p:txBody>
      </p:sp>
      <p:pic>
        <p:nvPicPr>
          <p:cNvPr id="7" name="Picture 6">
            <a:extLst>
              <a:ext uri="{FF2B5EF4-FFF2-40B4-BE49-F238E27FC236}">
                <a16:creationId xmlns:a16="http://schemas.microsoft.com/office/drawing/2014/main" id="{0EE04AC0-7B0C-4132-9334-AA4EB8ADB476}"/>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076931" y="885621"/>
            <a:ext cx="6790368" cy="253920"/>
          </a:xfrm>
          <a:prstGeom prst="rect">
            <a:avLst/>
          </a:prstGeom>
        </p:spPr>
      </p:pic>
      <p:grpSp>
        <p:nvGrpSpPr>
          <p:cNvPr id="3" name="Group 2">
            <a:extLst>
              <a:ext uri="{FF2B5EF4-FFF2-40B4-BE49-F238E27FC236}">
                <a16:creationId xmlns:a16="http://schemas.microsoft.com/office/drawing/2014/main" id="{7073F821-2954-4F5F-B6DC-8BCE9558D927}"/>
              </a:ext>
            </a:extLst>
          </p:cNvPr>
          <p:cNvGrpSpPr/>
          <p:nvPr/>
        </p:nvGrpSpPr>
        <p:grpSpPr>
          <a:xfrm>
            <a:off x="661141" y="581859"/>
            <a:ext cx="15286986" cy="7211335"/>
            <a:chOff x="627621" y="1114369"/>
            <a:chExt cx="11312447" cy="5107822"/>
          </a:xfrm>
        </p:grpSpPr>
        <p:grpSp>
          <p:nvGrpSpPr>
            <p:cNvPr id="13" name="Group 12">
              <a:extLst>
                <a:ext uri="{FF2B5EF4-FFF2-40B4-BE49-F238E27FC236}">
                  <a16:creationId xmlns:a16="http://schemas.microsoft.com/office/drawing/2014/main" id="{56DD90EB-798A-483A-B730-A56C5F47C359}"/>
                </a:ext>
              </a:extLst>
            </p:cNvPr>
            <p:cNvGrpSpPr/>
            <p:nvPr/>
          </p:nvGrpSpPr>
          <p:grpSpPr>
            <a:xfrm>
              <a:off x="3011790" y="3034921"/>
              <a:ext cx="8928278" cy="679874"/>
              <a:chOff x="6803925" y="3909726"/>
              <a:chExt cx="11904372" cy="906499"/>
            </a:xfrm>
          </p:grpSpPr>
          <p:sp>
            <p:nvSpPr>
              <p:cNvPr id="14" name="Rounded Rectangle 40">
                <a:extLst>
                  <a:ext uri="{FF2B5EF4-FFF2-40B4-BE49-F238E27FC236}">
                    <a16:creationId xmlns:a16="http://schemas.microsoft.com/office/drawing/2014/main" id="{B9D84188-0132-478A-88E7-C6C32A137910}"/>
                  </a:ext>
                </a:extLst>
              </p:cNvPr>
              <p:cNvSpPr/>
              <p:nvPr/>
            </p:nvSpPr>
            <p:spPr>
              <a:xfrm>
                <a:off x="7511212" y="3909726"/>
                <a:ext cx="11197085" cy="906499"/>
              </a:xfrm>
              <a:prstGeom prst="roundRect">
                <a:avLst>
                  <a:gd name="adj" fmla="val 0"/>
                </a:avLst>
              </a:prstGeom>
              <a:solidFill>
                <a:srgbClr val="D6E9F2"/>
              </a:solidFill>
              <a:ln>
                <a:noFill/>
              </a:ln>
            </p:spPr>
            <p:style>
              <a:lnRef idx="2">
                <a:schemeClr val="accent1">
                  <a:shade val="50000"/>
                </a:schemeClr>
              </a:lnRef>
              <a:fillRef idx="1">
                <a:schemeClr val="accent1"/>
              </a:fillRef>
              <a:effectRef idx="0">
                <a:schemeClr val="accent1"/>
              </a:effectRef>
              <a:fontRef idx="minor">
                <a:schemeClr val="lt1"/>
              </a:fontRef>
            </p:style>
            <p:txBody>
              <a:bodyPr lIns="205740" tIns="0" rIns="0" bIns="0" rtlCol="0" anchor="ctr"/>
              <a:lstStyle/>
              <a:p>
                <a:br>
                  <a:rPr lang="en-US" sz="2000" dirty="0">
                    <a:solidFill>
                      <a:schemeClr val="tx1"/>
                    </a:solidFill>
                    <a:latin typeface="Open Sans" panose="020B0604020202020204" charset="0"/>
                    <a:ea typeface="Open Sans" panose="020B0604020202020204" charset="0"/>
                    <a:cs typeface="Open Sans" panose="020B0604020202020204" charset="0"/>
                  </a:rPr>
                </a:br>
                <a:r>
                  <a:rPr lang="en-US" sz="2000" dirty="0">
                    <a:solidFill>
                      <a:schemeClr val="tx1"/>
                    </a:solidFill>
                    <a:latin typeface="Open Sans" panose="020B0604020202020204" charset="0"/>
                    <a:ea typeface="Open Sans" panose="020B0604020202020204" charset="0"/>
                    <a:cs typeface="Open Sans" panose="020B0604020202020204" charset="0"/>
                  </a:rPr>
                  <a:t>Decision Trees </a:t>
                </a:r>
                <a:r>
                  <a:rPr lang="en-IN" sz="2000" dirty="0">
                    <a:solidFill>
                      <a:schemeClr val="tx1"/>
                    </a:solidFill>
                    <a:latin typeface="Open Sans" panose="020B0604020202020204" charset="0"/>
                    <a:ea typeface="Open Sans" panose="020B0604020202020204" charset="0"/>
                    <a:cs typeface="Open Sans" panose="020B0604020202020204" charset="0"/>
                  </a:rPr>
                  <a:t>make sequential, hierarchical decisions about the outcome variable based on the predictor data</a:t>
                </a:r>
              </a:p>
              <a:p>
                <a:endParaRPr lang="en-US" sz="2000" dirty="0">
                  <a:solidFill>
                    <a:schemeClr val="tx1"/>
                  </a:solidFill>
                  <a:latin typeface="Open Sans" panose="020B0604020202020204" charset="0"/>
                  <a:ea typeface="Open Sans" panose="020B0604020202020204" charset="0"/>
                  <a:cs typeface="Open Sans" panose="020B0604020202020204" charset="0"/>
                </a:endParaRPr>
              </a:p>
            </p:txBody>
          </p:sp>
          <p:sp>
            <p:nvSpPr>
              <p:cNvPr id="15" name="Isosceles Triangle 14">
                <a:extLst>
                  <a:ext uri="{FF2B5EF4-FFF2-40B4-BE49-F238E27FC236}">
                    <a16:creationId xmlns:a16="http://schemas.microsoft.com/office/drawing/2014/main" id="{B7D08CE0-474D-410B-909D-7FB0F888B44C}"/>
                  </a:ext>
                </a:extLst>
              </p:cNvPr>
              <p:cNvSpPr/>
              <p:nvPr/>
            </p:nvSpPr>
            <p:spPr>
              <a:xfrm rot="5400000">
                <a:off x="6706318" y="4265952"/>
                <a:ext cx="389262" cy="194047"/>
              </a:xfrm>
              <a:prstGeom prst="triangle">
                <a:avLst/>
              </a:prstGeom>
              <a:solidFill>
                <a:srgbClr val="61AD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 name="Group 15">
              <a:extLst>
                <a:ext uri="{FF2B5EF4-FFF2-40B4-BE49-F238E27FC236}">
                  <a16:creationId xmlns:a16="http://schemas.microsoft.com/office/drawing/2014/main" id="{479A60A9-781C-4BE4-9821-A936B7EF42EE}"/>
                </a:ext>
              </a:extLst>
            </p:cNvPr>
            <p:cNvGrpSpPr/>
            <p:nvPr/>
          </p:nvGrpSpPr>
          <p:grpSpPr>
            <a:xfrm>
              <a:off x="3002525" y="3858488"/>
              <a:ext cx="8937543" cy="676720"/>
              <a:chOff x="7363488" y="5028915"/>
              <a:chExt cx="11916724" cy="902293"/>
            </a:xfrm>
          </p:grpSpPr>
          <p:sp>
            <p:nvSpPr>
              <p:cNvPr id="17" name="Rounded Rectangle 43">
                <a:extLst>
                  <a:ext uri="{FF2B5EF4-FFF2-40B4-BE49-F238E27FC236}">
                    <a16:creationId xmlns:a16="http://schemas.microsoft.com/office/drawing/2014/main" id="{5BE88AB1-FEB9-4527-88F9-1BD3FD2A553C}"/>
                  </a:ext>
                </a:extLst>
              </p:cNvPr>
              <p:cNvSpPr/>
              <p:nvPr/>
            </p:nvSpPr>
            <p:spPr>
              <a:xfrm>
                <a:off x="8083128" y="5028915"/>
                <a:ext cx="11197084" cy="902293"/>
              </a:xfrm>
              <a:prstGeom prst="roundRect">
                <a:avLst>
                  <a:gd name="adj" fmla="val 0"/>
                </a:avLst>
              </a:prstGeom>
              <a:solidFill>
                <a:srgbClr val="FFE0C9"/>
              </a:solidFill>
              <a:ln>
                <a:noFill/>
              </a:ln>
            </p:spPr>
            <p:style>
              <a:lnRef idx="2">
                <a:schemeClr val="accent1">
                  <a:shade val="50000"/>
                </a:schemeClr>
              </a:lnRef>
              <a:fillRef idx="1">
                <a:schemeClr val="accent1"/>
              </a:fillRef>
              <a:effectRef idx="0">
                <a:schemeClr val="accent1"/>
              </a:effectRef>
              <a:fontRef idx="minor">
                <a:schemeClr val="lt1"/>
              </a:fontRef>
            </p:style>
            <p:txBody>
              <a:bodyPr lIns="205740" tIns="0" rIns="0" bIns="0" rtlCol="0" anchor="ctr"/>
              <a:lstStyle/>
              <a:p>
                <a:endParaRPr lang="en-US" sz="2000" dirty="0">
                  <a:solidFill>
                    <a:schemeClr val="tx1"/>
                  </a:solidFill>
                  <a:latin typeface="Open Sans" panose="020B0604020202020204" charset="0"/>
                  <a:ea typeface="Open Sans" panose="020B0604020202020204" charset="0"/>
                  <a:cs typeface="Open Sans" panose="020B0604020202020204" charset="0"/>
                </a:endParaRPr>
              </a:p>
              <a:p>
                <a:r>
                  <a:rPr lang="en-US" sz="2000" dirty="0">
                    <a:solidFill>
                      <a:schemeClr val="tx1"/>
                    </a:solidFill>
                    <a:latin typeface="Open Sans" panose="020B0604020202020204" charset="0"/>
                    <a:ea typeface="Open Sans" panose="020B0604020202020204" charset="0"/>
                    <a:cs typeface="Open Sans" panose="020B0604020202020204" charset="0"/>
                  </a:rPr>
                  <a:t>Random Forest is an ensemble of decision trees. It gives better prediction and accuracy than decision tree</a:t>
                </a:r>
              </a:p>
              <a:p>
                <a:endParaRPr lang="en-GB" sz="2000" dirty="0">
                  <a:solidFill>
                    <a:schemeClr val="tx1"/>
                  </a:solidFill>
                  <a:latin typeface="Open Sans" panose="020B0604020202020204" charset="0"/>
                  <a:ea typeface="Open Sans" panose="020B0604020202020204" charset="0"/>
                  <a:cs typeface="Open Sans" panose="020B0604020202020204" charset="0"/>
                </a:endParaRPr>
              </a:p>
            </p:txBody>
          </p:sp>
          <p:sp>
            <p:nvSpPr>
              <p:cNvPr id="18" name="Isosceles Triangle 17">
                <a:extLst>
                  <a:ext uri="{FF2B5EF4-FFF2-40B4-BE49-F238E27FC236}">
                    <a16:creationId xmlns:a16="http://schemas.microsoft.com/office/drawing/2014/main" id="{FA6FF815-9A2E-492E-AA27-6D11E20CAEA7}"/>
                  </a:ext>
                </a:extLst>
              </p:cNvPr>
              <p:cNvSpPr/>
              <p:nvPr/>
            </p:nvSpPr>
            <p:spPr>
              <a:xfrm rot="5400000">
                <a:off x="7265881" y="5383038"/>
                <a:ext cx="389262" cy="194047"/>
              </a:xfrm>
              <a:prstGeom prst="triangle">
                <a:avLst/>
              </a:prstGeom>
              <a:solidFill>
                <a:srgbClr val="E36F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38BB5A71-BFB2-4B1B-B54D-17B071A895D4}"/>
                </a:ext>
              </a:extLst>
            </p:cNvPr>
            <p:cNvGrpSpPr/>
            <p:nvPr/>
          </p:nvGrpSpPr>
          <p:grpSpPr>
            <a:xfrm>
              <a:off x="3017778" y="4708687"/>
              <a:ext cx="8922290" cy="679874"/>
              <a:chOff x="7371468" y="6178032"/>
              <a:chExt cx="11896387" cy="906499"/>
            </a:xfrm>
          </p:grpSpPr>
          <p:sp>
            <p:nvSpPr>
              <p:cNvPr id="20" name="Rounded Rectangle 46">
                <a:extLst>
                  <a:ext uri="{FF2B5EF4-FFF2-40B4-BE49-F238E27FC236}">
                    <a16:creationId xmlns:a16="http://schemas.microsoft.com/office/drawing/2014/main" id="{E4A6A375-C184-4C64-8D7A-3911D572A141}"/>
                  </a:ext>
                </a:extLst>
              </p:cNvPr>
              <p:cNvSpPr/>
              <p:nvPr/>
            </p:nvSpPr>
            <p:spPr>
              <a:xfrm>
                <a:off x="8083128" y="6178032"/>
                <a:ext cx="11184727" cy="906499"/>
              </a:xfrm>
              <a:prstGeom prst="roundRect">
                <a:avLst>
                  <a:gd name="adj" fmla="val 0"/>
                </a:avLst>
              </a:prstGeom>
              <a:solidFill>
                <a:srgbClr val="FEE7BE"/>
              </a:solidFill>
              <a:ln>
                <a:noFill/>
              </a:ln>
            </p:spPr>
            <p:style>
              <a:lnRef idx="2">
                <a:schemeClr val="accent1">
                  <a:shade val="50000"/>
                </a:schemeClr>
              </a:lnRef>
              <a:fillRef idx="1">
                <a:schemeClr val="accent1"/>
              </a:fillRef>
              <a:effectRef idx="0">
                <a:schemeClr val="accent1"/>
              </a:effectRef>
              <a:fontRef idx="minor">
                <a:schemeClr val="lt1"/>
              </a:fontRef>
            </p:style>
            <p:txBody>
              <a:bodyPr lIns="205740" tIns="0" rIns="0" bIns="0" rtlCol="0" anchor="ctr"/>
              <a:lstStyle/>
              <a:p>
                <a:r>
                  <a:rPr lang="en-US" sz="2000" dirty="0">
                    <a:solidFill>
                      <a:schemeClr val="tx1"/>
                    </a:solidFill>
                    <a:latin typeface="Open Sans" panose="020B0604020202020204" charset="0"/>
                    <a:ea typeface="Open Sans" panose="020B0604020202020204" charset="0"/>
                    <a:cs typeface="Open Sans" panose="020B0604020202020204" charset="0"/>
                  </a:rPr>
                  <a:t>Based on Bayes theorem and works with an assumption that features are independent</a:t>
                </a:r>
              </a:p>
            </p:txBody>
          </p:sp>
          <p:sp>
            <p:nvSpPr>
              <p:cNvPr id="21" name="Isosceles Triangle 20">
                <a:extLst>
                  <a:ext uri="{FF2B5EF4-FFF2-40B4-BE49-F238E27FC236}">
                    <a16:creationId xmlns:a16="http://schemas.microsoft.com/office/drawing/2014/main" id="{9BE6DB1D-C0A1-4F2D-B67E-AFE7B13D7017}"/>
                  </a:ext>
                </a:extLst>
              </p:cNvPr>
              <p:cNvSpPr/>
              <p:nvPr/>
            </p:nvSpPr>
            <p:spPr>
              <a:xfrm rot="5400000">
                <a:off x="7273861" y="6527586"/>
                <a:ext cx="389262" cy="194047"/>
              </a:xfrm>
              <a:prstGeom prst="triangle">
                <a:avLst/>
              </a:prstGeom>
              <a:solidFill>
                <a:srgbClr val="E78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2" name="Group 21">
              <a:extLst>
                <a:ext uri="{FF2B5EF4-FFF2-40B4-BE49-F238E27FC236}">
                  <a16:creationId xmlns:a16="http://schemas.microsoft.com/office/drawing/2014/main" id="{FFD7EB97-FCD0-4517-AA4E-398185F630D0}"/>
                </a:ext>
              </a:extLst>
            </p:cNvPr>
            <p:cNvGrpSpPr/>
            <p:nvPr/>
          </p:nvGrpSpPr>
          <p:grpSpPr>
            <a:xfrm>
              <a:off x="3017778" y="5542317"/>
              <a:ext cx="8913022" cy="679874"/>
              <a:chOff x="7371468" y="6172867"/>
              <a:chExt cx="11884030" cy="906499"/>
            </a:xfrm>
          </p:grpSpPr>
          <p:sp>
            <p:nvSpPr>
              <p:cNvPr id="23" name="Rounded Rectangle 52">
                <a:extLst>
                  <a:ext uri="{FF2B5EF4-FFF2-40B4-BE49-F238E27FC236}">
                    <a16:creationId xmlns:a16="http://schemas.microsoft.com/office/drawing/2014/main" id="{E30B7DBD-9B43-4FCF-A6F9-D464FE396A47}"/>
                  </a:ext>
                </a:extLst>
              </p:cNvPr>
              <p:cNvSpPr/>
              <p:nvPr/>
            </p:nvSpPr>
            <p:spPr>
              <a:xfrm>
                <a:off x="8070771" y="6172867"/>
                <a:ext cx="11184727" cy="906499"/>
              </a:xfrm>
              <a:prstGeom prst="roundRect">
                <a:avLst>
                  <a:gd name="adj" fmla="val 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5740" tIns="0" rIns="0" bIns="0" rtlCol="0" anchor="ctr"/>
              <a:lstStyle/>
              <a:p>
                <a:r>
                  <a:rPr lang="en-IN" sz="2000" dirty="0">
                    <a:solidFill>
                      <a:schemeClr val="tx1"/>
                    </a:solidFill>
                    <a:latin typeface="Open Sans" panose="020B0604020202020204" charset="0"/>
                    <a:ea typeface="Open Sans" panose="020B0604020202020204" charset="0"/>
                    <a:cs typeface="Open Sans" panose="020B0604020202020204" charset="0"/>
                  </a:rPr>
                  <a:t>SVM draws hyperplane in a feature space that separates instances into different categories with margins in between as far apart as possible</a:t>
                </a:r>
                <a:endParaRPr lang="en-US" sz="2000" dirty="0">
                  <a:solidFill>
                    <a:schemeClr val="tx1"/>
                  </a:solidFill>
                  <a:latin typeface="Open Sans" panose="020B0604020202020204" charset="0"/>
                  <a:ea typeface="Open Sans" panose="020B0604020202020204" charset="0"/>
                  <a:cs typeface="Open Sans" panose="020B0604020202020204" charset="0"/>
                </a:endParaRPr>
              </a:p>
            </p:txBody>
          </p:sp>
          <p:sp>
            <p:nvSpPr>
              <p:cNvPr id="24" name="Isosceles Triangle 23">
                <a:extLst>
                  <a:ext uri="{FF2B5EF4-FFF2-40B4-BE49-F238E27FC236}">
                    <a16:creationId xmlns:a16="http://schemas.microsoft.com/office/drawing/2014/main" id="{2A6DA7BB-A6E9-489A-9DAA-1F47DCAF5C52}"/>
                  </a:ext>
                </a:extLst>
              </p:cNvPr>
              <p:cNvSpPr/>
              <p:nvPr/>
            </p:nvSpPr>
            <p:spPr>
              <a:xfrm rot="5400000">
                <a:off x="7273861" y="6527586"/>
                <a:ext cx="389262" cy="194047"/>
              </a:xfrm>
              <a:prstGeom prst="triangle">
                <a:avLst/>
              </a:prstGeom>
              <a:solidFill>
                <a:srgbClr val="32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5" name="Group 24">
              <a:extLst>
                <a:ext uri="{FF2B5EF4-FFF2-40B4-BE49-F238E27FC236}">
                  <a16:creationId xmlns:a16="http://schemas.microsoft.com/office/drawing/2014/main" id="{DF0B8A9C-419D-4B4A-BA0C-7F45B3622C18}"/>
                </a:ext>
              </a:extLst>
            </p:cNvPr>
            <p:cNvGrpSpPr/>
            <p:nvPr/>
          </p:nvGrpSpPr>
          <p:grpSpPr>
            <a:xfrm>
              <a:off x="3002522" y="2194324"/>
              <a:ext cx="8937546" cy="679874"/>
              <a:chOff x="6803925" y="3905602"/>
              <a:chExt cx="11916727" cy="906499"/>
            </a:xfrm>
          </p:grpSpPr>
          <p:sp>
            <p:nvSpPr>
              <p:cNvPr id="26" name="Rounded Rectangle 58">
                <a:extLst>
                  <a:ext uri="{FF2B5EF4-FFF2-40B4-BE49-F238E27FC236}">
                    <a16:creationId xmlns:a16="http://schemas.microsoft.com/office/drawing/2014/main" id="{40DAF83E-2B75-4DB6-A2BB-A3CF693F0D46}"/>
                  </a:ext>
                </a:extLst>
              </p:cNvPr>
              <p:cNvSpPr/>
              <p:nvPr/>
            </p:nvSpPr>
            <p:spPr>
              <a:xfrm>
                <a:off x="7523569" y="3905602"/>
                <a:ext cx="11197083" cy="906499"/>
              </a:xfrm>
              <a:prstGeom prst="roundRect">
                <a:avLst>
                  <a:gd name="adj" fmla="val 0"/>
                </a:avLst>
              </a:prstGeom>
              <a:solidFill>
                <a:schemeClr val="bg1">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5740" tIns="0" rIns="0" bIns="0" rtlCol="0" anchor="ctr"/>
              <a:lstStyle/>
              <a:p>
                <a:r>
                  <a:rPr lang="en-US" sz="2000" dirty="0">
                    <a:solidFill>
                      <a:schemeClr val="tx1"/>
                    </a:solidFill>
                    <a:latin typeface="Open Sans" panose="020B0604020202020204" charset="0"/>
                    <a:ea typeface="Open Sans" panose="020B0604020202020204" charset="0"/>
                    <a:cs typeface="Open Sans" panose="020B0604020202020204" charset="0"/>
                  </a:rPr>
                  <a:t>Used to estimate discrete values (binary values like 0/1, yes/no, true/false ) based on given set     of independent variable(s)</a:t>
                </a:r>
              </a:p>
            </p:txBody>
          </p:sp>
          <p:sp>
            <p:nvSpPr>
              <p:cNvPr id="27" name="Isosceles Triangle 26">
                <a:extLst>
                  <a:ext uri="{FF2B5EF4-FFF2-40B4-BE49-F238E27FC236}">
                    <a16:creationId xmlns:a16="http://schemas.microsoft.com/office/drawing/2014/main" id="{6A44AFD2-9CA4-48E8-8DC2-22270956645C}"/>
                  </a:ext>
                </a:extLst>
              </p:cNvPr>
              <p:cNvSpPr/>
              <p:nvPr/>
            </p:nvSpPr>
            <p:spPr>
              <a:xfrm rot="5400000">
                <a:off x="6706318" y="4265952"/>
                <a:ext cx="389262" cy="194047"/>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9" name="Group 28">
              <a:extLst>
                <a:ext uri="{FF2B5EF4-FFF2-40B4-BE49-F238E27FC236}">
                  <a16:creationId xmlns:a16="http://schemas.microsoft.com/office/drawing/2014/main" id="{E07673B0-E2E0-4345-9AFD-2FD6ECD26ECA}"/>
                </a:ext>
              </a:extLst>
            </p:cNvPr>
            <p:cNvGrpSpPr/>
            <p:nvPr/>
          </p:nvGrpSpPr>
          <p:grpSpPr>
            <a:xfrm>
              <a:off x="1351939" y="1582999"/>
              <a:ext cx="2156214" cy="2125746"/>
              <a:chOff x="4590791" y="1991423"/>
              <a:chExt cx="2874953" cy="2834328"/>
            </a:xfrm>
            <a:solidFill>
              <a:srgbClr val="61ADCF"/>
            </a:solidFill>
          </p:grpSpPr>
          <p:sp>
            <p:nvSpPr>
              <p:cNvPr id="30" name="Rounded Rectangle 21">
                <a:extLst>
                  <a:ext uri="{FF2B5EF4-FFF2-40B4-BE49-F238E27FC236}">
                    <a16:creationId xmlns:a16="http://schemas.microsoft.com/office/drawing/2014/main" id="{495E7DD6-A2C7-440E-98E3-3E5AD40A024C}"/>
                  </a:ext>
                </a:extLst>
              </p:cNvPr>
              <p:cNvSpPr/>
              <p:nvPr/>
            </p:nvSpPr>
            <p:spPr>
              <a:xfrm>
                <a:off x="4590791" y="3919252"/>
                <a:ext cx="2874953" cy="906499"/>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135000" rtlCol="0" anchor="ctr"/>
              <a:lstStyle/>
              <a:p>
                <a:pPr marL="85732"/>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Decision Trees  </a:t>
                </a:r>
              </a:p>
            </p:txBody>
          </p:sp>
          <p:sp>
            <p:nvSpPr>
              <p:cNvPr id="31" name="Rectangle 30">
                <a:extLst>
                  <a:ext uri="{FF2B5EF4-FFF2-40B4-BE49-F238E27FC236}">
                    <a16:creationId xmlns:a16="http://schemas.microsoft.com/office/drawing/2014/main" id="{704A775C-1D48-4B4F-A844-C3D5081ACA87}"/>
                  </a:ext>
                </a:extLst>
              </p:cNvPr>
              <p:cNvSpPr/>
              <p:nvPr/>
            </p:nvSpPr>
            <p:spPr>
              <a:xfrm>
                <a:off x="4590792" y="1991423"/>
                <a:ext cx="91043" cy="2834328"/>
              </a:xfrm>
              <a:prstGeom prst="rect">
                <a:avLst/>
              </a:prstGeom>
              <a:solidFill>
                <a:srgbClr val="61AD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2" name="Group 31">
              <a:extLst>
                <a:ext uri="{FF2B5EF4-FFF2-40B4-BE49-F238E27FC236}">
                  <a16:creationId xmlns:a16="http://schemas.microsoft.com/office/drawing/2014/main" id="{EDF3517C-189B-4826-98AC-740A7AB89E76}"/>
                </a:ext>
              </a:extLst>
            </p:cNvPr>
            <p:cNvGrpSpPr/>
            <p:nvPr/>
          </p:nvGrpSpPr>
          <p:grpSpPr>
            <a:xfrm>
              <a:off x="1142403" y="1582999"/>
              <a:ext cx="2365749" cy="2959283"/>
              <a:chOff x="4311408" y="2029907"/>
              <a:chExt cx="3154332" cy="3945710"/>
            </a:xfrm>
          </p:grpSpPr>
          <p:sp>
            <p:nvSpPr>
              <p:cNvPr id="33" name="Rectangle 32">
                <a:extLst>
                  <a:ext uri="{FF2B5EF4-FFF2-40B4-BE49-F238E27FC236}">
                    <a16:creationId xmlns:a16="http://schemas.microsoft.com/office/drawing/2014/main" id="{05C5E4BC-E5A3-4026-A5F5-8064C27FD777}"/>
                  </a:ext>
                </a:extLst>
              </p:cNvPr>
              <p:cNvSpPr/>
              <p:nvPr/>
            </p:nvSpPr>
            <p:spPr>
              <a:xfrm>
                <a:off x="4311408" y="2029907"/>
                <a:ext cx="84909" cy="3945710"/>
              </a:xfrm>
              <a:prstGeom prst="rect">
                <a:avLst/>
              </a:prstGeom>
              <a:solidFill>
                <a:srgbClr val="E36F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ounded Rectangle 35">
                <a:extLst>
                  <a:ext uri="{FF2B5EF4-FFF2-40B4-BE49-F238E27FC236}">
                    <a16:creationId xmlns:a16="http://schemas.microsoft.com/office/drawing/2014/main" id="{1A72512B-4475-4B26-9211-B167A41CBB9A}"/>
                  </a:ext>
                </a:extLst>
              </p:cNvPr>
              <p:cNvSpPr/>
              <p:nvPr/>
            </p:nvSpPr>
            <p:spPr>
              <a:xfrm>
                <a:off x="4311408" y="5069118"/>
                <a:ext cx="3154332" cy="906499"/>
              </a:xfrm>
              <a:prstGeom prst="roundRect">
                <a:avLst>
                  <a:gd name="adj" fmla="val 0"/>
                </a:avLst>
              </a:prstGeom>
              <a:solidFill>
                <a:srgbClr val="E36F72"/>
              </a:solidFill>
              <a:ln>
                <a:noFill/>
              </a:ln>
            </p:spPr>
            <p:style>
              <a:lnRef idx="2">
                <a:schemeClr val="accent1">
                  <a:shade val="50000"/>
                </a:schemeClr>
              </a:lnRef>
              <a:fillRef idx="1">
                <a:schemeClr val="accent1"/>
              </a:fillRef>
              <a:effectRef idx="0">
                <a:schemeClr val="accent1"/>
              </a:effectRef>
              <a:fontRef idx="minor">
                <a:schemeClr val="lt1"/>
              </a:fontRef>
            </p:style>
            <p:txBody>
              <a:bodyPr rIns="135000" rtlCol="0" anchor="ctr"/>
              <a:lstStyle/>
              <a:p>
                <a:pPr marL="85732"/>
                <a:r>
                  <a:rPr lang="en-IN"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Random Forest </a:t>
                </a:r>
                <a:endPar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5" name="Group 34">
              <a:extLst>
                <a:ext uri="{FF2B5EF4-FFF2-40B4-BE49-F238E27FC236}">
                  <a16:creationId xmlns:a16="http://schemas.microsoft.com/office/drawing/2014/main" id="{F8FA3B21-9581-4C67-9306-D5991900FCFF}"/>
                </a:ext>
              </a:extLst>
            </p:cNvPr>
            <p:cNvGrpSpPr/>
            <p:nvPr/>
          </p:nvGrpSpPr>
          <p:grpSpPr>
            <a:xfrm>
              <a:off x="935165" y="1582999"/>
              <a:ext cx="2572983" cy="3804967"/>
              <a:chOff x="4035093" y="2004570"/>
              <a:chExt cx="3430646" cy="5073289"/>
            </a:xfrm>
          </p:grpSpPr>
          <p:sp>
            <p:nvSpPr>
              <p:cNvPr id="36" name="Rectangle 35">
                <a:extLst>
                  <a:ext uri="{FF2B5EF4-FFF2-40B4-BE49-F238E27FC236}">
                    <a16:creationId xmlns:a16="http://schemas.microsoft.com/office/drawing/2014/main" id="{74CE76B2-4328-4ABE-8E91-08AE7D7090D4}"/>
                  </a:ext>
                </a:extLst>
              </p:cNvPr>
              <p:cNvSpPr/>
              <p:nvPr/>
            </p:nvSpPr>
            <p:spPr>
              <a:xfrm>
                <a:off x="4035094" y="2004570"/>
                <a:ext cx="89370" cy="5073289"/>
              </a:xfrm>
              <a:prstGeom prst="rect">
                <a:avLst/>
              </a:prstGeom>
              <a:solidFill>
                <a:srgbClr val="E78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Rounded Rectangle 38">
                <a:extLst>
                  <a:ext uri="{FF2B5EF4-FFF2-40B4-BE49-F238E27FC236}">
                    <a16:creationId xmlns:a16="http://schemas.microsoft.com/office/drawing/2014/main" id="{E9666771-FC24-4DD9-8668-EB9B24A4CC83}"/>
                  </a:ext>
                </a:extLst>
              </p:cNvPr>
              <p:cNvSpPr/>
              <p:nvPr/>
            </p:nvSpPr>
            <p:spPr>
              <a:xfrm>
                <a:off x="4035093" y="6171360"/>
                <a:ext cx="3430646" cy="906499"/>
              </a:xfrm>
              <a:prstGeom prst="roundRect">
                <a:avLst>
                  <a:gd name="adj" fmla="val 0"/>
                </a:avLst>
              </a:prstGeom>
              <a:solidFill>
                <a:srgbClr val="E78E4B"/>
              </a:solidFill>
              <a:ln>
                <a:noFill/>
              </a:ln>
            </p:spPr>
            <p:style>
              <a:lnRef idx="2">
                <a:schemeClr val="accent1">
                  <a:shade val="50000"/>
                </a:schemeClr>
              </a:lnRef>
              <a:fillRef idx="1">
                <a:schemeClr val="accent1"/>
              </a:fillRef>
              <a:effectRef idx="0">
                <a:schemeClr val="accent1"/>
              </a:effectRef>
              <a:fontRef idx="minor">
                <a:schemeClr val="lt1"/>
              </a:fontRef>
            </p:style>
            <p:txBody>
              <a:bodyPr rIns="135000" rtlCol="0" anchor="ctr"/>
              <a:lstStyle/>
              <a:p>
                <a:pPr marL="85732"/>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Naive Bayes Classifier</a:t>
                </a:r>
              </a:p>
            </p:txBody>
          </p:sp>
        </p:grpSp>
        <p:grpSp>
          <p:nvGrpSpPr>
            <p:cNvPr id="38" name="Group 37">
              <a:extLst>
                <a:ext uri="{FF2B5EF4-FFF2-40B4-BE49-F238E27FC236}">
                  <a16:creationId xmlns:a16="http://schemas.microsoft.com/office/drawing/2014/main" id="{E2889950-6B1B-4739-9824-B77D477ECD44}"/>
                </a:ext>
              </a:extLst>
            </p:cNvPr>
            <p:cNvGrpSpPr/>
            <p:nvPr/>
          </p:nvGrpSpPr>
          <p:grpSpPr>
            <a:xfrm>
              <a:off x="748970" y="1583000"/>
              <a:ext cx="2759178" cy="4638063"/>
              <a:chOff x="4035093" y="913216"/>
              <a:chExt cx="3678903" cy="6184084"/>
            </a:xfrm>
          </p:grpSpPr>
          <p:sp>
            <p:nvSpPr>
              <p:cNvPr id="39" name="Rectangle 38">
                <a:extLst>
                  <a:ext uri="{FF2B5EF4-FFF2-40B4-BE49-F238E27FC236}">
                    <a16:creationId xmlns:a16="http://schemas.microsoft.com/office/drawing/2014/main" id="{5C37ED26-FAF7-4BFE-9206-82627B85B4B3}"/>
                  </a:ext>
                </a:extLst>
              </p:cNvPr>
              <p:cNvSpPr/>
              <p:nvPr/>
            </p:nvSpPr>
            <p:spPr>
              <a:xfrm>
                <a:off x="4036421" y="913216"/>
                <a:ext cx="99035" cy="6184084"/>
              </a:xfrm>
              <a:prstGeom prst="rect">
                <a:avLst/>
              </a:prstGeom>
              <a:solidFill>
                <a:srgbClr val="32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Rounded Rectangle 50">
                <a:extLst>
                  <a:ext uri="{FF2B5EF4-FFF2-40B4-BE49-F238E27FC236}">
                    <a16:creationId xmlns:a16="http://schemas.microsoft.com/office/drawing/2014/main" id="{7EEE0119-66C0-433F-BC68-B7EDC6863046}"/>
                  </a:ext>
                </a:extLst>
              </p:cNvPr>
              <p:cNvSpPr/>
              <p:nvPr/>
            </p:nvSpPr>
            <p:spPr>
              <a:xfrm>
                <a:off x="4035093" y="6190800"/>
                <a:ext cx="3678903" cy="906499"/>
              </a:xfrm>
              <a:prstGeom prst="roundRect">
                <a:avLst>
                  <a:gd name="adj" fmla="val 0"/>
                </a:avLst>
              </a:prstGeom>
              <a:solidFill>
                <a:srgbClr val="32BCAF"/>
              </a:solidFill>
              <a:ln>
                <a:noFill/>
              </a:ln>
            </p:spPr>
            <p:style>
              <a:lnRef idx="2">
                <a:schemeClr val="accent1">
                  <a:shade val="50000"/>
                </a:schemeClr>
              </a:lnRef>
              <a:fillRef idx="1">
                <a:schemeClr val="accent1"/>
              </a:fillRef>
              <a:effectRef idx="0">
                <a:schemeClr val="accent1"/>
              </a:effectRef>
              <a:fontRef idx="minor">
                <a:schemeClr val="lt1"/>
              </a:fontRef>
            </p:style>
            <p:txBody>
              <a:bodyPr rIns="135000" rtlCol="0" anchor="ctr"/>
              <a:lstStyle/>
              <a:p>
                <a:pPr marL="85732"/>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Support Vector Machines</a:t>
                </a:r>
              </a:p>
            </p:txBody>
          </p:sp>
        </p:grpSp>
        <p:grpSp>
          <p:nvGrpSpPr>
            <p:cNvPr id="41" name="Group 40">
              <a:extLst>
                <a:ext uri="{FF2B5EF4-FFF2-40B4-BE49-F238E27FC236}">
                  <a16:creationId xmlns:a16="http://schemas.microsoft.com/office/drawing/2014/main" id="{26BCF1AC-244D-49B1-B93A-C206C805B43B}"/>
                </a:ext>
              </a:extLst>
            </p:cNvPr>
            <p:cNvGrpSpPr/>
            <p:nvPr/>
          </p:nvGrpSpPr>
          <p:grpSpPr>
            <a:xfrm>
              <a:off x="1575229" y="1582999"/>
              <a:ext cx="1932926" cy="1291200"/>
              <a:chOff x="4590793" y="3104151"/>
              <a:chExt cx="2577235" cy="1721600"/>
            </a:xfrm>
            <a:solidFill>
              <a:srgbClr val="61ADCF"/>
            </a:solidFill>
          </p:grpSpPr>
          <p:sp>
            <p:nvSpPr>
              <p:cNvPr id="42" name="Rounded Rectangle 55">
                <a:extLst>
                  <a:ext uri="{FF2B5EF4-FFF2-40B4-BE49-F238E27FC236}">
                    <a16:creationId xmlns:a16="http://schemas.microsoft.com/office/drawing/2014/main" id="{A75A9A58-8E44-4124-BC53-D87C6BA52F65}"/>
                  </a:ext>
                </a:extLst>
              </p:cNvPr>
              <p:cNvSpPr/>
              <p:nvPr/>
            </p:nvSpPr>
            <p:spPr>
              <a:xfrm>
                <a:off x="4590793" y="3919252"/>
                <a:ext cx="2577235" cy="906499"/>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135000" rtlCol="0" anchor="ctr"/>
              <a:lstStyle/>
              <a:p>
                <a:pPr marL="85732"/>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Logistic Regression</a:t>
                </a:r>
              </a:p>
            </p:txBody>
          </p:sp>
          <p:sp>
            <p:nvSpPr>
              <p:cNvPr id="43" name="Rectangle 42">
                <a:extLst>
                  <a:ext uri="{FF2B5EF4-FFF2-40B4-BE49-F238E27FC236}">
                    <a16:creationId xmlns:a16="http://schemas.microsoft.com/office/drawing/2014/main" id="{17541D1E-78DD-4DEF-A4A6-559814D2AF0E}"/>
                  </a:ext>
                </a:extLst>
              </p:cNvPr>
              <p:cNvSpPr/>
              <p:nvPr/>
            </p:nvSpPr>
            <p:spPr>
              <a:xfrm>
                <a:off x="4590793" y="3104151"/>
                <a:ext cx="89953" cy="17216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44" name="Group 43">
              <a:extLst>
                <a:ext uri="{FF2B5EF4-FFF2-40B4-BE49-F238E27FC236}">
                  <a16:creationId xmlns:a16="http://schemas.microsoft.com/office/drawing/2014/main" id="{0E711E5C-0F3D-4901-8ABD-16321B1E95B7}"/>
                </a:ext>
              </a:extLst>
            </p:cNvPr>
            <p:cNvGrpSpPr/>
            <p:nvPr/>
          </p:nvGrpSpPr>
          <p:grpSpPr>
            <a:xfrm>
              <a:off x="627621" y="1114369"/>
              <a:ext cx="1114230" cy="1114230"/>
              <a:chOff x="780383" y="1485825"/>
              <a:chExt cx="1485640" cy="1485640"/>
            </a:xfrm>
          </p:grpSpPr>
          <p:sp>
            <p:nvSpPr>
              <p:cNvPr id="45" name="Oval 44">
                <a:extLst>
                  <a:ext uri="{FF2B5EF4-FFF2-40B4-BE49-F238E27FC236}">
                    <a16:creationId xmlns:a16="http://schemas.microsoft.com/office/drawing/2014/main" id="{00D72312-1194-4FD6-9F5A-A5FF2343A2A4}"/>
                  </a:ext>
                </a:extLst>
              </p:cNvPr>
              <p:cNvSpPr/>
              <p:nvPr/>
            </p:nvSpPr>
            <p:spPr>
              <a:xfrm>
                <a:off x="780383" y="1485825"/>
                <a:ext cx="1485640" cy="1485640"/>
              </a:xfrm>
              <a:prstGeom prst="ellipse">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Oval 45">
                <a:extLst>
                  <a:ext uri="{FF2B5EF4-FFF2-40B4-BE49-F238E27FC236}">
                    <a16:creationId xmlns:a16="http://schemas.microsoft.com/office/drawing/2014/main" id="{E96694F5-C0C4-48C2-9A21-EA7B02249A87}"/>
                  </a:ext>
                </a:extLst>
              </p:cNvPr>
              <p:cNvSpPr/>
              <p:nvPr/>
            </p:nvSpPr>
            <p:spPr>
              <a:xfrm>
                <a:off x="885777" y="1591219"/>
                <a:ext cx="1274852" cy="1274854"/>
              </a:xfrm>
              <a:prstGeom prst="ellipse">
                <a:avLst/>
              </a:prstGeom>
              <a:noFill/>
              <a:ln w="19050">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Tree>
    <p:extLst>
      <p:ext uri="{BB962C8B-B14F-4D97-AF65-F5344CB8AC3E}">
        <p14:creationId xmlns:p14="http://schemas.microsoft.com/office/powerpoint/2010/main" val="4007319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2"/>
          <p:cNvSpPr txBox="1">
            <a:spLocks noGrp="1"/>
          </p:cNvSpPr>
          <p:nvPr>
            <p:ph type="body" idx="1"/>
          </p:nvPr>
        </p:nvSpPr>
        <p:spPr>
          <a:xfrm>
            <a:off x="926745" y="1676697"/>
            <a:ext cx="12378947" cy="5355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200"/>
              <a:buFont typeface="Arial"/>
              <a:buNone/>
            </a:pPr>
            <a:r>
              <a:rPr lang="en-US" dirty="0"/>
              <a:t>Supervised Learning</a:t>
            </a:r>
            <a:endParaRPr dirty="0"/>
          </a:p>
        </p:txBody>
      </p:sp>
      <p:sp>
        <p:nvSpPr>
          <p:cNvPr id="426" name="Google Shape;426;p22"/>
          <p:cNvSpPr txBox="1">
            <a:spLocks noGrp="1"/>
          </p:cNvSpPr>
          <p:nvPr>
            <p:ph type="body" idx="2"/>
          </p:nvPr>
        </p:nvSpPr>
        <p:spPr>
          <a:xfrm>
            <a:off x="926743" y="2380588"/>
            <a:ext cx="12378950" cy="4801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2800"/>
              <a:buFont typeface="Arial"/>
              <a:buNone/>
            </a:pPr>
            <a:r>
              <a:rPr lang="en-IN" dirty="0"/>
              <a:t>Topic 3: Types of Regression Algorithms</a:t>
            </a:r>
            <a:endParaRPr dirty="0"/>
          </a:p>
        </p:txBody>
      </p:sp>
    </p:spTree>
    <p:extLst>
      <p:ext uri="{BB962C8B-B14F-4D97-AF65-F5344CB8AC3E}">
        <p14:creationId xmlns:p14="http://schemas.microsoft.com/office/powerpoint/2010/main" val="1576472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1"/>
          <p:cNvSpPr txBox="1">
            <a:spLocks noGrp="1"/>
          </p:cNvSpPr>
          <p:nvPr>
            <p:ph type="body" idx="1"/>
          </p:nvPr>
        </p:nvSpPr>
        <p:spPr>
          <a:xfrm>
            <a:off x="5325765" y="2044677"/>
            <a:ext cx="8946989" cy="5862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3F3F3F"/>
              </a:buClr>
              <a:buSzPts val="2200"/>
              <a:buFont typeface="Arial"/>
              <a:buNone/>
            </a:pPr>
            <a:r>
              <a:rPr lang="en-IN" sz="2000" dirty="0"/>
              <a:t>Types of Supervised Learning</a:t>
            </a:r>
          </a:p>
        </p:txBody>
      </p:sp>
      <p:grpSp>
        <p:nvGrpSpPr>
          <p:cNvPr id="6" name="Group 5">
            <a:extLst>
              <a:ext uri="{FF2B5EF4-FFF2-40B4-BE49-F238E27FC236}">
                <a16:creationId xmlns:a16="http://schemas.microsoft.com/office/drawing/2014/main" id="{03457E3F-C235-40A5-99B6-B188182684B8}"/>
              </a:ext>
            </a:extLst>
          </p:cNvPr>
          <p:cNvGrpSpPr/>
          <p:nvPr/>
        </p:nvGrpSpPr>
        <p:grpSpPr>
          <a:xfrm>
            <a:off x="4558933" y="2111964"/>
            <a:ext cx="457415" cy="4470700"/>
            <a:chOff x="4482624" y="1873425"/>
            <a:chExt cx="457415" cy="4470700"/>
          </a:xfrm>
        </p:grpSpPr>
        <p:pic>
          <p:nvPicPr>
            <p:cNvPr id="416" name="Google Shape;416;p21"/>
            <p:cNvPicPr preferRelativeResize="0"/>
            <p:nvPr/>
          </p:nvPicPr>
          <p:blipFill rotWithShape="1">
            <a:blip r:embed="rId3">
              <a:alphaModFix/>
            </a:blip>
            <a:srcRect l="19927" t="20892" r="25876" b="23651"/>
            <a:stretch/>
          </p:blipFill>
          <p:spPr>
            <a:xfrm>
              <a:off x="4482624" y="1873425"/>
              <a:ext cx="457415" cy="457200"/>
            </a:xfrm>
            <a:prstGeom prst="rect">
              <a:avLst/>
            </a:prstGeom>
            <a:noFill/>
            <a:ln>
              <a:noFill/>
            </a:ln>
          </p:spPr>
        </p:pic>
        <p:pic>
          <p:nvPicPr>
            <p:cNvPr id="417" name="Google Shape;417;p21"/>
            <p:cNvPicPr preferRelativeResize="0"/>
            <p:nvPr/>
          </p:nvPicPr>
          <p:blipFill rotWithShape="1">
            <a:blip r:embed="rId3">
              <a:alphaModFix/>
            </a:blip>
            <a:srcRect l="19927" t="20892" r="25876" b="23651"/>
            <a:stretch/>
          </p:blipFill>
          <p:spPr>
            <a:xfrm>
              <a:off x="4482624" y="2876800"/>
              <a:ext cx="457415" cy="457200"/>
            </a:xfrm>
            <a:prstGeom prst="rect">
              <a:avLst/>
            </a:prstGeom>
            <a:noFill/>
            <a:ln>
              <a:noFill/>
            </a:ln>
          </p:spPr>
        </p:pic>
        <p:pic>
          <p:nvPicPr>
            <p:cNvPr id="9" name="Google Shape;417;p21">
              <a:extLst>
                <a:ext uri="{FF2B5EF4-FFF2-40B4-BE49-F238E27FC236}">
                  <a16:creationId xmlns:a16="http://schemas.microsoft.com/office/drawing/2014/main" id="{CD7752E0-06A8-4752-86C3-5F26F90B1603}"/>
                </a:ext>
              </a:extLst>
            </p:cNvPr>
            <p:cNvPicPr preferRelativeResize="0"/>
            <p:nvPr/>
          </p:nvPicPr>
          <p:blipFill rotWithShape="1">
            <a:blip r:embed="rId3">
              <a:alphaModFix/>
            </a:blip>
            <a:srcRect l="19927" t="20892" r="25876" b="23651"/>
            <a:stretch/>
          </p:blipFill>
          <p:spPr>
            <a:xfrm>
              <a:off x="4482624" y="5886925"/>
              <a:ext cx="457415" cy="457200"/>
            </a:xfrm>
            <a:prstGeom prst="rect">
              <a:avLst/>
            </a:prstGeom>
            <a:noFill/>
            <a:ln>
              <a:noFill/>
            </a:ln>
          </p:spPr>
        </p:pic>
        <p:pic>
          <p:nvPicPr>
            <p:cNvPr id="10" name="Google Shape;417;p21">
              <a:extLst>
                <a:ext uri="{FF2B5EF4-FFF2-40B4-BE49-F238E27FC236}">
                  <a16:creationId xmlns:a16="http://schemas.microsoft.com/office/drawing/2014/main" id="{DF82EABF-1E77-478F-B573-6DE654FBD353}"/>
                </a:ext>
              </a:extLst>
            </p:cNvPr>
            <p:cNvPicPr preferRelativeResize="0"/>
            <p:nvPr/>
          </p:nvPicPr>
          <p:blipFill rotWithShape="1">
            <a:blip r:embed="rId3">
              <a:alphaModFix/>
            </a:blip>
            <a:srcRect l="19927" t="20892" r="25876" b="23651"/>
            <a:stretch/>
          </p:blipFill>
          <p:spPr>
            <a:xfrm>
              <a:off x="4482624" y="4883550"/>
              <a:ext cx="457415" cy="457200"/>
            </a:xfrm>
            <a:prstGeom prst="rect">
              <a:avLst/>
            </a:prstGeom>
            <a:noFill/>
            <a:ln>
              <a:noFill/>
            </a:ln>
          </p:spPr>
        </p:pic>
        <p:pic>
          <p:nvPicPr>
            <p:cNvPr id="11" name="Google Shape;417;p21">
              <a:extLst>
                <a:ext uri="{FF2B5EF4-FFF2-40B4-BE49-F238E27FC236}">
                  <a16:creationId xmlns:a16="http://schemas.microsoft.com/office/drawing/2014/main" id="{F7B4E9DC-4DA8-447B-9310-20F757C2FD38}"/>
                </a:ext>
              </a:extLst>
            </p:cNvPr>
            <p:cNvPicPr preferRelativeResize="0"/>
            <p:nvPr/>
          </p:nvPicPr>
          <p:blipFill rotWithShape="1">
            <a:blip r:embed="rId3">
              <a:alphaModFix/>
            </a:blip>
            <a:srcRect l="19927" t="20892" r="25876" b="23651"/>
            <a:stretch/>
          </p:blipFill>
          <p:spPr>
            <a:xfrm>
              <a:off x="4482624" y="3880175"/>
              <a:ext cx="457415" cy="457200"/>
            </a:xfrm>
            <a:prstGeom prst="rect">
              <a:avLst/>
            </a:prstGeom>
            <a:noFill/>
            <a:ln>
              <a:noFill/>
            </a:ln>
          </p:spPr>
        </p:pic>
      </p:grpSp>
      <p:sp>
        <p:nvSpPr>
          <p:cNvPr id="14" name="Google Shape;412;p21">
            <a:extLst>
              <a:ext uri="{FF2B5EF4-FFF2-40B4-BE49-F238E27FC236}">
                <a16:creationId xmlns:a16="http://schemas.microsoft.com/office/drawing/2014/main" id="{2DEF1B3A-52E2-4DBA-9288-238130E1D7FD}"/>
              </a:ext>
            </a:extLst>
          </p:cNvPr>
          <p:cNvSpPr txBox="1">
            <a:spLocks/>
          </p:cNvSpPr>
          <p:nvPr/>
        </p:nvSpPr>
        <p:spPr>
          <a:xfrm>
            <a:off x="5325765" y="3050815"/>
            <a:ext cx="8946989" cy="58624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IN" sz="2000" dirty="0"/>
              <a:t>Various Regression Algorithms</a:t>
            </a:r>
          </a:p>
        </p:txBody>
      </p:sp>
      <p:sp>
        <p:nvSpPr>
          <p:cNvPr id="15" name="Google Shape;412;p21">
            <a:extLst>
              <a:ext uri="{FF2B5EF4-FFF2-40B4-BE49-F238E27FC236}">
                <a16:creationId xmlns:a16="http://schemas.microsoft.com/office/drawing/2014/main" id="{2DBDF589-27BB-4875-8DC7-43E52ABFCC61}"/>
              </a:ext>
            </a:extLst>
          </p:cNvPr>
          <p:cNvSpPr txBox="1">
            <a:spLocks/>
          </p:cNvSpPr>
          <p:nvPr/>
        </p:nvSpPr>
        <p:spPr>
          <a:xfrm>
            <a:off x="5325765" y="4048663"/>
            <a:ext cx="8946989" cy="58624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IN" sz="2000" dirty="0"/>
              <a:t>Advanced Regularization Techniques</a:t>
            </a:r>
          </a:p>
        </p:txBody>
      </p:sp>
      <p:sp>
        <p:nvSpPr>
          <p:cNvPr id="16" name="Google Shape;412;p21">
            <a:extLst>
              <a:ext uri="{FF2B5EF4-FFF2-40B4-BE49-F238E27FC236}">
                <a16:creationId xmlns:a16="http://schemas.microsoft.com/office/drawing/2014/main" id="{884AA969-C816-4B47-9EFE-1B0C97F91710}"/>
              </a:ext>
            </a:extLst>
          </p:cNvPr>
          <p:cNvSpPr txBox="1">
            <a:spLocks/>
          </p:cNvSpPr>
          <p:nvPr/>
        </p:nvSpPr>
        <p:spPr>
          <a:xfrm>
            <a:off x="5325765" y="6060940"/>
            <a:ext cx="8946989" cy="58624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IN" sz="2000" dirty="0"/>
              <a:t>Accuracy Metrics</a:t>
            </a:r>
          </a:p>
        </p:txBody>
      </p:sp>
      <p:sp>
        <p:nvSpPr>
          <p:cNvPr id="17" name="Google Shape;412;p21">
            <a:extLst>
              <a:ext uri="{FF2B5EF4-FFF2-40B4-BE49-F238E27FC236}">
                <a16:creationId xmlns:a16="http://schemas.microsoft.com/office/drawing/2014/main" id="{7D414A7B-ADED-4568-859E-425F6AE39EDF}"/>
              </a:ext>
            </a:extLst>
          </p:cNvPr>
          <p:cNvSpPr txBox="1">
            <a:spLocks/>
          </p:cNvSpPr>
          <p:nvPr/>
        </p:nvSpPr>
        <p:spPr>
          <a:xfrm>
            <a:off x="5325765" y="5063092"/>
            <a:ext cx="8946989" cy="58624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IN" sz="2000" dirty="0"/>
              <a:t>Logistic Regression </a:t>
            </a:r>
          </a:p>
        </p:txBody>
      </p:sp>
    </p:spTree>
    <p:extLst>
      <p:ext uri="{BB962C8B-B14F-4D97-AF65-F5344CB8AC3E}">
        <p14:creationId xmlns:p14="http://schemas.microsoft.com/office/powerpoint/2010/main" val="3431599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grpSp>
        <p:nvGrpSpPr>
          <p:cNvPr id="2" name="Group 1">
            <a:extLst>
              <a:ext uri="{FF2B5EF4-FFF2-40B4-BE49-F238E27FC236}">
                <a16:creationId xmlns:a16="http://schemas.microsoft.com/office/drawing/2014/main" id="{0A7A9126-DC19-4956-B08E-517A1C787329}"/>
              </a:ext>
            </a:extLst>
          </p:cNvPr>
          <p:cNvGrpSpPr/>
          <p:nvPr/>
        </p:nvGrpSpPr>
        <p:grpSpPr>
          <a:xfrm>
            <a:off x="1392345" y="1550666"/>
            <a:ext cx="13579472" cy="7092957"/>
            <a:chOff x="1392345" y="1550666"/>
            <a:chExt cx="13579472" cy="7092957"/>
          </a:xfrm>
        </p:grpSpPr>
        <p:grpSp>
          <p:nvGrpSpPr>
            <p:cNvPr id="5" name="Group 4">
              <a:extLst>
                <a:ext uri="{FF2B5EF4-FFF2-40B4-BE49-F238E27FC236}">
                  <a16:creationId xmlns:a16="http://schemas.microsoft.com/office/drawing/2014/main" id="{6D87C3A4-2DA3-453F-B57C-66E864883B88}"/>
                </a:ext>
              </a:extLst>
            </p:cNvPr>
            <p:cNvGrpSpPr/>
            <p:nvPr/>
          </p:nvGrpSpPr>
          <p:grpSpPr>
            <a:xfrm>
              <a:off x="3169652" y="1569332"/>
              <a:ext cx="2346469" cy="7016092"/>
              <a:chOff x="7100032" y="1113460"/>
              <a:chExt cx="2055936" cy="6313357"/>
            </a:xfrm>
          </p:grpSpPr>
          <p:grpSp>
            <p:nvGrpSpPr>
              <p:cNvPr id="6" name="Group 5">
                <a:extLst>
                  <a:ext uri="{FF2B5EF4-FFF2-40B4-BE49-F238E27FC236}">
                    <a16:creationId xmlns:a16="http://schemas.microsoft.com/office/drawing/2014/main" id="{5FFB5F2A-A7F2-43C1-87F2-2B992F86E6F4}"/>
                  </a:ext>
                </a:extLst>
              </p:cNvPr>
              <p:cNvGrpSpPr/>
              <p:nvPr/>
            </p:nvGrpSpPr>
            <p:grpSpPr>
              <a:xfrm>
                <a:off x="7100032" y="5358486"/>
                <a:ext cx="2055936" cy="2068331"/>
                <a:chOff x="7100032" y="5358486"/>
                <a:chExt cx="2055936" cy="2068331"/>
              </a:xfrm>
            </p:grpSpPr>
            <p:sp>
              <p:nvSpPr>
                <p:cNvPr id="14" name="Oval 12">
                  <a:extLst>
                    <a:ext uri="{FF2B5EF4-FFF2-40B4-BE49-F238E27FC236}">
                      <a16:creationId xmlns:a16="http://schemas.microsoft.com/office/drawing/2014/main" id="{3AFF9348-DCF4-4538-8A2A-BD19B0EAD878}"/>
                    </a:ext>
                  </a:extLst>
                </p:cNvPr>
                <p:cNvSpPr>
                  <a:spLocks noChangeArrowheads="1"/>
                </p:cNvSpPr>
                <p:nvPr/>
              </p:nvSpPr>
              <p:spPr bwMode="auto">
                <a:xfrm>
                  <a:off x="7100032" y="5358486"/>
                  <a:ext cx="2055936" cy="2068331"/>
                </a:xfrm>
                <a:prstGeom prst="ellipse">
                  <a:avLst/>
                </a:prstGeom>
                <a:solidFill>
                  <a:schemeClr val="accent1">
                    <a:lumMod val="20000"/>
                    <a:lumOff val="80000"/>
                  </a:schemeClr>
                </a:solidFill>
                <a:ln w="71438" cap="flat">
                  <a:solidFill>
                    <a:srgbClr val="078FAF"/>
                  </a:solidFill>
                  <a:prstDash val="solid"/>
                  <a:miter lim="800000"/>
                  <a:headEnd/>
                  <a:tailEnd/>
                </a:ln>
              </p:spPr>
              <p:txBody>
                <a:bodyPr vert="horz" wrap="square" lIns="68580" tIns="34290" rIns="68580" bIns="34290" numCol="1" anchor="t" anchorCtr="0" compatLnSpc="1">
                  <a:prstTxWarp prst="textNoShape">
                    <a:avLst/>
                  </a:prstTxWarp>
                </a:bodyPr>
                <a:lstStyle/>
                <a:p>
                  <a:endParaRPr lang="en-GB" sz="135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9F5E693C-68D0-4FA0-8739-E46F4BDE2494}"/>
                    </a:ext>
                  </a:extLst>
                </p:cNvPr>
                <p:cNvSpPr/>
                <p:nvPr/>
              </p:nvSpPr>
              <p:spPr>
                <a:xfrm>
                  <a:off x="7466333" y="6177207"/>
                  <a:ext cx="1323343" cy="360035"/>
                </a:xfrm>
                <a:prstGeom prst="rect">
                  <a:avLst/>
                </a:prstGeom>
              </p:spPr>
              <p:txBody>
                <a:bodyPr wrap="none">
                  <a:spAutoFit/>
                </a:bodyPr>
                <a:lstStyle/>
                <a:p>
                  <a:pPr algn="ctr"/>
                  <a:r>
                    <a:rPr lang="en-US" sz="2000" dirty="0">
                      <a:solidFill>
                        <a:schemeClr val="tx1">
                          <a:lumMod val="75000"/>
                          <a:lumOff val="25000"/>
                        </a:schemeClr>
                      </a:solidFill>
                      <a:latin typeface="Open Sans" panose="020B0606030504020204"/>
                    </a:rPr>
                    <a:t>Polynomial</a:t>
                  </a:r>
                  <a:endParaRPr lang="en-IN" sz="2000" dirty="0">
                    <a:solidFill>
                      <a:schemeClr val="tx1">
                        <a:lumMod val="75000"/>
                        <a:lumOff val="25000"/>
                      </a:schemeClr>
                    </a:solidFill>
                    <a:latin typeface="Open Sans" panose="020B0606030504020204"/>
                  </a:endParaRPr>
                </a:p>
              </p:txBody>
            </p:sp>
          </p:grpSp>
          <p:grpSp>
            <p:nvGrpSpPr>
              <p:cNvPr id="7" name="Group 6">
                <a:extLst>
                  <a:ext uri="{FF2B5EF4-FFF2-40B4-BE49-F238E27FC236}">
                    <a16:creationId xmlns:a16="http://schemas.microsoft.com/office/drawing/2014/main" id="{BF5B9042-DB17-49B9-B3B4-793DA27C2341}"/>
                  </a:ext>
                </a:extLst>
              </p:cNvPr>
              <p:cNvGrpSpPr/>
              <p:nvPr/>
            </p:nvGrpSpPr>
            <p:grpSpPr>
              <a:xfrm>
                <a:off x="7908983" y="4912613"/>
                <a:ext cx="441567" cy="575920"/>
                <a:chOff x="7902208" y="4912613"/>
                <a:chExt cx="441567" cy="575920"/>
              </a:xfrm>
            </p:grpSpPr>
            <p:pic>
              <p:nvPicPr>
                <p:cNvPr id="9" name="Picture 13">
                  <a:extLst>
                    <a:ext uri="{FF2B5EF4-FFF2-40B4-BE49-F238E27FC236}">
                      <a16:creationId xmlns:a16="http://schemas.microsoft.com/office/drawing/2014/main" id="{62C8F4C1-2E90-4D6C-984B-EC327877A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2208" y="5207385"/>
                  <a:ext cx="441567" cy="28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reeform 14">
                  <a:extLst>
                    <a:ext uri="{FF2B5EF4-FFF2-40B4-BE49-F238E27FC236}">
                      <a16:creationId xmlns:a16="http://schemas.microsoft.com/office/drawing/2014/main" id="{ADC4A8EC-F15B-4F7E-A06C-CB49C4266F78}"/>
                    </a:ext>
                  </a:extLst>
                </p:cNvPr>
                <p:cNvSpPr>
                  <a:spLocks/>
                </p:cNvSpPr>
                <p:nvPr/>
              </p:nvSpPr>
              <p:spPr bwMode="auto">
                <a:xfrm>
                  <a:off x="8180101" y="5217293"/>
                  <a:ext cx="57698" cy="232844"/>
                </a:xfrm>
                <a:custGeom>
                  <a:avLst/>
                  <a:gdLst>
                    <a:gd name="T0" fmla="*/ 0 w 26"/>
                    <a:gd name="T1" fmla="*/ 0 h 99"/>
                    <a:gd name="T2" fmla="*/ 9 w 26"/>
                    <a:gd name="T3" fmla="*/ 99 h 99"/>
                    <a:gd name="T4" fmla="*/ 19 w 26"/>
                    <a:gd name="T5" fmla="*/ 95 h 99"/>
                    <a:gd name="T6" fmla="*/ 26 w 26"/>
                    <a:gd name="T7" fmla="*/ 97 h 99"/>
                    <a:gd name="T8" fmla="*/ 18 w 26"/>
                    <a:gd name="T9" fmla="*/ 0 h 99"/>
                    <a:gd name="T10" fmla="*/ 0 w 26"/>
                    <a:gd name="T11" fmla="*/ 0 h 99"/>
                  </a:gdLst>
                  <a:ahLst/>
                  <a:cxnLst>
                    <a:cxn ang="0">
                      <a:pos x="T0" y="T1"/>
                    </a:cxn>
                    <a:cxn ang="0">
                      <a:pos x="T2" y="T3"/>
                    </a:cxn>
                    <a:cxn ang="0">
                      <a:pos x="T4" y="T5"/>
                    </a:cxn>
                    <a:cxn ang="0">
                      <a:pos x="T6" y="T7"/>
                    </a:cxn>
                    <a:cxn ang="0">
                      <a:pos x="T8" y="T9"/>
                    </a:cxn>
                    <a:cxn ang="0">
                      <a:pos x="T10" y="T11"/>
                    </a:cxn>
                  </a:cxnLst>
                  <a:rect l="0" t="0" r="r" b="b"/>
                  <a:pathLst>
                    <a:path w="26" h="99">
                      <a:moveTo>
                        <a:pt x="0" y="0"/>
                      </a:moveTo>
                      <a:cubicBezTo>
                        <a:pt x="3" y="39"/>
                        <a:pt x="8" y="87"/>
                        <a:pt x="9" y="99"/>
                      </a:cubicBezTo>
                      <a:cubicBezTo>
                        <a:pt x="12" y="97"/>
                        <a:pt x="15" y="95"/>
                        <a:pt x="19" y="95"/>
                      </a:cubicBezTo>
                      <a:cubicBezTo>
                        <a:pt x="22" y="95"/>
                        <a:pt x="24" y="96"/>
                        <a:pt x="26" y="97"/>
                      </a:cubicBezTo>
                      <a:cubicBezTo>
                        <a:pt x="24" y="71"/>
                        <a:pt x="20" y="29"/>
                        <a:pt x="18" y="0"/>
                      </a:cubicBezTo>
                      <a:cubicBezTo>
                        <a:pt x="12" y="0"/>
                        <a:pt x="6" y="0"/>
                        <a:pt x="0" y="0"/>
                      </a:cubicBezTo>
                      <a:close/>
                    </a:path>
                  </a:pathLst>
                </a:custGeom>
                <a:solidFill>
                  <a:srgbClr val="0504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1" name="Freeform 15">
                  <a:extLst>
                    <a:ext uri="{FF2B5EF4-FFF2-40B4-BE49-F238E27FC236}">
                      <a16:creationId xmlns:a16="http://schemas.microsoft.com/office/drawing/2014/main" id="{5B1DD025-175E-43AA-8260-2F18B3F5E297}"/>
                    </a:ext>
                  </a:extLst>
                </p:cNvPr>
                <p:cNvSpPr>
                  <a:spLocks/>
                </p:cNvSpPr>
                <p:nvPr/>
              </p:nvSpPr>
              <p:spPr bwMode="auto">
                <a:xfrm>
                  <a:off x="8008184" y="5217293"/>
                  <a:ext cx="60053" cy="235322"/>
                </a:xfrm>
                <a:custGeom>
                  <a:avLst/>
                  <a:gdLst>
                    <a:gd name="T0" fmla="*/ 9 w 27"/>
                    <a:gd name="T1" fmla="*/ 0 h 100"/>
                    <a:gd name="T2" fmla="*/ 0 w 27"/>
                    <a:gd name="T3" fmla="*/ 96 h 100"/>
                    <a:gd name="T4" fmla="*/ 6 w 27"/>
                    <a:gd name="T5" fmla="*/ 95 h 100"/>
                    <a:gd name="T6" fmla="*/ 18 w 27"/>
                    <a:gd name="T7" fmla="*/ 100 h 100"/>
                    <a:gd name="T8" fmla="*/ 27 w 27"/>
                    <a:gd name="T9" fmla="*/ 0 h 100"/>
                    <a:gd name="T10" fmla="*/ 9 w 27"/>
                    <a:gd name="T11" fmla="*/ 0 h 100"/>
                  </a:gdLst>
                  <a:ahLst/>
                  <a:cxnLst>
                    <a:cxn ang="0">
                      <a:pos x="T0" y="T1"/>
                    </a:cxn>
                    <a:cxn ang="0">
                      <a:pos x="T2" y="T3"/>
                    </a:cxn>
                    <a:cxn ang="0">
                      <a:pos x="T4" y="T5"/>
                    </a:cxn>
                    <a:cxn ang="0">
                      <a:pos x="T6" y="T7"/>
                    </a:cxn>
                    <a:cxn ang="0">
                      <a:pos x="T8" y="T9"/>
                    </a:cxn>
                    <a:cxn ang="0">
                      <a:pos x="T10" y="T11"/>
                    </a:cxn>
                  </a:cxnLst>
                  <a:rect l="0" t="0" r="r" b="b"/>
                  <a:pathLst>
                    <a:path w="27" h="100">
                      <a:moveTo>
                        <a:pt x="9" y="0"/>
                      </a:moveTo>
                      <a:cubicBezTo>
                        <a:pt x="6" y="35"/>
                        <a:pt x="2" y="79"/>
                        <a:pt x="0" y="96"/>
                      </a:cubicBezTo>
                      <a:cubicBezTo>
                        <a:pt x="2" y="95"/>
                        <a:pt x="4" y="95"/>
                        <a:pt x="6" y="95"/>
                      </a:cubicBezTo>
                      <a:cubicBezTo>
                        <a:pt x="11" y="95"/>
                        <a:pt x="15" y="97"/>
                        <a:pt x="18" y="100"/>
                      </a:cubicBezTo>
                      <a:cubicBezTo>
                        <a:pt x="20" y="74"/>
                        <a:pt x="24" y="30"/>
                        <a:pt x="27" y="0"/>
                      </a:cubicBezTo>
                      <a:cubicBezTo>
                        <a:pt x="21" y="0"/>
                        <a:pt x="15" y="0"/>
                        <a:pt x="9" y="0"/>
                      </a:cubicBezTo>
                      <a:close/>
                    </a:path>
                  </a:pathLst>
                </a:custGeom>
                <a:solidFill>
                  <a:srgbClr val="0504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pic>
              <p:nvPicPr>
                <p:cNvPr id="12" name="Picture 16">
                  <a:extLst>
                    <a:ext uri="{FF2B5EF4-FFF2-40B4-BE49-F238E27FC236}">
                      <a16:creationId xmlns:a16="http://schemas.microsoft.com/office/drawing/2014/main" id="{80D77D6D-C78B-4464-952F-B5D405A099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6409" y="4912613"/>
                  <a:ext cx="134236" cy="56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7">
                  <a:extLst>
                    <a:ext uri="{FF2B5EF4-FFF2-40B4-BE49-F238E27FC236}">
                      <a16:creationId xmlns:a16="http://schemas.microsoft.com/office/drawing/2014/main" id="{DBDDE584-B2A7-4412-90C3-E61CF6C51D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5338" y="4912613"/>
                  <a:ext cx="133059" cy="56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8" name="Straight Connector 7">
                <a:extLst>
                  <a:ext uri="{FF2B5EF4-FFF2-40B4-BE49-F238E27FC236}">
                    <a16:creationId xmlns:a16="http://schemas.microsoft.com/office/drawing/2014/main" id="{0774E8DD-B316-4C1F-93D9-790D50A2843E}"/>
                  </a:ext>
                </a:extLst>
              </p:cNvPr>
              <p:cNvCxnSpPr/>
              <p:nvPr/>
            </p:nvCxnSpPr>
            <p:spPr>
              <a:xfrm>
                <a:off x="8129766" y="1113460"/>
                <a:ext cx="0" cy="385804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52514A99-942C-4442-B9A0-5C77DBAE19A6}"/>
                </a:ext>
              </a:extLst>
            </p:cNvPr>
            <p:cNvGrpSpPr/>
            <p:nvPr/>
          </p:nvGrpSpPr>
          <p:grpSpPr>
            <a:xfrm>
              <a:off x="4946959" y="1550666"/>
              <a:ext cx="2346469" cy="4915448"/>
              <a:chOff x="9469775" y="1088571"/>
              <a:chExt cx="2055936" cy="4423115"/>
            </a:xfrm>
          </p:grpSpPr>
          <p:grpSp>
            <p:nvGrpSpPr>
              <p:cNvPr id="17" name="Group 16">
                <a:extLst>
                  <a:ext uri="{FF2B5EF4-FFF2-40B4-BE49-F238E27FC236}">
                    <a16:creationId xmlns:a16="http://schemas.microsoft.com/office/drawing/2014/main" id="{E6D4DB44-0F2F-4FD7-8B1B-E740175E111B}"/>
                  </a:ext>
                </a:extLst>
              </p:cNvPr>
              <p:cNvGrpSpPr/>
              <p:nvPr/>
            </p:nvGrpSpPr>
            <p:grpSpPr>
              <a:xfrm>
                <a:off x="9469775" y="3443355"/>
                <a:ext cx="2055936" cy="2068331"/>
                <a:chOff x="9469775" y="3443355"/>
                <a:chExt cx="2055936" cy="2068331"/>
              </a:xfrm>
            </p:grpSpPr>
            <p:sp>
              <p:nvSpPr>
                <p:cNvPr id="25" name="Oval 12">
                  <a:extLst>
                    <a:ext uri="{FF2B5EF4-FFF2-40B4-BE49-F238E27FC236}">
                      <a16:creationId xmlns:a16="http://schemas.microsoft.com/office/drawing/2014/main" id="{07EB2FA8-F2AE-4B5E-A2D1-C55E6FA736C6}"/>
                    </a:ext>
                  </a:extLst>
                </p:cNvPr>
                <p:cNvSpPr>
                  <a:spLocks noChangeArrowheads="1"/>
                </p:cNvSpPr>
                <p:nvPr/>
              </p:nvSpPr>
              <p:spPr bwMode="auto">
                <a:xfrm>
                  <a:off x="9469775" y="3443355"/>
                  <a:ext cx="2055936" cy="2068331"/>
                </a:xfrm>
                <a:prstGeom prst="ellipse">
                  <a:avLst/>
                </a:prstGeom>
                <a:solidFill>
                  <a:schemeClr val="accent2">
                    <a:lumMod val="20000"/>
                    <a:lumOff val="80000"/>
                  </a:schemeClr>
                </a:solidFill>
                <a:ln w="71438" cap="flat">
                  <a:solidFill>
                    <a:srgbClr val="EF5C4D"/>
                  </a:solidFill>
                  <a:prstDash val="solid"/>
                  <a:miter lim="800000"/>
                  <a:headEnd/>
                  <a:tailEnd/>
                </a:ln>
              </p:spPr>
              <p:txBody>
                <a:bodyPr vert="horz" wrap="square" lIns="68580" tIns="34290" rIns="68580" bIns="34290" numCol="1" anchor="t" anchorCtr="0" compatLnSpc="1">
                  <a:prstTxWarp prst="textNoShape">
                    <a:avLst/>
                  </a:prstTxWarp>
                </a:bodyPr>
                <a:lstStyle/>
                <a:p>
                  <a:endParaRPr lang="en-GB" sz="1350" dirty="0">
                    <a:solidFill>
                      <a:schemeClr val="tx1">
                        <a:lumMod val="75000"/>
                        <a:lumOff val="25000"/>
                      </a:schemeClr>
                    </a:solidFill>
                  </a:endParaRPr>
                </a:p>
              </p:txBody>
            </p:sp>
            <p:sp>
              <p:nvSpPr>
                <p:cNvPr id="26" name="Rectangle 25">
                  <a:extLst>
                    <a:ext uri="{FF2B5EF4-FFF2-40B4-BE49-F238E27FC236}">
                      <a16:creationId xmlns:a16="http://schemas.microsoft.com/office/drawing/2014/main" id="{46C1C946-05D1-4B3A-9A9A-16A76443E5AE}"/>
                    </a:ext>
                  </a:extLst>
                </p:cNvPr>
                <p:cNvSpPr/>
                <p:nvPr/>
              </p:nvSpPr>
              <p:spPr>
                <a:xfrm>
                  <a:off x="9635228" y="4262076"/>
                  <a:ext cx="1725037" cy="360035"/>
                </a:xfrm>
                <a:prstGeom prst="rect">
                  <a:avLst/>
                </a:prstGeom>
              </p:spPr>
              <p:txBody>
                <a:bodyPr wrap="none">
                  <a:spAutoFit/>
                </a:bodyPr>
                <a:lstStyle/>
                <a:p>
                  <a:pPr algn="ctr"/>
                  <a:r>
                    <a:rPr lang="en-US" sz="2000" dirty="0">
                      <a:solidFill>
                        <a:schemeClr val="tx1">
                          <a:lumMod val="75000"/>
                          <a:lumOff val="25000"/>
                        </a:schemeClr>
                      </a:solidFill>
                      <a:latin typeface="Open Sans" panose="020B0606030504020204"/>
                    </a:rPr>
                    <a:t>Multiple Linear</a:t>
                  </a:r>
                </a:p>
              </p:txBody>
            </p:sp>
          </p:grpSp>
          <p:grpSp>
            <p:nvGrpSpPr>
              <p:cNvPr id="18" name="Group 17">
                <a:extLst>
                  <a:ext uri="{FF2B5EF4-FFF2-40B4-BE49-F238E27FC236}">
                    <a16:creationId xmlns:a16="http://schemas.microsoft.com/office/drawing/2014/main" id="{7840F3EF-2EBB-431A-BD7A-90CC6017D9AD}"/>
                  </a:ext>
                </a:extLst>
              </p:cNvPr>
              <p:cNvGrpSpPr/>
              <p:nvPr/>
            </p:nvGrpSpPr>
            <p:grpSpPr>
              <a:xfrm>
                <a:off x="10278726" y="2997482"/>
                <a:ext cx="441567" cy="575920"/>
                <a:chOff x="7902208" y="4912613"/>
                <a:chExt cx="441567" cy="575920"/>
              </a:xfrm>
            </p:grpSpPr>
            <p:pic>
              <p:nvPicPr>
                <p:cNvPr id="20" name="Picture 13">
                  <a:extLst>
                    <a:ext uri="{FF2B5EF4-FFF2-40B4-BE49-F238E27FC236}">
                      <a16:creationId xmlns:a16="http://schemas.microsoft.com/office/drawing/2014/main" id="{4ED5D5B8-4551-4365-930D-F6D2372AE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2208" y="5207385"/>
                  <a:ext cx="441567" cy="28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Freeform 14">
                  <a:extLst>
                    <a:ext uri="{FF2B5EF4-FFF2-40B4-BE49-F238E27FC236}">
                      <a16:creationId xmlns:a16="http://schemas.microsoft.com/office/drawing/2014/main" id="{D0C226B4-9A4E-4B9D-8202-9EF99E565126}"/>
                    </a:ext>
                  </a:extLst>
                </p:cNvPr>
                <p:cNvSpPr>
                  <a:spLocks/>
                </p:cNvSpPr>
                <p:nvPr/>
              </p:nvSpPr>
              <p:spPr bwMode="auto">
                <a:xfrm>
                  <a:off x="8180101" y="5217293"/>
                  <a:ext cx="57698" cy="232844"/>
                </a:xfrm>
                <a:custGeom>
                  <a:avLst/>
                  <a:gdLst>
                    <a:gd name="T0" fmla="*/ 0 w 26"/>
                    <a:gd name="T1" fmla="*/ 0 h 99"/>
                    <a:gd name="T2" fmla="*/ 9 w 26"/>
                    <a:gd name="T3" fmla="*/ 99 h 99"/>
                    <a:gd name="T4" fmla="*/ 19 w 26"/>
                    <a:gd name="T5" fmla="*/ 95 h 99"/>
                    <a:gd name="T6" fmla="*/ 26 w 26"/>
                    <a:gd name="T7" fmla="*/ 97 h 99"/>
                    <a:gd name="T8" fmla="*/ 18 w 26"/>
                    <a:gd name="T9" fmla="*/ 0 h 99"/>
                    <a:gd name="T10" fmla="*/ 0 w 26"/>
                    <a:gd name="T11" fmla="*/ 0 h 99"/>
                  </a:gdLst>
                  <a:ahLst/>
                  <a:cxnLst>
                    <a:cxn ang="0">
                      <a:pos x="T0" y="T1"/>
                    </a:cxn>
                    <a:cxn ang="0">
                      <a:pos x="T2" y="T3"/>
                    </a:cxn>
                    <a:cxn ang="0">
                      <a:pos x="T4" y="T5"/>
                    </a:cxn>
                    <a:cxn ang="0">
                      <a:pos x="T6" y="T7"/>
                    </a:cxn>
                    <a:cxn ang="0">
                      <a:pos x="T8" y="T9"/>
                    </a:cxn>
                    <a:cxn ang="0">
                      <a:pos x="T10" y="T11"/>
                    </a:cxn>
                  </a:cxnLst>
                  <a:rect l="0" t="0" r="r" b="b"/>
                  <a:pathLst>
                    <a:path w="26" h="99">
                      <a:moveTo>
                        <a:pt x="0" y="0"/>
                      </a:moveTo>
                      <a:cubicBezTo>
                        <a:pt x="3" y="39"/>
                        <a:pt x="8" y="87"/>
                        <a:pt x="9" y="99"/>
                      </a:cubicBezTo>
                      <a:cubicBezTo>
                        <a:pt x="12" y="97"/>
                        <a:pt x="15" y="95"/>
                        <a:pt x="19" y="95"/>
                      </a:cubicBezTo>
                      <a:cubicBezTo>
                        <a:pt x="22" y="95"/>
                        <a:pt x="24" y="96"/>
                        <a:pt x="26" y="97"/>
                      </a:cubicBezTo>
                      <a:cubicBezTo>
                        <a:pt x="24" y="71"/>
                        <a:pt x="20" y="29"/>
                        <a:pt x="18" y="0"/>
                      </a:cubicBezTo>
                      <a:cubicBezTo>
                        <a:pt x="12" y="0"/>
                        <a:pt x="6" y="0"/>
                        <a:pt x="0" y="0"/>
                      </a:cubicBezTo>
                      <a:close/>
                    </a:path>
                  </a:pathLst>
                </a:custGeom>
                <a:solidFill>
                  <a:srgbClr val="0504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22" name="Freeform 15">
                  <a:extLst>
                    <a:ext uri="{FF2B5EF4-FFF2-40B4-BE49-F238E27FC236}">
                      <a16:creationId xmlns:a16="http://schemas.microsoft.com/office/drawing/2014/main" id="{D6152A17-61A7-40B7-960F-A5A12725ED9B}"/>
                    </a:ext>
                  </a:extLst>
                </p:cNvPr>
                <p:cNvSpPr>
                  <a:spLocks/>
                </p:cNvSpPr>
                <p:nvPr/>
              </p:nvSpPr>
              <p:spPr bwMode="auto">
                <a:xfrm>
                  <a:off x="8008184" y="5217293"/>
                  <a:ext cx="60053" cy="235322"/>
                </a:xfrm>
                <a:custGeom>
                  <a:avLst/>
                  <a:gdLst>
                    <a:gd name="T0" fmla="*/ 9 w 27"/>
                    <a:gd name="T1" fmla="*/ 0 h 100"/>
                    <a:gd name="T2" fmla="*/ 0 w 27"/>
                    <a:gd name="T3" fmla="*/ 96 h 100"/>
                    <a:gd name="T4" fmla="*/ 6 w 27"/>
                    <a:gd name="T5" fmla="*/ 95 h 100"/>
                    <a:gd name="T6" fmla="*/ 18 w 27"/>
                    <a:gd name="T7" fmla="*/ 100 h 100"/>
                    <a:gd name="T8" fmla="*/ 27 w 27"/>
                    <a:gd name="T9" fmla="*/ 0 h 100"/>
                    <a:gd name="T10" fmla="*/ 9 w 27"/>
                    <a:gd name="T11" fmla="*/ 0 h 100"/>
                  </a:gdLst>
                  <a:ahLst/>
                  <a:cxnLst>
                    <a:cxn ang="0">
                      <a:pos x="T0" y="T1"/>
                    </a:cxn>
                    <a:cxn ang="0">
                      <a:pos x="T2" y="T3"/>
                    </a:cxn>
                    <a:cxn ang="0">
                      <a:pos x="T4" y="T5"/>
                    </a:cxn>
                    <a:cxn ang="0">
                      <a:pos x="T6" y="T7"/>
                    </a:cxn>
                    <a:cxn ang="0">
                      <a:pos x="T8" y="T9"/>
                    </a:cxn>
                    <a:cxn ang="0">
                      <a:pos x="T10" y="T11"/>
                    </a:cxn>
                  </a:cxnLst>
                  <a:rect l="0" t="0" r="r" b="b"/>
                  <a:pathLst>
                    <a:path w="27" h="100">
                      <a:moveTo>
                        <a:pt x="9" y="0"/>
                      </a:moveTo>
                      <a:cubicBezTo>
                        <a:pt x="6" y="35"/>
                        <a:pt x="2" y="79"/>
                        <a:pt x="0" y="96"/>
                      </a:cubicBezTo>
                      <a:cubicBezTo>
                        <a:pt x="2" y="95"/>
                        <a:pt x="4" y="95"/>
                        <a:pt x="6" y="95"/>
                      </a:cubicBezTo>
                      <a:cubicBezTo>
                        <a:pt x="11" y="95"/>
                        <a:pt x="15" y="97"/>
                        <a:pt x="18" y="100"/>
                      </a:cubicBezTo>
                      <a:cubicBezTo>
                        <a:pt x="20" y="74"/>
                        <a:pt x="24" y="30"/>
                        <a:pt x="27" y="0"/>
                      </a:cubicBezTo>
                      <a:cubicBezTo>
                        <a:pt x="21" y="0"/>
                        <a:pt x="15" y="0"/>
                        <a:pt x="9" y="0"/>
                      </a:cubicBezTo>
                      <a:close/>
                    </a:path>
                  </a:pathLst>
                </a:custGeom>
                <a:solidFill>
                  <a:srgbClr val="0504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pic>
              <p:nvPicPr>
                <p:cNvPr id="23" name="Picture 16">
                  <a:extLst>
                    <a:ext uri="{FF2B5EF4-FFF2-40B4-BE49-F238E27FC236}">
                      <a16:creationId xmlns:a16="http://schemas.microsoft.com/office/drawing/2014/main" id="{682172B6-D419-4C92-87AB-9B96C24CEA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6409" y="4912613"/>
                  <a:ext cx="134236" cy="56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7">
                  <a:extLst>
                    <a:ext uri="{FF2B5EF4-FFF2-40B4-BE49-F238E27FC236}">
                      <a16:creationId xmlns:a16="http://schemas.microsoft.com/office/drawing/2014/main" id="{911F4BC9-A99C-471B-9935-2C4733C9D4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5338" y="4912613"/>
                  <a:ext cx="133059" cy="56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9" name="Straight Connector 18">
                <a:extLst>
                  <a:ext uri="{FF2B5EF4-FFF2-40B4-BE49-F238E27FC236}">
                    <a16:creationId xmlns:a16="http://schemas.microsoft.com/office/drawing/2014/main" id="{24D4BF2C-272E-4D4E-8C88-7CB9DC082ED1}"/>
                  </a:ext>
                </a:extLst>
              </p:cNvPr>
              <p:cNvCxnSpPr/>
              <p:nvPr/>
            </p:nvCxnSpPr>
            <p:spPr>
              <a:xfrm>
                <a:off x="10499509" y="1088571"/>
                <a:ext cx="0" cy="197000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263DCC1-BCFD-477C-B26F-55AF8BA7E49B}"/>
                </a:ext>
              </a:extLst>
            </p:cNvPr>
            <p:cNvGrpSpPr/>
            <p:nvPr/>
          </p:nvGrpSpPr>
          <p:grpSpPr>
            <a:xfrm>
              <a:off x="1392345" y="1550666"/>
              <a:ext cx="2346469" cy="4915448"/>
              <a:chOff x="4730289" y="1088571"/>
              <a:chExt cx="2055936" cy="4423115"/>
            </a:xfrm>
          </p:grpSpPr>
          <p:grpSp>
            <p:nvGrpSpPr>
              <p:cNvPr id="28" name="Group 27">
                <a:extLst>
                  <a:ext uri="{FF2B5EF4-FFF2-40B4-BE49-F238E27FC236}">
                    <a16:creationId xmlns:a16="http://schemas.microsoft.com/office/drawing/2014/main" id="{585FB1ED-7619-4B09-9D12-29A610342D7B}"/>
                  </a:ext>
                </a:extLst>
              </p:cNvPr>
              <p:cNvGrpSpPr/>
              <p:nvPr/>
            </p:nvGrpSpPr>
            <p:grpSpPr>
              <a:xfrm>
                <a:off x="4730289" y="3443355"/>
                <a:ext cx="2055936" cy="2068331"/>
                <a:chOff x="4730289" y="3443355"/>
                <a:chExt cx="2055936" cy="2068331"/>
              </a:xfrm>
            </p:grpSpPr>
            <p:sp>
              <p:nvSpPr>
                <p:cNvPr id="36" name="Oval 12">
                  <a:extLst>
                    <a:ext uri="{FF2B5EF4-FFF2-40B4-BE49-F238E27FC236}">
                      <a16:creationId xmlns:a16="http://schemas.microsoft.com/office/drawing/2014/main" id="{7F13B5AB-AA4B-47C8-892C-7FAFD56F5E33}"/>
                    </a:ext>
                  </a:extLst>
                </p:cNvPr>
                <p:cNvSpPr>
                  <a:spLocks noChangeArrowheads="1"/>
                </p:cNvSpPr>
                <p:nvPr/>
              </p:nvSpPr>
              <p:spPr bwMode="auto">
                <a:xfrm>
                  <a:off x="4730289" y="3443355"/>
                  <a:ext cx="2055936" cy="2068331"/>
                </a:xfrm>
                <a:prstGeom prst="ellipse">
                  <a:avLst/>
                </a:prstGeom>
                <a:solidFill>
                  <a:schemeClr val="accent6">
                    <a:lumMod val="20000"/>
                    <a:lumOff val="80000"/>
                  </a:schemeClr>
                </a:solidFill>
                <a:ln w="71438" cap="flat">
                  <a:solidFill>
                    <a:schemeClr val="accent6"/>
                  </a:solidFill>
                  <a:prstDash val="solid"/>
                  <a:miter lim="800000"/>
                  <a:headEnd/>
                  <a:tailEnd/>
                </a:ln>
              </p:spPr>
              <p:txBody>
                <a:bodyPr vert="horz" wrap="square" lIns="68580" tIns="34290" rIns="68580" bIns="34290" numCol="1" anchor="t" anchorCtr="0" compatLnSpc="1">
                  <a:prstTxWarp prst="textNoShape">
                    <a:avLst/>
                  </a:prstTxWarp>
                </a:bodyPr>
                <a:lstStyle/>
                <a:p>
                  <a:endParaRPr lang="en-GB" sz="1350" dirty="0">
                    <a:solidFill>
                      <a:schemeClr val="tx1">
                        <a:lumMod val="75000"/>
                        <a:lumOff val="25000"/>
                      </a:schemeClr>
                    </a:solidFill>
                  </a:endParaRPr>
                </a:p>
              </p:txBody>
            </p:sp>
            <p:sp>
              <p:nvSpPr>
                <p:cNvPr id="37" name="Rectangle 36">
                  <a:extLst>
                    <a:ext uri="{FF2B5EF4-FFF2-40B4-BE49-F238E27FC236}">
                      <a16:creationId xmlns:a16="http://schemas.microsoft.com/office/drawing/2014/main" id="{76C35435-147B-402E-B399-8C13A962A21D}"/>
                    </a:ext>
                  </a:extLst>
                </p:cNvPr>
                <p:cNvSpPr/>
                <p:nvPr/>
              </p:nvSpPr>
              <p:spPr>
                <a:xfrm>
                  <a:off x="5350806" y="4262076"/>
                  <a:ext cx="814905" cy="360035"/>
                </a:xfrm>
                <a:prstGeom prst="rect">
                  <a:avLst/>
                </a:prstGeom>
              </p:spPr>
              <p:txBody>
                <a:bodyPr wrap="none">
                  <a:spAutoFit/>
                </a:bodyPr>
                <a:lstStyle/>
                <a:p>
                  <a:pPr algn="ctr"/>
                  <a:r>
                    <a:rPr lang="en-US" sz="2000" dirty="0">
                      <a:solidFill>
                        <a:schemeClr val="tx1">
                          <a:lumMod val="75000"/>
                          <a:lumOff val="25000"/>
                        </a:schemeClr>
                      </a:solidFill>
                      <a:latin typeface="Open Sans" panose="020B0606030504020204"/>
                    </a:rPr>
                    <a:t>Linear</a:t>
                  </a:r>
                </a:p>
              </p:txBody>
            </p:sp>
          </p:grpSp>
          <p:grpSp>
            <p:nvGrpSpPr>
              <p:cNvPr id="29" name="Group 28">
                <a:extLst>
                  <a:ext uri="{FF2B5EF4-FFF2-40B4-BE49-F238E27FC236}">
                    <a16:creationId xmlns:a16="http://schemas.microsoft.com/office/drawing/2014/main" id="{488257F2-C6FB-4FC0-BB04-937938B9FBDA}"/>
                  </a:ext>
                </a:extLst>
              </p:cNvPr>
              <p:cNvGrpSpPr/>
              <p:nvPr/>
            </p:nvGrpSpPr>
            <p:grpSpPr>
              <a:xfrm>
                <a:off x="5539240" y="2997482"/>
                <a:ext cx="441567" cy="575920"/>
                <a:chOff x="7902208" y="4912613"/>
                <a:chExt cx="441567" cy="575920"/>
              </a:xfrm>
            </p:grpSpPr>
            <p:pic>
              <p:nvPicPr>
                <p:cNvPr id="31" name="Picture 13">
                  <a:extLst>
                    <a:ext uri="{FF2B5EF4-FFF2-40B4-BE49-F238E27FC236}">
                      <a16:creationId xmlns:a16="http://schemas.microsoft.com/office/drawing/2014/main" id="{F1CEADF1-1364-4DCC-8D2F-563DC61F61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2208" y="5207385"/>
                  <a:ext cx="441567" cy="28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Freeform 14">
                  <a:extLst>
                    <a:ext uri="{FF2B5EF4-FFF2-40B4-BE49-F238E27FC236}">
                      <a16:creationId xmlns:a16="http://schemas.microsoft.com/office/drawing/2014/main" id="{D4FB3B50-D781-4A3D-AEFD-0425E101C397}"/>
                    </a:ext>
                  </a:extLst>
                </p:cNvPr>
                <p:cNvSpPr>
                  <a:spLocks/>
                </p:cNvSpPr>
                <p:nvPr/>
              </p:nvSpPr>
              <p:spPr bwMode="auto">
                <a:xfrm>
                  <a:off x="8180101" y="5217293"/>
                  <a:ext cx="57698" cy="232844"/>
                </a:xfrm>
                <a:custGeom>
                  <a:avLst/>
                  <a:gdLst>
                    <a:gd name="T0" fmla="*/ 0 w 26"/>
                    <a:gd name="T1" fmla="*/ 0 h 99"/>
                    <a:gd name="T2" fmla="*/ 9 w 26"/>
                    <a:gd name="T3" fmla="*/ 99 h 99"/>
                    <a:gd name="T4" fmla="*/ 19 w 26"/>
                    <a:gd name="T5" fmla="*/ 95 h 99"/>
                    <a:gd name="T6" fmla="*/ 26 w 26"/>
                    <a:gd name="T7" fmla="*/ 97 h 99"/>
                    <a:gd name="T8" fmla="*/ 18 w 26"/>
                    <a:gd name="T9" fmla="*/ 0 h 99"/>
                    <a:gd name="T10" fmla="*/ 0 w 26"/>
                    <a:gd name="T11" fmla="*/ 0 h 99"/>
                  </a:gdLst>
                  <a:ahLst/>
                  <a:cxnLst>
                    <a:cxn ang="0">
                      <a:pos x="T0" y="T1"/>
                    </a:cxn>
                    <a:cxn ang="0">
                      <a:pos x="T2" y="T3"/>
                    </a:cxn>
                    <a:cxn ang="0">
                      <a:pos x="T4" y="T5"/>
                    </a:cxn>
                    <a:cxn ang="0">
                      <a:pos x="T6" y="T7"/>
                    </a:cxn>
                    <a:cxn ang="0">
                      <a:pos x="T8" y="T9"/>
                    </a:cxn>
                    <a:cxn ang="0">
                      <a:pos x="T10" y="T11"/>
                    </a:cxn>
                  </a:cxnLst>
                  <a:rect l="0" t="0" r="r" b="b"/>
                  <a:pathLst>
                    <a:path w="26" h="99">
                      <a:moveTo>
                        <a:pt x="0" y="0"/>
                      </a:moveTo>
                      <a:cubicBezTo>
                        <a:pt x="3" y="39"/>
                        <a:pt x="8" y="87"/>
                        <a:pt x="9" y="99"/>
                      </a:cubicBezTo>
                      <a:cubicBezTo>
                        <a:pt x="12" y="97"/>
                        <a:pt x="15" y="95"/>
                        <a:pt x="19" y="95"/>
                      </a:cubicBezTo>
                      <a:cubicBezTo>
                        <a:pt x="22" y="95"/>
                        <a:pt x="24" y="96"/>
                        <a:pt x="26" y="97"/>
                      </a:cubicBezTo>
                      <a:cubicBezTo>
                        <a:pt x="24" y="71"/>
                        <a:pt x="20" y="29"/>
                        <a:pt x="18" y="0"/>
                      </a:cubicBezTo>
                      <a:cubicBezTo>
                        <a:pt x="12" y="0"/>
                        <a:pt x="6" y="0"/>
                        <a:pt x="0" y="0"/>
                      </a:cubicBezTo>
                      <a:close/>
                    </a:path>
                  </a:pathLst>
                </a:custGeom>
                <a:solidFill>
                  <a:srgbClr val="0504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33" name="Freeform 15">
                  <a:extLst>
                    <a:ext uri="{FF2B5EF4-FFF2-40B4-BE49-F238E27FC236}">
                      <a16:creationId xmlns:a16="http://schemas.microsoft.com/office/drawing/2014/main" id="{90AA7A12-9AAA-43B0-B09A-1F7D0585E6E3}"/>
                    </a:ext>
                  </a:extLst>
                </p:cNvPr>
                <p:cNvSpPr>
                  <a:spLocks/>
                </p:cNvSpPr>
                <p:nvPr/>
              </p:nvSpPr>
              <p:spPr bwMode="auto">
                <a:xfrm>
                  <a:off x="8008184" y="5217293"/>
                  <a:ext cx="60053" cy="235322"/>
                </a:xfrm>
                <a:custGeom>
                  <a:avLst/>
                  <a:gdLst>
                    <a:gd name="T0" fmla="*/ 9 w 27"/>
                    <a:gd name="T1" fmla="*/ 0 h 100"/>
                    <a:gd name="T2" fmla="*/ 0 w 27"/>
                    <a:gd name="T3" fmla="*/ 96 h 100"/>
                    <a:gd name="T4" fmla="*/ 6 w 27"/>
                    <a:gd name="T5" fmla="*/ 95 h 100"/>
                    <a:gd name="T6" fmla="*/ 18 w 27"/>
                    <a:gd name="T7" fmla="*/ 100 h 100"/>
                    <a:gd name="T8" fmla="*/ 27 w 27"/>
                    <a:gd name="T9" fmla="*/ 0 h 100"/>
                    <a:gd name="T10" fmla="*/ 9 w 27"/>
                    <a:gd name="T11" fmla="*/ 0 h 100"/>
                  </a:gdLst>
                  <a:ahLst/>
                  <a:cxnLst>
                    <a:cxn ang="0">
                      <a:pos x="T0" y="T1"/>
                    </a:cxn>
                    <a:cxn ang="0">
                      <a:pos x="T2" y="T3"/>
                    </a:cxn>
                    <a:cxn ang="0">
                      <a:pos x="T4" y="T5"/>
                    </a:cxn>
                    <a:cxn ang="0">
                      <a:pos x="T6" y="T7"/>
                    </a:cxn>
                    <a:cxn ang="0">
                      <a:pos x="T8" y="T9"/>
                    </a:cxn>
                    <a:cxn ang="0">
                      <a:pos x="T10" y="T11"/>
                    </a:cxn>
                  </a:cxnLst>
                  <a:rect l="0" t="0" r="r" b="b"/>
                  <a:pathLst>
                    <a:path w="27" h="100">
                      <a:moveTo>
                        <a:pt x="9" y="0"/>
                      </a:moveTo>
                      <a:cubicBezTo>
                        <a:pt x="6" y="35"/>
                        <a:pt x="2" y="79"/>
                        <a:pt x="0" y="96"/>
                      </a:cubicBezTo>
                      <a:cubicBezTo>
                        <a:pt x="2" y="95"/>
                        <a:pt x="4" y="95"/>
                        <a:pt x="6" y="95"/>
                      </a:cubicBezTo>
                      <a:cubicBezTo>
                        <a:pt x="11" y="95"/>
                        <a:pt x="15" y="97"/>
                        <a:pt x="18" y="100"/>
                      </a:cubicBezTo>
                      <a:cubicBezTo>
                        <a:pt x="20" y="74"/>
                        <a:pt x="24" y="30"/>
                        <a:pt x="27" y="0"/>
                      </a:cubicBezTo>
                      <a:cubicBezTo>
                        <a:pt x="21" y="0"/>
                        <a:pt x="15" y="0"/>
                        <a:pt x="9" y="0"/>
                      </a:cubicBezTo>
                      <a:close/>
                    </a:path>
                  </a:pathLst>
                </a:custGeom>
                <a:solidFill>
                  <a:srgbClr val="0504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pic>
              <p:nvPicPr>
                <p:cNvPr id="34" name="Picture 16">
                  <a:extLst>
                    <a:ext uri="{FF2B5EF4-FFF2-40B4-BE49-F238E27FC236}">
                      <a16:creationId xmlns:a16="http://schemas.microsoft.com/office/drawing/2014/main" id="{498D6A48-0CCA-4DA4-9640-7E305F3C55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6409" y="4912613"/>
                  <a:ext cx="134236" cy="56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7">
                  <a:extLst>
                    <a:ext uri="{FF2B5EF4-FFF2-40B4-BE49-F238E27FC236}">
                      <a16:creationId xmlns:a16="http://schemas.microsoft.com/office/drawing/2014/main" id="{AD945E00-779C-4D50-8650-2A0EFF9AB0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5338" y="4912613"/>
                  <a:ext cx="133059" cy="56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0" name="Straight Connector 29">
                <a:extLst>
                  <a:ext uri="{FF2B5EF4-FFF2-40B4-BE49-F238E27FC236}">
                    <a16:creationId xmlns:a16="http://schemas.microsoft.com/office/drawing/2014/main" id="{08B9B070-B8FD-4E55-A128-8E0BB9BB609E}"/>
                  </a:ext>
                </a:extLst>
              </p:cNvPr>
              <p:cNvCxnSpPr/>
              <p:nvPr/>
            </p:nvCxnSpPr>
            <p:spPr>
              <a:xfrm>
                <a:off x="5760023" y="1088571"/>
                <a:ext cx="0" cy="197000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59A7D428-F041-4E91-AD4D-CA875CC36FF3}"/>
                </a:ext>
              </a:extLst>
            </p:cNvPr>
            <p:cNvGrpSpPr/>
            <p:nvPr/>
          </p:nvGrpSpPr>
          <p:grpSpPr>
            <a:xfrm>
              <a:off x="10848041" y="1627531"/>
              <a:ext cx="2346469" cy="7016092"/>
              <a:chOff x="7100032" y="1113460"/>
              <a:chExt cx="2055936" cy="6313357"/>
            </a:xfrm>
          </p:grpSpPr>
          <p:grpSp>
            <p:nvGrpSpPr>
              <p:cNvPr id="72" name="Group 71">
                <a:extLst>
                  <a:ext uri="{FF2B5EF4-FFF2-40B4-BE49-F238E27FC236}">
                    <a16:creationId xmlns:a16="http://schemas.microsoft.com/office/drawing/2014/main" id="{C61B365B-59DB-46DB-BB0E-E68BDDA34F86}"/>
                  </a:ext>
                </a:extLst>
              </p:cNvPr>
              <p:cNvGrpSpPr/>
              <p:nvPr/>
            </p:nvGrpSpPr>
            <p:grpSpPr>
              <a:xfrm>
                <a:off x="7100032" y="5358486"/>
                <a:ext cx="2055936" cy="2068331"/>
                <a:chOff x="7100032" y="5358486"/>
                <a:chExt cx="2055936" cy="2068331"/>
              </a:xfrm>
            </p:grpSpPr>
            <p:sp>
              <p:nvSpPr>
                <p:cNvPr id="80" name="Oval 12">
                  <a:extLst>
                    <a:ext uri="{FF2B5EF4-FFF2-40B4-BE49-F238E27FC236}">
                      <a16:creationId xmlns:a16="http://schemas.microsoft.com/office/drawing/2014/main" id="{3115B2F2-0E83-4637-B0A9-836A2D8A6CB0}"/>
                    </a:ext>
                  </a:extLst>
                </p:cNvPr>
                <p:cNvSpPr>
                  <a:spLocks noChangeArrowheads="1"/>
                </p:cNvSpPr>
                <p:nvPr/>
              </p:nvSpPr>
              <p:spPr bwMode="auto">
                <a:xfrm>
                  <a:off x="7100032" y="5358486"/>
                  <a:ext cx="2055936" cy="2068331"/>
                </a:xfrm>
                <a:prstGeom prst="ellipse">
                  <a:avLst/>
                </a:prstGeom>
                <a:solidFill>
                  <a:schemeClr val="accent1">
                    <a:lumMod val="20000"/>
                    <a:lumOff val="80000"/>
                  </a:schemeClr>
                </a:solidFill>
                <a:ln w="71438" cap="flat">
                  <a:solidFill>
                    <a:srgbClr val="AF3707"/>
                  </a:solidFill>
                  <a:prstDash val="solid"/>
                  <a:miter lim="800000"/>
                  <a:headEnd/>
                  <a:tailEnd/>
                </a:ln>
              </p:spPr>
              <p:txBody>
                <a:bodyPr vert="horz" wrap="square" lIns="68580" tIns="34290" rIns="68580" bIns="34290" numCol="1" anchor="t" anchorCtr="0" compatLnSpc="1">
                  <a:prstTxWarp prst="textNoShape">
                    <a:avLst/>
                  </a:prstTxWarp>
                </a:bodyPr>
                <a:lstStyle/>
                <a:p>
                  <a:endParaRPr lang="en-GB" sz="1350" dirty="0">
                    <a:solidFill>
                      <a:schemeClr val="tx1">
                        <a:lumMod val="75000"/>
                        <a:lumOff val="25000"/>
                      </a:schemeClr>
                    </a:solidFill>
                  </a:endParaRPr>
                </a:p>
              </p:txBody>
            </p:sp>
            <p:sp>
              <p:nvSpPr>
                <p:cNvPr id="81" name="Rectangle 80">
                  <a:extLst>
                    <a:ext uri="{FF2B5EF4-FFF2-40B4-BE49-F238E27FC236}">
                      <a16:creationId xmlns:a16="http://schemas.microsoft.com/office/drawing/2014/main" id="{3C41F276-87F0-4C9B-AD35-D7D41BD93B10}"/>
                    </a:ext>
                  </a:extLst>
                </p:cNvPr>
                <p:cNvSpPr/>
                <p:nvPr/>
              </p:nvSpPr>
              <p:spPr>
                <a:xfrm>
                  <a:off x="7532345" y="6177207"/>
                  <a:ext cx="1191318" cy="360035"/>
                </a:xfrm>
                <a:prstGeom prst="rect">
                  <a:avLst/>
                </a:prstGeom>
              </p:spPr>
              <p:txBody>
                <a:bodyPr wrap="none">
                  <a:spAutoFit/>
                </a:bodyPr>
                <a:lstStyle/>
                <a:p>
                  <a:pPr algn="ctr"/>
                  <a:r>
                    <a:rPr lang="en-IN" sz="2000" dirty="0">
                      <a:solidFill>
                        <a:schemeClr val="tx1">
                          <a:lumMod val="75000"/>
                          <a:lumOff val="25000"/>
                        </a:schemeClr>
                      </a:solidFill>
                      <a:latin typeface="Open Sans" panose="020B0606030504020204"/>
                    </a:rPr>
                    <a:t>E</a:t>
                  </a:r>
                  <a:r>
                    <a:rPr lang="en-US" sz="2000" dirty="0">
                      <a:solidFill>
                        <a:schemeClr val="tx1">
                          <a:lumMod val="75000"/>
                          <a:lumOff val="25000"/>
                        </a:schemeClr>
                      </a:solidFill>
                      <a:latin typeface="Open Sans" panose="020B0606030504020204"/>
                    </a:rPr>
                    <a:t>lasticNet</a:t>
                  </a:r>
                  <a:endParaRPr lang="en-IN" sz="2000" dirty="0">
                    <a:solidFill>
                      <a:schemeClr val="tx1">
                        <a:lumMod val="75000"/>
                        <a:lumOff val="25000"/>
                      </a:schemeClr>
                    </a:solidFill>
                    <a:latin typeface="Open Sans" panose="020B0606030504020204"/>
                  </a:endParaRPr>
                </a:p>
              </p:txBody>
            </p:sp>
          </p:grpSp>
          <p:grpSp>
            <p:nvGrpSpPr>
              <p:cNvPr id="73" name="Group 72">
                <a:extLst>
                  <a:ext uri="{FF2B5EF4-FFF2-40B4-BE49-F238E27FC236}">
                    <a16:creationId xmlns:a16="http://schemas.microsoft.com/office/drawing/2014/main" id="{943DA9DF-E665-4979-B405-2691CACB292B}"/>
                  </a:ext>
                </a:extLst>
              </p:cNvPr>
              <p:cNvGrpSpPr/>
              <p:nvPr/>
            </p:nvGrpSpPr>
            <p:grpSpPr>
              <a:xfrm>
                <a:off x="7908983" y="4912613"/>
                <a:ext cx="441567" cy="575920"/>
                <a:chOff x="7902208" y="4912613"/>
                <a:chExt cx="441567" cy="575920"/>
              </a:xfrm>
            </p:grpSpPr>
            <p:pic>
              <p:nvPicPr>
                <p:cNvPr id="75" name="Picture 13">
                  <a:extLst>
                    <a:ext uri="{FF2B5EF4-FFF2-40B4-BE49-F238E27FC236}">
                      <a16:creationId xmlns:a16="http://schemas.microsoft.com/office/drawing/2014/main" id="{22384CD7-1521-468A-B4B6-8B709C08B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2208" y="5207385"/>
                  <a:ext cx="441567" cy="28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Freeform 14">
                  <a:extLst>
                    <a:ext uri="{FF2B5EF4-FFF2-40B4-BE49-F238E27FC236}">
                      <a16:creationId xmlns:a16="http://schemas.microsoft.com/office/drawing/2014/main" id="{C521C929-174E-4EE5-851E-8212A4B89A68}"/>
                    </a:ext>
                  </a:extLst>
                </p:cNvPr>
                <p:cNvSpPr>
                  <a:spLocks/>
                </p:cNvSpPr>
                <p:nvPr/>
              </p:nvSpPr>
              <p:spPr bwMode="auto">
                <a:xfrm>
                  <a:off x="8180101" y="5217293"/>
                  <a:ext cx="57698" cy="232844"/>
                </a:xfrm>
                <a:custGeom>
                  <a:avLst/>
                  <a:gdLst>
                    <a:gd name="T0" fmla="*/ 0 w 26"/>
                    <a:gd name="T1" fmla="*/ 0 h 99"/>
                    <a:gd name="T2" fmla="*/ 9 w 26"/>
                    <a:gd name="T3" fmla="*/ 99 h 99"/>
                    <a:gd name="T4" fmla="*/ 19 w 26"/>
                    <a:gd name="T5" fmla="*/ 95 h 99"/>
                    <a:gd name="T6" fmla="*/ 26 w 26"/>
                    <a:gd name="T7" fmla="*/ 97 h 99"/>
                    <a:gd name="T8" fmla="*/ 18 w 26"/>
                    <a:gd name="T9" fmla="*/ 0 h 99"/>
                    <a:gd name="T10" fmla="*/ 0 w 26"/>
                    <a:gd name="T11" fmla="*/ 0 h 99"/>
                  </a:gdLst>
                  <a:ahLst/>
                  <a:cxnLst>
                    <a:cxn ang="0">
                      <a:pos x="T0" y="T1"/>
                    </a:cxn>
                    <a:cxn ang="0">
                      <a:pos x="T2" y="T3"/>
                    </a:cxn>
                    <a:cxn ang="0">
                      <a:pos x="T4" y="T5"/>
                    </a:cxn>
                    <a:cxn ang="0">
                      <a:pos x="T6" y="T7"/>
                    </a:cxn>
                    <a:cxn ang="0">
                      <a:pos x="T8" y="T9"/>
                    </a:cxn>
                    <a:cxn ang="0">
                      <a:pos x="T10" y="T11"/>
                    </a:cxn>
                  </a:cxnLst>
                  <a:rect l="0" t="0" r="r" b="b"/>
                  <a:pathLst>
                    <a:path w="26" h="99">
                      <a:moveTo>
                        <a:pt x="0" y="0"/>
                      </a:moveTo>
                      <a:cubicBezTo>
                        <a:pt x="3" y="39"/>
                        <a:pt x="8" y="87"/>
                        <a:pt x="9" y="99"/>
                      </a:cubicBezTo>
                      <a:cubicBezTo>
                        <a:pt x="12" y="97"/>
                        <a:pt x="15" y="95"/>
                        <a:pt x="19" y="95"/>
                      </a:cubicBezTo>
                      <a:cubicBezTo>
                        <a:pt x="22" y="95"/>
                        <a:pt x="24" y="96"/>
                        <a:pt x="26" y="97"/>
                      </a:cubicBezTo>
                      <a:cubicBezTo>
                        <a:pt x="24" y="71"/>
                        <a:pt x="20" y="29"/>
                        <a:pt x="18" y="0"/>
                      </a:cubicBezTo>
                      <a:cubicBezTo>
                        <a:pt x="12" y="0"/>
                        <a:pt x="6" y="0"/>
                        <a:pt x="0" y="0"/>
                      </a:cubicBezTo>
                      <a:close/>
                    </a:path>
                  </a:pathLst>
                </a:custGeom>
                <a:solidFill>
                  <a:srgbClr val="0504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77" name="Freeform 15">
                  <a:extLst>
                    <a:ext uri="{FF2B5EF4-FFF2-40B4-BE49-F238E27FC236}">
                      <a16:creationId xmlns:a16="http://schemas.microsoft.com/office/drawing/2014/main" id="{E94EEA2E-F398-4E83-BCC8-103FB08BD972}"/>
                    </a:ext>
                  </a:extLst>
                </p:cNvPr>
                <p:cNvSpPr>
                  <a:spLocks/>
                </p:cNvSpPr>
                <p:nvPr/>
              </p:nvSpPr>
              <p:spPr bwMode="auto">
                <a:xfrm>
                  <a:off x="8008184" y="5217293"/>
                  <a:ext cx="60053" cy="235322"/>
                </a:xfrm>
                <a:custGeom>
                  <a:avLst/>
                  <a:gdLst>
                    <a:gd name="T0" fmla="*/ 9 w 27"/>
                    <a:gd name="T1" fmla="*/ 0 h 100"/>
                    <a:gd name="T2" fmla="*/ 0 w 27"/>
                    <a:gd name="T3" fmla="*/ 96 h 100"/>
                    <a:gd name="T4" fmla="*/ 6 w 27"/>
                    <a:gd name="T5" fmla="*/ 95 h 100"/>
                    <a:gd name="T6" fmla="*/ 18 w 27"/>
                    <a:gd name="T7" fmla="*/ 100 h 100"/>
                    <a:gd name="T8" fmla="*/ 27 w 27"/>
                    <a:gd name="T9" fmla="*/ 0 h 100"/>
                    <a:gd name="T10" fmla="*/ 9 w 27"/>
                    <a:gd name="T11" fmla="*/ 0 h 100"/>
                  </a:gdLst>
                  <a:ahLst/>
                  <a:cxnLst>
                    <a:cxn ang="0">
                      <a:pos x="T0" y="T1"/>
                    </a:cxn>
                    <a:cxn ang="0">
                      <a:pos x="T2" y="T3"/>
                    </a:cxn>
                    <a:cxn ang="0">
                      <a:pos x="T4" y="T5"/>
                    </a:cxn>
                    <a:cxn ang="0">
                      <a:pos x="T6" y="T7"/>
                    </a:cxn>
                    <a:cxn ang="0">
                      <a:pos x="T8" y="T9"/>
                    </a:cxn>
                    <a:cxn ang="0">
                      <a:pos x="T10" y="T11"/>
                    </a:cxn>
                  </a:cxnLst>
                  <a:rect l="0" t="0" r="r" b="b"/>
                  <a:pathLst>
                    <a:path w="27" h="100">
                      <a:moveTo>
                        <a:pt x="9" y="0"/>
                      </a:moveTo>
                      <a:cubicBezTo>
                        <a:pt x="6" y="35"/>
                        <a:pt x="2" y="79"/>
                        <a:pt x="0" y="96"/>
                      </a:cubicBezTo>
                      <a:cubicBezTo>
                        <a:pt x="2" y="95"/>
                        <a:pt x="4" y="95"/>
                        <a:pt x="6" y="95"/>
                      </a:cubicBezTo>
                      <a:cubicBezTo>
                        <a:pt x="11" y="95"/>
                        <a:pt x="15" y="97"/>
                        <a:pt x="18" y="100"/>
                      </a:cubicBezTo>
                      <a:cubicBezTo>
                        <a:pt x="20" y="74"/>
                        <a:pt x="24" y="30"/>
                        <a:pt x="27" y="0"/>
                      </a:cubicBezTo>
                      <a:cubicBezTo>
                        <a:pt x="21" y="0"/>
                        <a:pt x="15" y="0"/>
                        <a:pt x="9" y="0"/>
                      </a:cubicBezTo>
                      <a:close/>
                    </a:path>
                  </a:pathLst>
                </a:custGeom>
                <a:solidFill>
                  <a:srgbClr val="0504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pic>
              <p:nvPicPr>
                <p:cNvPr id="78" name="Picture 16">
                  <a:extLst>
                    <a:ext uri="{FF2B5EF4-FFF2-40B4-BE49-F238E27FC236}">
                      <a16:creationId xmlns:a16="http://schemas.microsoft.com/office/drawing/2014/main" id="{11CD31B2-A2F9-4E15-9BB6-0721F026AB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6409" y="4912613"/>
                  <a:ext cx="134236" cy="56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17">
                  <a:extLst>
                    <a:ext uri="{FF2B5EF4-FFF2-40B4-BE49-F238E27FC236}">
                      <a16:creationId xmlns:a16="http://schemas.microsoft.com/office/drawing/2014/main" id="{D9C62845-9483-4C61-8643-A5F6B32036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5338" y="4912613"/>
                  <a:ext cx="133059" cy="56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4" name="Straight Connector 73">
                <a:extLst>
                  <a:ext uri="{FF2B5EF4-FFF2-40B4-BE49-F238E27FC236}">
                    <a16:creationId xmlns:a16="http://schemas.microsoft.com/office/drawing/2014/main" id="{EAC0166F-504B-497C-82B3-21416D9F0E39}"/>
                  </a:ext>
                </a:extLst>
              </p:cNvPr>
              <p:cNvCxnSpPr/>
              <p:nvPr/>
            </p:nvCxnSpPr>
            <p:spPr>
              <a:xfrm>
                <a:off x="8129766" y="1113460"/>
                <a:ext cx="0" cy="385804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8D128A3F-8DD7-46E5-9484-3133184E60CC}"/>
                </a:ext>
              </a:extLst>
            </p:cNvPr>
            <p:cNvGrpSpPr/>
            <p:nvPr/>
          </p:nvGrpSpPr>
          <p:grpSpPr>
            <a:xfrm>
              <a:off x="12625348" y="1608865"/>
              <a:ext cx="2346469" cy="4915448"/>
              <a:chOff x="9469775" y="1088571"/>
              <a:chExt cx="2055936" cy="4423115"/>
            </a:xfrm>
          </p:grpSpPr>
          <p:grpSp>
            <p:nvGrpSpPr>
              <p:cNvPr id="83" name="Group 82">
                <a:extLst>
                  <a:ext uri="{FF2B5EF4-FFF2-40B4-BE49-F238E27FC236}">
                    <a16:creationId xmlns:a16="http://schemas.microsoft.com/office/drawing/2014/main" id="{08E7FDA0-E45E-4F98-87C6-0A1BF7B28732}"/>
                  </a:ext>
                </a:extLst>
              </p:cNvPr>
              <p:cNvGrpSpPr/>
              <p:nvPr/>
            </p:nvGrpSpPr>
            <p:grpSpPr>
              <a:xfrm>
                <a:off x="9469775" y="3443355"/>
                <a:ext cx="2055936" cy="2068331"/>
                <a:chOff x="9469775" y="3443355"/>
                <a:chExt cx="2055936" cy="2068331"/>
              </a:xfrm>
            </p:grpSpPr>
            <p:sp>
              <p:nvSpPr>
                <p:cNvPr id="91" name="Oval 12">
                  <a:extLst>
                    <a:ext uri="{FF2B5EF4-FFF2-40B4-BE49-F238E27FC236}">
                      <a16:creationId xmlns:a16="http://schemas.microsoft.com/office/drawing/2014/main" id="{E702EBA7-312A-443C-9160-D6EC3072274D}"/>
                    </a:ext>
                  </a:extLst>
                </p:cNvPr>
                <p:cNvSpPr>
                  <a:spLocks noChangeArrowheads="1"/>
                </p:cNvSpPr>
                <p:nvPr/>
              </p:nvSpPr>
              <p:spPr bwMode="auto">
                <a:xfrm>
                  <a:off x="9469775" y="3443355"/>
                  <a:ext cx="2055936" cy="2068331"/>
                </a:xfrm>
                <a:prstGeom prst="ellipse">
                  <a:avLst/>
                </a:prstGeom>
                <a:solidFill>
                  <a:schemeClr val="accent2">
                    <a:lumMod val="20000"/>
                    <a:lumOff val="80000"/>
                  </a:schemeClr>
                </a:solidFill>
                <a:ln w="71438" cap="flat">
                  <a:solidFill>
                    <a:srgbClr val="3939F7"/>
                  </a:solidFill>
                  <a:prstDash val="solid"/>
                  <a:miter lim="800000"/>
                  <a:headEnd/>
                  <a:tailEnd/>
                </a:ln>
              </p:spPr>
              <p:txBody>
                <a:bodyPr vert="horz" wrap="square" lIns="68580" tIns="34290" rIns="68580" bIns="34290" numCol="1" anchor="t" anchorCtr="0" compatLnSpc="1">
                  <a:prstTxWarp prst="textNoShape">
                    <a:avLst/>
                  </a:prstTxWarp>
                </a:bodyPr>
                <a:lstStyle/>
                <a:p>
                  <a:endParaRPr lang="en-GB" sz="1350" dirty="0">
                    <a:solidFill>
                      <a:schemeClr val="tx1">
                        <a:lumMod val="75000"/>
                        <a:lumOff val="25000"/>
                      </a:schemeClr>
                    </a:solidFill>
                  </a:endParaRPr>
                </a:p>
              </p:txBody>
            </p:sp>
            <p:sp>
              <p:nvSpPr>
                <p:cNvPr id="92" name="Rectangle 91">
                  <a:extLst>
                    <a:ext uri="{FF2B5EF4-FFF2-40B4-BE49-F238E27FC236}">
                      <a16:creationId xmlns:a16="http://schemas.microsoft.com/office/drawing/2014/main" id="{5D91523D-F5A8-4E81-8D6C-918CF8477503}"/>
                    </a:ext>
                  </a:extLst>
                </p:cNvPr>
                <p:cNvSpPr/>
                <p:nvPr/>
              </p:nvSpPr>
              <p:spPr>
                <a:xfrm>
                  <a:off x="10121191" y="4262076"/>
                  <a:ext cx="753106" cy="360035"/>
                </a:xfrm>
                <a:prstGeom prst="rect">
                  <a:avLst/>
                </a:prstGeom>
              </p:spPr>
              <p:txBody>
                <a:bodyPr wrap="none">
                  <a:spAutoFit/>
                </a:bodyPr>
                <a:lstStyle/>
                <a:p>
                  <a:pPr algn="ctr"/>
                  <a:r>
                    <a:rPr lang="en-US" sz="2000" dirty="0">
                      <a:solidFill>
                        <a:schemeClr val="tx1">
                          <a:lumMod val="75000"/>
                          <a:lumOff val="25000"/>
                        </a:schemeClr>
                      </a:solidFill>
                      <a:latin typeface="Open Sans" panose="020B0606030504020204"/>
                    </a:rPr>
                    <a:t>Lasso</a:t>
                  </a:r>
                </a:p>
              </p:txBody>
            </p:sp>
          </p:grpSp>
          <p:grpSp>
            <p:nvGrpSpPr>
              <p:cNvPr id="84" name="Group 83">
                <a:extLst>
                  <a:ext uri="{FF2B5EF4-FFF2-40B4-BE49-F238E27FC236}">
                    <a16:creationId xmlns:a16="http://schemas.microsoft.com/office/drawing/2014/main" id="{230E889C-B78B-4C25-B15F-CC9F07C362F0}"/>
                  </a:ext>
                </a:extLst>
              </p:cNvPr>
              <p:cNvGrpSpPr/>
              <p:nvPr/>
            </p:nvGrpSpPr>
            <p:grpSpPr>
              <a:xfrm>
                <a:off x="10278726" y="2997482"/>
                <a:ext cx="441567" cy="575920"/>
                <a:chOff x="7902208" y="4912613"/>
                <a:chExt cx="441567" cy="575920"/>
              </a:xfrm>
            </p:grpSpPr>
            <p:pic>
              <p:nvPicPr>
                <p:cNvPr id="86" name="Picture 13">
                  <a:extLst>
                    <a:ext uri="{FF2B5EF4-FFF2-40B4-BE49-F238E27FC236}">
                      <a16:creationId xmlns:a16="http://schemas.microsoft.com/office/drawing/2014/main" id="{457C1BFE-8CC1-40FE-AEE7-C5298943E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2208" y="5207385"/>
                  <a:ext cx="441567" cy="28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14">
                  <a:extLst>
                    <a:ext uri="{FF2B5EF4-FFF2-40B4-BE49-F238E27FC236}">
                      <a16:creationId xmlns:a16="http://schemas.microsoft.com/office/drawing/2014/main" id="{5583839B-9576-48CD-9E51-9AA311C89692}"/>
                    </a:ext>
                  </a:extLst>
                </p:cNvPr>
                <p:cNvSpPr>
                  <a:spLocks/>
                </p:cNvSpPr>
                <p:nvPr/>
              </p:nvSpPr>
              <p:spPr bwMode="auto">
                <a:xfrm>
                  <a:off x="8180101" y="5217293"/>
                  <a:ext cx="57698" cy="232844"/>
                </a:xfrm>
                <a:custGeom>
                  <a:avLst/>
                  <a:gdLst>
                    <a:gd name="T0" fmla="*/ 0 w 26"/>
                    <a:gd name="T1" fmla="*/ 0 h 99"/>
                    <a:gd name="T2" fmla="*/ 9 w 26"/>
                    <a:gd name="T3" fmla="*/ 99 h 99"/>
                    <a:gd name="T4" fmla="*/ 19 w 26"/>
                    <a:gd name="T5" fmla="*/ 95 h 99"/>
                    <a:gd name="T6" fmla="*/ 26 w 26"/>
                    <a:gd name="T7" fmla="*/ 97 h 99"/>
                    <a:gd name="T8" fmla="*/ 18 w 26"/>
                    <a:gd name="T9" fmla="*/ 0 h 99"/>
                    <a:gd name="T10" fmla="*/ 0 w 26"/>
                    <a:gd name="T11" fmla="*/ 0 h 99"/>
                  </a:gdLst>
                  <a:ahLst/>
                  <a:cxnLst>
                    <a:cxn ang="0">
                      <a:pos x="T0" y="T1"/>
                    </a:cxn>
                    <a:cxn ang="0">
                      <a:pos x="T2" y="T3"/>
                    </a:cxn>
                    <a:cxn ang="0">
                      <a:pos x="T4" y="T5"/>
                    </a:cxn>
                    <a:cxn ang="0">
                      <a:pos x="T6" y="T7"/>
                    </a:cxn>
                    <a:cxn ang="0">
                      <a:pos x="T8" y="T9"/>
                    </a:cxn>
                    <a:cxn ang="0">
                      <a:pos x="T10" y="T11"/>
                    </a:cxn>
                  </a:cxnLst>
                  <a:rect l="0" t="0" r="r" b="b"/>
                  <a:pathLst>
                    <a:path w="26" h="99">
                      <a:moveTo>
                        <a:pt x="0" y="0"/>
                      </a:moveTo>
                      <a:cubicBezTo>
                        <a:pt x="3" y="39"/>
                        <a:pt x="8" y="87"/>
                        <a:pt x="9" y="99"/>
                      </a:cubicBezTo>
                      <a:cubicBezTo>
                        <a:pt x="12" y="97"/>
                        <a:pt x="15" y="95"/>
                        <a:pt x="19" y="95"/>
                      </a:cubicBezTo>
                      <a:cubicBezTo>
                        <a:pt x="22" y="95"/>
                        <a:pt x="24" y="96"/>
                        <a:pt x="26" y="97"/>
                      </a:cubicBezTo>
                      <a:cubicBezTo>
                        <a:pt x="24" y="71"/>
                        <a:pt x="20" y="29"/>
                        <a:pt x="18" y="0"/>
                      </a:cubicBezTo>
                      <a:cubicBezTo>
                        <a:pt x="12" y="0"/>
                        <a:pt x="6" y="0"/>
                        <a:pt x="0" y="0"/>
                      </a:cubicBezTo>
                      <a:close/>
                    </a:path>
                  </a:pathLst>
                </a:custGeom>
                <a:solidFill>
                  <a:srgbClr val="0504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88" name="Freeform 15">
                  <a:extLst>
                    <a:ext uri="{FF2B5EF4-FFF2-40B4-BE49-F238E27FC236}">
                      <a16:creationId xmlns:a16="http://schemas.microsoft.com/office/drawing/2014/main" id="{B7164DE8-BC3C-480F-8775-1DE14B3E0D72}"/>
                    </a:ext>
                  </a:extLst>
                </p:cNvPr>
                <p:cNvSpPr>
                  <a:spLocks/>
                </p:cNvSpPr>
                <p:nvPr/>
              </p:nvSpPr>
              <p:spPr bwMode="auto">
                <a:xfrm>
                  <a:off x="8008184" y="5217293"/>
                  <a:ext cx="60053" cy="235322"/>
                </a:xfrm>
                <a:custGeom>
                  <a:avLst/>
                  <a:gdLst>
                    <a:gd name="T0" fmla="*/ 9 w 27"/>
                    <a:gd name="T1" fmla="*/ 0 h 100"/>
                    <a:gd name="T2" fmla="*/ 0 w 27"/>
                    <a:gd name="T3" fmla="*/ 96 h 100"/>
                    <a:gd name="T4" fmla="*/ 6 w 27"/>
                    <a:gd name="T5" fmla="*/ 95 h 100"/>
                    <a:gd name="T6" fmla="*/ 18 w 27"/>
                    <a:gd name="T7" fmla="*/ 100 h 100"/>
                    <a:gd name="T8" fmla="*/ 27 w 27"/>
                    <a:gd name="T9" fmla="*/ 0 h 100"/>
                    <a:gd name="T10" fmla="*/ 9 w 27"/>
                    <a:gd name="T11" fmla="*/ 0 h 100"/>
                  </a:gdLst>
                  <a:ahLst/>
                  <a:cxnLst>
                    <a:cxn ang="0">
                      <a:pos x="T0" y="T1"/>
                    </a:cxn>
                    <a:cxn ang="0">
                      <a:pos x="T2" y="T3"/>
                    </a:cxn>
                    <a:cxn ang="0">
                      <a:pos x="T4" y="T5"/>
                    </a:cxn>
                    <a:cxn ang="0">
                      <a:pos x="T6" y="T7"/>
                    </a:cxn>
                    <a:cxn ang="0">
                      <a:pos x="T8" y="T9"/>
                    </a:cxn>
                    <a:cxn ang="0">
                      <a:pos x="T10" y="T11"/>
                    </a:cxn>
                  </a:cxnLst>
                  <a:rect l="0" t="0" r="r" b="b"/>
                  <a:pathLst>
                    <a:path w="27" h="100">
                      <a:moveTo>
                        <a:pt x="9" y="0"/>
                      </a:moveTo>
                      <a:cubicBezTo>
                        <a:pt x="6" y="35"/>
                        <a:pt x="2" y="79"/>
                        <a:pt x="0" y="96"/>
                      </a:cubicBezTo>
                      <a:cubicBezTo>
                        <a:pt x="2" y="95"/>
                        <a:pt x="4" y="95"/>
                        <a:pt x="6" y="95"/>
                      </a:cubicBezTo>
                      <a:cubicBezTo>
                        <a:pt x="11" y="95"/>
                        <a:pt x="15" y="97"/>
                        <a:pt x="18" y="100"/>
                      </a:cubicBezTo>
                      <a:cubicBezTo>
                        <a:pt x="20" y="74"/>
                        <a:pt x="24" y="30"/>
                        <a:pt x="27" y="0"/>
                      </a:cubicBezTo>
                      <a:cubicBezTo>
                        <a:pt x="21" y="0"/>
                        <a:pt x="15" y="0"/>
                        <a:pt x="9" y="0"/>
                      </a:cubicBezTo>
                      <a:close/>
                    </a:path>
                  </a:pathLst>
                </a:custGeom>
                <a:solidFill>
                  <a:srgbClr val="0504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pic>
              <p:nvPicPr>
                <p:cNvPr id="89" name="Picture 16">
                  <a:extLst>
                    <a:ext uri="{FF2B5EF4-FFF2-40B4-BE49-F238E27FC236}">
                      <a16:creationId xmlns:a16="http://schemas.microsoft.com/office/drawing/2014/main" id="{E180A386-30BD-4DFD-A296-330DAE4780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6409" y="4912613"/>
                  <a:ext cx="134236" cy="56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17">
                  <a:extLst>
                    <a:ext uri="{FF2B5EF4-FFF2-40B4-BE49-F238E27FC236}">
                      <a16:creationId xmlns:a16="http://schemas.microsoft.com/office/drawing/2014/main" id="{22B542AC-5E4E-4D55-9F20-C65E2C15B4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5338" y="4912613"/>
                  <a:ext cx="133059" cy="56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85" name="Straight Connector 84">
                <a:extLst>
                  <a:ext uri="{FF2B5EF4-FFF2-40B4-BE49-F238E27FC236}">
                    <a16:creationId xmlns:a16="http://schemas.microsoft.com/office/drawing/2014/main" id="{811F7286-018F-4D9B-BF38-4174431A7AF3}"/>
                  </a:ext>
                </a:extLst>
              </p:cNvPr>
              <p:cNvCxnSpPr/>
              <p:nvPr/>
            </p:nvCxnSpPr>
            <p:spPr>
              <a:xfrm>
                <a:off x="10499509" y="1088571"/>
                <a:ext cx="0" cy="197000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6786D8F6-4517-4A54-9812-D52DA60B66CD}"/>
                </a:ext>
              </a:extLst>
            </p:cNvPr>
            <p:cNvGrpSpPr/>
            <p:nvPr/>
          </p:nvGrpSpPr>
          <p:grpSpPr>
            <a:xfrm>
              <a:off x="9070734" y="1608865"/>
              <a:ext cx="2346469" cy="4915448"/>
              <a:chOff x="4730289" y="1088571"/>
              <a:chExt cx="2055936" cy="4423115"/>
            </a:xfrm>
          </p:grpSpPr>
          <p:grpSp>
            <p:nvGrpSpPr>
              <p:cNvPr id="94" name="Group 93">
                <a:extLst>
                  <a:ext uri="{FF2B5EF4-FFF2-40B4-BE49-F238E27FC236}">
                    <a16:creationId xmlns:a16="http://schemas.microsoft.com/office/drawing/2014/main" id="{C8EE8667-95D2-46FD-B3B7-F8E678B2E190}"/>
                  </a:ext>
                </a:extLst>
              </p:cNvPr>
              <p:cNvGrpSpPr/>
              <p:nvPr/>
            </p:nvGrpSpPr>
            <p:grpSpPr>
              <a:xfrm>
                <a:off x="4730289" y="3443355"/>
                <a:ext cx="2055936" cy="2068331"/>
                <a:chOff x="4730289" y="3443355"/>
                <a:chExt cx="2055936" cy="2068331"/>
              </a:xfrm>
            </p:grpSpPr>
            <p:sp>
              <p:nvSpPr>
                <p:cNvPr id="102" name="Oval 12">
                  <a:extLst>
                    <a:ext uri="{FF2B5EF4-FFF2-40B4-BE49-F238E27FC236}">
                      <a16:creationId xmlns:a16="http://schemas.microsoft.com/office/drawing/2014/main" id="{73046FAE-A522-4D62-A2BC-A41811838A19}"/>
                    </a:ext>
                  </a:extLst>
                </p:cNvPr>
                <p:cNvSpPr>
                  <a:spLocks noChangeArrowheads="1"/>
                </p:cNvSpPr>
                <p:nvPr/>
              </p:nvSpPr>
              <p:spPr bwMode="auto">
                <a:xfrm>
                  <a:off x="4730289" y="3443355"/>
                  <a:ext cx="2055936" cy="2068331"/>
                </a:xfrm>
                <a:prstGeom prst="ellipse">
                  <a:avLst/>
                </a:prstGeom>
                <a:solidFill>
                  <a:schemeClr val="accent6">
                    <a:lumMod val="20000"/>
                    <a:lumOff val="80000"/>
                  </a:schemeClr>
                </a:solidFill>
                <a:ln w="71438" cap="flat">
                  <a:solidFill>
                    <a:schemeClr val="tx2">
                      <a:lumMod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en-GB" sz="1350" dirty="0">
                    <a:solidFill>
                      <a:schemeClr val="tx1">
                        <a:lumMod val="75000"/>
                        <a:lumOff val="25000"/>
                      </a:schemeClr>
                    </a:solidFill>
                  </a:endParaRPr>
                </a:p>
              </p:txBody>
            </p:sp>
            <p:sp>
              <p:nvSpPr>
                <p:cNvPr id="103" name="Rectangle 102">
                  <a:extLst>
                    <a:ext uri="{FF2B5EF4-FFF2-40B4-BE49-F238E27FC236}">
                      <a16:creationId xmlns:a16="http://schemas.microsoft.com/office/drawing/2014/main" id="{1464E3BF-FF37-4576-ABE2-9164F0539D60}"/>
                    </a:ext>
                  </a:extLst>
                </p:cNvPr>
                <p:cNvSpPr/>
                <p:nvPr/>
              </p:nvSpPr>
              <p:spPr>
                <a:xfrm>
                  <a:off x="5385922" y="4262076"/>
                  <a:ext cx="744679" cy="360035"/>
                </a:xfrm>
                <a:prstGeom prst="rect">
                  <a:avLst/>
                </a:prstGeom>
              </p:spPr>
              <p:txBody>
                <a:bodyPr wrap="none">
                  <a:spAutoFit/>
                </a:bodyPr>
                <a:lstStyle/>
                <a:p>
                  <a:pPr algn="ctr"/>
                  <a:r>
                    <a:rPr lang="en-US" sz="2000" dirty="0">
                      <a:solidFill>
                        <a:schemeClr val="tx1">
                          <a:lumMod val="75000"/>
                          <a:lumOff val="25000"/>
                        </a:schemeClr>
                      </a:solidFill>
                      <a:latin typeface="Open Sans" panose="020B0606030504020204"/>
                    </a:rPr>
                    <a:t>Ridge</a:t>
                  </a:r>
                </a:p>
              </p:txBody>
            </p:sp>
          </p:grpSp>
          <p:grpSp>
            <p:nvGrpSpPr>
              <p:cNvPr id="95" name="Group 94">
                <a:extLst>
                  <a:ext uri="{FF2B5EF4-FFF2-40B4-BE49-F238E27FC236}">
                    <a16:creationId xmlns:a16="http://schemas.microsoft.com/office/drawing/2014/main" id="{8E9D8CE6-912B-41C2-8884-AF1D255AB14C}"/>
                  </a:ext>
                </a:extLst>
              </p:cNvPr>
              <p:cNvGrpSpPr/>
              <p:nvPr/>
            </p:nvGrpSpPr>
            <p:grpSpPr>
              <a:xfrm>
                <a:off x="5539240" y="2997482"/>
                <a:ext cx="441567" cy="575920"/>
                <a:chOff x="7902208" y="4912613"/>
                <a:chExt cx="441567" cy="575920"/>
              </a:xfrm>
            </p:grpSpPr>
            <p:pic>
              <p:nvPicPr>
                <p:cNvPr id="97" name="Picture 13">
                  <a:extLst>
                    <a:ext uri="{FF2B5EF4-FFF2-40B4-BE49-F238E27FC236}">
                      <a16:creationId xmlns:a16="http://schemas.microsoft.com/office/drawing/2014/main" id="{E98308B5-E6C8-44B1-B26A-93E71BF63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2208" y="5207385"/>
                  <a:ext cx="441567" cy="28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Freeform 14">
                  <a:extLst>
                    <a:ext uri="{FF2B5EF4-FFF2-40B4-BE49-F238E27FC236}">
                      <a16:creationId xmlns:a16="http://schemas.microsoft.com/office/drawing/2014/main" id="{EE335E4B-3785-4EF2-ADC7-8FEEC997A59B}"/>
                    </a:ext>
                  </a:extLst>
                </p:cNvPr>
                <p:cNvSpPr>
                  <a:spLocks/>
                </p:cNvSpPr>
                <p:nvPr/>
              </p:nvSpPr>
              <p:spPr bwMode="auto">
                <a:xfrm>
                  <a:off x="8180101" y="5217293"/>
                  <a:ext cx="57698" cy="232844"/>
                </a:xfrm>
                <a:custGeom>
                  <a:avLst/>
                  <a:gdLst>
                    <a:gd name="T0" fmla="*/ 0 w 26"/>
                    <a:gd name="T1" fmla="*/ 0 h 99"/>
                    <a:gd name="T2" fmla="*/ 9 w 26"/>
                    <a:gd name="T3" fmla="*/ 99 h 99"/>
                    <a:gd name="T4" fmla="*/ 19 w 26"/>
                    <a:gd name="T5" fmla="*/ 95 h 99"/>
                    <a:gd name="T6" fmla="*/ 26 w 26"/>
                    <a:gd name="T7" fmla="*/ 97 h 99"/>
                    <a:gd name="T8" fmla="*/ 18 w 26"/>
                    <a:gd name="T9" fmla="*/ 0 h 99"/>
                    <a:gd name="T10" fmla="*/ 0 w 26"/>
                    <a:gd name="T11" fmla="*/ 0 h 99"/>
                  </a:gdLst>
                  <a:ahLst/>
                  <a:cxnLst>
                    <a:cxn ang="0">
                      <a:pos x="T0" y="T1"/>
                    </a:cxn>
                    <a:cxn ang="0">
                      <a:pos x="T2" y="T3"/>
                    </a:cxn>
                    <a:cxn ang="0">
                      <a:pos x="T4" y="T5"/>
                    </a:cxn>
                    <a:cxn ang="0">
                      <a:pos x="T6" y="T7"/>
                    </a:cxn>
                    <a:cxn ang="0">
                      <a:pos x="T8" y="T9"/>
                    </a:cxn>
                    <a:cxn ang="0">
                      <a:pos x="T10" y="T11"/>
                    </a:cxn>
                  </a:cxnLst>
                  <a:rect l="0" t="0" r="r" b="b"/>
                  <a:pathLst>
                    <a:path w="26" h="99">
                      <a:moveTo>
                        <a:pt x="0" y="0"/>
                      </a:moveTo>
                      <a:cubicBezTo>
                        <a:pt x="3" y="39"/>
                        <a:pt x="8" y="87"/>
                        <a:pt x="9" y="99"/>
                      </a:cubicBezTo>
                      <a:cubicBezTo>
                        <a:pt x="12" y="97"/>
                        <a:pt x="15" y="95"/>
                        <a:pt x="19" y="95"/>
                      </a:cubicBezTo>
                      <a:cubicBezTo>
                        <a:pt x="22" y="95"/>
                        <a:pt x="24" y="96"/>
                        <a:pt x="26" y="97"/>
                      </a:cubicBezTo>
                      <a:cubicBezTo>
                        <a:pt x="24" y="71"/>
                        <a:pt x="20" y="29"/>
                        <a:pt x="18" y="0"/>
                      </a:cubicBezTo>
                      <a:cubicBezTo>
                        <a:pt x="12" y="0"/>
                        <a:pt x="6" y="0"/>
                        <a:pt x="0" y="0"/>
                      </a:cubicBezTo>
                      <a:close/>
                    </a:path>
                  </a:pathLst>
                </a:custGeom>
                <a:solidFill>
                  <a:srgbClr val="0504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99" name="Freeform 15">
                  <a:extLst>
                    <a:ext uri="{FF2B5EF4-FFF2-40B4-BE49-F238E27FC236}">
                      <a16:creationId xmlns:a16="http://schemas.microsoft.com/office/drawing/2014/main" id="{A894DAE3-C983-415C-BF19-34BBBE2B0BB0}"/>
                    </a:ext>
                  </a:extLst>
                </p:cNvPr>
                <p:cNvSpPr>
                  <a:spLocks/>
                </p:cNvSpPr>
                <p:nvPr/>
              </p:nvSpPr>
              <p:spPr bwMode="auto">
                <a:xfrm>
                  <a:off x="8008184" y="5217293"/>
                  <a:ext cx="60053" cy="235322"/>
                </a:xfrm>
                <a:custGeom>
                  <a:avLst/>
                  <a:gdLst>
                    <a:gd name="T0" fmla="*/ 9 w 27"/>
                    <a:gd name="T1" fmla="*/ 0 h 100"/>
                    <a:gd name="T2" fmla="*/ 0 w 27"/>
                    <a:gd name="T3" fmla="*/ 96 h 100"/>
                    <a:gd name="T4" fmla="*/ 6 w 27"/>
                    <a:gd name="T5" fmla="*/ 95 h 100"/>
                    <a:gd name="T6" fmla="*/ 18 w 27"/>
                    <a:gd name="T7" fmla="*/ 100 h 100"/>
                    <a:gd name="T8" fmla="*/ 27 w 27"/>
                    <a:gd name="T9" fmla="*/ 0 h 100"/>
                    <a:gd name="T10" fmla="*/ 9 w 27"/>
                    <a:gd name="T11" fmla="*/ 0 h 100"/>
                  </a:gdLst>
                  <a:ahLst/>
                  <a:cxnLst>
                    <a:cxn ang="0">
                      <a:pos x="T0" y="T1"/>
                    </a:cxn>
                    <a:cxn ang="0">
                      <a:pos x="T2" y="T3"/>
                    </a:cxn>
                    <a:cxn ang="0">
                      <a:pos x="T4" y="T5"/>
                    </a:cxn>
                    <a:cxn ang="0">
                      <a:pos x="T6" y="T7"/>
                    </a:cxn>
                    <a:cxn ang="0">
                      <a:pos x="T8" y="T9"/>
                    </a:cxn>
                    <a:cxn ang="0">
                      <a:pos x="T10" y="T11"/>
                    </a:cxn>
                  </a:cxnLst>
                  <a:rect l="0" t="0" r="r" b="b"/>
                  <a:pathLst>
                    <a:path w="27" h="100">
                      <a:moveTo>
                        <a:pt x="9" y="0"/>
                      </a:moveTo>
                      <a:cubicBezTo>
                        <a:pt x="6" y="35"/>
                        <a:pt x="2" y="79"/>
                        <a:pt x="0" y="96"/>
                      </a:cubicBezTo>
                      <a:cubicBezTo>
                        <a:pt x="2" y="95"/>
                        <a:pt x="4" y="95"/>
                        <a:pt x="6" y="95"/>
                      </a:cubicBezTo>
                      <a:cubicBezTo>
                        <a:pt x="11" y="95"/>
                        <a:pt x="15" y="97"/>
                        <a:pt x="18" y="100"/>
                      </a:cubicBezTo>
                      <a:cubicBezTo>
                        <a:pt x="20" y="74"/>
                        <a:pt x="24" y="30"/>
                        <a:pt x="27" y="0"/>
                      </a:cubicBezTo>
                      <a:cubicBezTo>
                        <a:pt x="21" y="0"/>
                        <a:pt x="15" y="0"/>
                        <a:pt x="9" y="0"/>
                      </a:cubicBezTo>
                      <a:close/>
                    </a:path>
                  </a:pathLst>
                </a:custGeom>
                <a:solidFill>
                  <a:srgbClr val="0504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pic>
              <p:nvPicPr>
                <p:cNvPr id="100" name="Picture 16">
                  <a:extLst>
                    <a:ext uri="{FF2B5EF4-FFF2-40B4-BE49-F238E27FC236}">
                      <a16:creationId xmlns:a16="http://schemas.microsoft.com/office/drawing/2014/main" id="{1E86C9FC-3E04-4D2A-A899-145902D4D6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6409" y="4912613"/>
                  <a:ext cx="134236" cy="56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17">
                  <a:extLst>
                    <a:ext uri="{FF2B5EF4-FFF2-40B4-BE49-F238E27FC236}">
                      <a16:creationId xmlns:a16="http://schemas.microsoft.com/office/drawing/2014/main" id="{7F4B2464-6320-4989-A017-C6E767A734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5338" y="4912613"/>
                  <a:ext cx="133059" cy="56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96" name="Straight Connector 95">
                <a:extLst>
                  <a:ext uri="{FF2B5EF4-FFF2-40B4-BE49-F238E27FC236}">
                    <a16:creationId xmlns:a16="http://schemas.microsoft.com/office/drawing/2014/main" id="{DDCF4415-A117-446A-8A4E-2B39C459CF67}"/>
                  </a:ext>
                </a:extLst>
              </p:cNvPr>
              <p:cNvCxnSpPr/>
              <p:nvPr/>
            </p:nvCxnSpPr>
            <p:spPr>
              <a:xfrm>
                <a:off x="5760023" y="1088571"/>
                <a:ext cx="0" cy="197000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107" name="Google Shape;431;p23">
            <a:extLst>
              <a:ext uri="{FF2B5EF4-FFF2-40B4-BE49-F238E27FC236}">
                <a16:creationId xmlns:a16="http://schemas.microsoft.com/office/drawing/2014/main" id="{7CDD0D8F-27F6-4EF5-A662-96076689091B}"/>
              </a:ext>
            </a:extLst>
          </p:cNvPr>
          <p:cNvSpPr txBox="1">
            <a:spLocks noGrp="1"/>
          </p:cNvSpPr>
          <p:nvPr>
            <p:ph type="title"/>
          </p:nvPr>
        </p:nvSpPr>
        <p:spPr>
          <a:xfrm>
            <a:off x="307873" y="249337"/>
            <a:ext cx="16258032"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dirty="0"/>
              <a:t>Types of  regression algorithms</a:t>
            </a:r>
            <a:endParaRPr dirty="0"/>
          </a:p>
        </p:txBody>
      </p:sp>
      <p:pic>
        <p:nvPicPr>
          <p:cNvPr id="108" name="Picture 107">
            <a:extLst>
              <a:ext uri="{FF2B5EF4-FFF2-40B4-BE49-F238E27FC236}">
                <a16:creationId xmlns:a16="http://schemas.microsoft.com/office/drawing/2014/main" id="{AA3AE4FC-4DE6-4069-9D62-6C92C7A7A8B0}"/>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5153131" y="885621"/>
            <a:ext cx="6790368" cy="2539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2"/>
          <p:cNvSpPr txBox="1">
            <a:spLocks noGrp="1"/>
          </p:cNvSpPr>
          <p:nvPr>
            <p:ph type="title"/>
          </p:nvPr>
        </p:nvSpPr>
        <p:spPr>
          <a:xfrm>
            <a:off x="3078" y="319675"/>
            <a:ext cx="16258032"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IN" sz="3200" b="0" i="0" u="none" strike="noStrike" cap="none" dirty="0">
                <a:solidFill>
                  <a:srgbClr val="3F3F3F"/>
                </a:solidFill>
                <a:latin typeface="Open Sans ExtraBold"/>
                <a:ea typeface="Open Sans ExtraBold"/>
                <a:cs typeface="Open Sans ExtraBold"/>
                <a:sym typeface="Open Sans ExtraBold"/>
              </a:rPr>
              <a:t>Types of Regression Algorithms</a:t>
            </a:r>
            <a:endParaRPr dirty="0"/>
          </a:p>
        </p:txBody>
      </p:sp>
      <p:sp>
        <p:nvSpPr>
          <p:cNvPr id="318" name="Google Shape;318;p22"/>
          <p:cNvSpPr txBox="1"/>
          <p:nvPr/>
        </p:nvSpPr>
        <p:spPr>
          <a:xfrm>
            <a:off x="14798" y="1017200"/>
            <a:ext cx="16258032"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7F7F7F"/>
              </a:buClr>
              <a:buSzPts val="2000"/>
              <a:buFont typeface="Open Sans ExtraBold"/>
              <a:buNone/>
            </a:pPr>
            <a:endParaRPr dirty="0"/>
          </a:p>
        </p:txBody>
      </p:sp>
      <p:sp>
        <p:nvSpPr>
          <p:cNvPr id="15" name="Google Shape;309;p22">
            <a:extLst>
              <a:ext uri="{FF2B5EF4-FFF2-40B4-BE49-F238E27FC236}">
                <a16:creationId xmlns:a16="http://schemas.microsoft.com/office/drawing/2014/main" id="{05B3C79A-7330-4E04-AEB3-3DE07EC144A7}"/>
              </a:ext>
            </a:extLst>
          </p:cNvPr>
          <p:cNvSpPr/>
          <p:nvPr/>
        </p:nvSpPr>
        <p:spPr>
          <a:xfrm>
            <a:off x="0" y="1948070"/>
            <a:ext cx="1769165" cy="1033669"/>
          </a:xfrm>
          <a:prstGeom prst="rect">
            <a:avLst/>
          </a:prstGeom>
          <a:solidFill>
            <a:srgbClr val="FEE599"/>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dirty="0">
                <a:solidFill>
                  <a:srgbClr val="3F3F3F"/>
                </a:solidFill>
                <a:latin typeface="Open Sans"/>
                <a:ea typeface="Open Sans"/>
                <a:cs typeface="Open Sans"/>
                <a:sym typeface="Open Sans"/>
              </a:rPr>
              <a:t>Linear Regression</a:t>
            </a:r>
            <a:endParaRPr dirty="0"/>
          </a:p>
        </p:txBody>
      </p:sp>
      <p:sp>
        <p:nvSpPr>
          <p:cNvPr id="16" name="Google Shape;310;p22">
            <a:extLst>
              <a:ext uri="{FF2B5EF4-FFF2-40B4-BE49-F238E27FC236}">
                <a16:creationId xmlns:a16="http://schemas.microsoft.com/office/drawing/2014/main" id="{0A430762-FFE4-49FA-B00B-5DD2DC1FA905}"/>
              </a:ext>
            </a:extLst>
          </p:cNvPr>
          <p:cNvSpPr/>
          <p:nvPr/>
        </p:nvSpPr>
        <p:spPr>
          <a:xfrm>
            <a:off x="-1" y="2981739"/>
            <a:ext cx="1769165" cy="1033669"/>
          </a:xfrm>
          <a:prstGeom prst="rect">
            <a:avLst/>
          </a:prstGeom>
          <a:solidFill>
            <a:srgbClr val="DDEAF6"/>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a:solidFill>
                  <a:srgbClr val="3F3F3F"/>
                </a:solidFill>
                <a:latin typeface="Open Sans"/>
                <a:ea typeface="Open Sans"/>
                <a:cs typeface="Open Sans"/>
                <a:sym typeface="Open Sans"/>
              </a:rPr>
              <a:t>Multiple Linear Regression</a:t>
            </a:r>
            <a:endParaRPr/>
          </a:p>
        </p:txBody>
      </p:sp>
      <p:sp>
        <p:nvSpPr>
          <p:cNvPr id="17" name="Google Shape;311;p22">
            <a:extLst>
              <a:ext uri="{FF2B5EF4-FFF2-40B4-BE49-F238E27FC236}">
                <a16:creationId xmlns:a16="http://schemas.microsoft.com/office/drawing/2014/main" id="{318FDD3B-47E5-4329-A0C4-AF4F010666B4}"/>
              </a:ext>
            </a:extLst>
          </p:cNvPr>
          <p:cNvSpPr/>
          <p:nvPr/>
        </p:nvSpPr>
        <p:spPr>
          <a:xfrm>
            <a:off x="0" y="4015408"/>
            <a:ext cx="1769165" cy="1033669"/>
          </a:xfrm>
          <a:prstGeom prst="rect">
            <a:avLst/>
          </a:prstGeom>
          <a:solidFill>
            <a:srgbClr val="DDEAF6"/>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a:solidFill>
                  <a:srgbClr val="3F3F3F"/>
                </a:solidFill>
                <a:latin typeface="Open Sans"/>
                <a:ea typeface="Open Sans"/>
                <a:cs typeface="Open Sans"/>
                <a:sym typeface="Open Sans"/>
              </a:rPr>
              <a:t>Polynomial Regression</a:t>
            </a:r>
            <a:endParaRPr/>
          </a:p>
        </p:txBody>
      </p:sp>
      <p:sp>
        <p:nvSpPr>
          <p:cNvPr id="18" name="Google Shape;312;p22">
            <a:extLst>
              <a:ext uri="{FF2B5EF4-FFF2-40B4-BE49-F238E27FC236}">
                <a16:creationId xmlns:a16="http://schemas.microsoft.com/office/drawing/2014/main" id="{F1121CE4-7653-480A-B812-D3281C6CB279}"/>
              </a:ext>
            </a:extLst>
          </p:cNvPr>
          <p:cNvSpPr/>
          <p:nvPr/>
        </p:nvSpPr>
        <p:spPr>
          <a:xfrm>
            <a:off x="0" y="5049077"/>
            <a:ext cx="1769165" cy="1033669"/>
          </a:xfrm>
          <a:prstGeom prst="rect">
            <a:avLst/>
          </a:prstGeom>
          <a:solidFill>
            <a:srgbClr val="DDEAF6"/>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dirty="0">
                <a:solidFill>
                  <a:srgbClr val="3F3F3F"/>
                </a:solidFill>
                <a:latin typeface="Open Sans"/>
                <a:ea typeface="Open Sans"/>
                <a:cs typeface="Open Sans"/>
                <a:sym typeface="Open Sans"/>
              </a:rPr>
              <a:t>Ridge Regression</a:t>
            </a:r>
            <a:endParaRPr dirty="0"/>
          </a:p>
        </p:txBody>
      </p:sp>
      <p:sp>
        <p:nvSpPr>
          <p:cNvPr id="19" name="Google Shape;313;p22">
            <a:extLst>
              <a:ext uri="{FF2B5EF4-FFF2-40B4-BE49-F238E27FC236}">
                <a16:creationId xmlns:a16="http://schemas.microsoft.com/office/drawing/2014/main" id="{D7A12AE4-FEEA-4364-8A76-B57A07A5846E}"/>
              </a:ext>
            </a:extLst>
          </p:cNvPr>
          <p:cNvSpPr/>
          <p:nvPr/>
        </p:nvSpPr>
        <p:spPr>
          <a:xfrm>
            <a:off x="-2" y="6091940"/>
            <a:ext cx="1769165" cy="1033669"/>
          </a:xfrm>
          <a:prstGeom prst="rect">
            <a:avLst/>
          </a:prstGeom>
          <a:solidFill>
            <a:srgbClr val="DDEAF6"/>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dirty="0">
                <a:solidFill>
                  <a:srgbClr val="3F3F3F"/>
                </a:solidFill>
                <a:latin typeface="Open Sans"/>
                <a:ea typeface="Open Sans"/>
                <a:cs typeface="Open Sans"/>
                <a:sym typeface="Open Sans"/>
              </a:rPr>
              <a:t>Lasso</a:t>
            </a:r>
          </a:p>
          <a:p>
            <a:pPr marL="0" marR="0" lvl="0" indent="0" algn="ctr" rtl="0">
              <a:spcBef>
                <a:spcPts val="0"/>
              </a:spcBef>
              <a:spcAft>
                <a:spcPts val="0"/>
              </a:spcAft>
              <a:buNone/>
            </a:pPr>
            <a:r>
              <a:rPr lang="en-IN" sz="2000" dirty="0">
                <a:solidFill>
                  <a:srgbClr val="3F3F3F"/>
                </a:solidFill>
                <a:latin typeface="Open Sans"/>
                <a:ea typeface="Open Sans"/>
                <a:cs typeface="Open Sans"/>
                <a:sym typeface="Open Sans"/>
              </a:rPr>
              <a:t>Regression</a:t>
            </a:r>
            <a:endParaRPr dirty="0"/>
          </a:p>
        </p:txBody>
      </p:sp>
      <p:sp>
        <p:nvSpPr>
          <p:cNvPr id="20" name="Google Shape;313;p22">
            <a:extLst>
              <a:ext uri="{FF2B5EF4-FFF2-40B4-BE49-F238E27FC236}">
                <a16:creationId xmlns:a16="http://schemas.microsoft.com/office/drawing/2014/main" id="{6A7AE467-3FA7-43A5-8F93-22000892FF0B}"/>
              </a:ext>
            </a:extLst>
          </p:cNvPr>
          <p:cNvSpPr/>
          <p:nvPr/>
        </p:nvSpPr>
        <p:spPr>
          <a:xfrm>
            <a:off x="-3" y="7134803"/>
            <a:ext cx="1769165" cy="1033669"/>
          </a:xfrm>
          <a:prstGeom prst="rect">
            <a:avLst/>
          </a:prstGeom>
          <a:solidFill>
            <a:srgbClr val="DDEAF6"/>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dirty="0">
                <a:solidFill>
                  <a:srgbClr val="3F3F3F"/>
                </a:solidFill>
                <a:latin typeface="Open Sans"/>
                <a:ea typeface="Open Sans"/>
                <a:cs typeface="Open Sans"/>
                <a:sym typeface="Open Sans"/>
              </a:rPr>
              <a:t>ElasticNet</a:t>
            </a:r>
            <a:br>
              <a:rPr lang="en-IN" sz="2000" dirty="0">
                <a:solidFill>
                  <a:srgbClr val="3F3F3F"/>
                </a:solidFill>
                <a:latin typeface="Open Sans"/>
                <a:ea typeface="Open Sans"/>
                <a:cs typeface="Open Sans"/>
                <a:sym typeface="Open Sans"/>
              </a:rPr>
            </a:br>
            <a:r>
              <a:rPr lang="en-IN" sz="2000" dirty="0">
                <a:solidFill>
                  <a:srgbClr val="3F3F3F"/>
                </a:solidFill>
                <a:latin typeface="Open Sans"/>
                <a:ea typeface="Open Sans"/>
                <a:cs typeface="Open Sans"/>
                <a:sym typeface="Open Sans"/>
              </a:rPr>
              <a:t>Regression</a:t>
            </a:r>
            <a:endParaRPr dirty="0"/>
          </a:p>
        </p:txBody>
      </p:sp>
      <p:pic>
        <p:nvPicPr>
          <p:cNvPr id="58" name="Picture 57">
            <a:extLst>
              <a:ext uri="{FF2B5EF4-FFF2-40B4-BE49-F238E27FC236}">
                <a16:creationId xmlns:a16="http://schemas.microsoft.com/office/drawing/2014/main" id="{0C0BCDF7-659C-41BB-9B05-FB5E223EC703}"/>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4731449" y="885621"/>
            <a:ext cx="6806430" cy="253920"/>
          </a:xfrm>
          <a:prstGeom prst="rect">
            <a:avLst/>
          </a:prstGeom>
        </p:spPr>
      </p:pic>
      <p:grpSp>
        <p:nvGrpSpPr>
          <p:cNvPr id="25" name="Group 24">
            <a:extLst>
              <a:ext uri="{FF2B5EF4-FFF2-40B4-BE49-F238E27FC236}">
                <a16:creationId xmlns:a16="http://schemas.microsoft.com/office/drawing/2014/main" id="{E4B4F899-9E3D-4528-91BE-38C19342C7B8}"/>
              </a:ext>
            </a:extLst>
          </p:cNvPr>
          <p:cNvGrpSpPr/>
          <p:nvPr/>
        </p:nvGrpSpPr>
        <p:grpSpPr>
          <a:xfrm>
            <a:off x="2320084" y="1298323"/>
            <a:ext cx="13095539" cy="7316831"/>
            <a:chOff x="2320083" y="1298323"/>
            <a:chExt cx="13838433" cy="7316831"/>
          </a:xfrm>
        </p:grpSpPr>
        <p:sp>
          <p:nvSpPr>
            <p:cNvPr id="26" name="Rectangle: Rounded Corners 25">
              <a:extLst>
                <a:ext uri="{FF2B5EF4-FFF2-40B4-BE49-F238E27FC236}">
                  <a16:creationId xmlns:a16="http://schemas.microsoft.com/office/drawing/2014/main" id="{31704F7F-2932-404E-B4E0-C336CB55E4E3}"/>
                </a:ext>
              </a:extLst>
            </p:cNvPr>
            <p:cNvSpPr/>
            <p:nvPr/>
          </p:nvSpPr>
          <p:spPr>
            <a:xfrm>
              <a:off x="2402806" y="1298323"/>
              <a:ext cx="13041717" cy="1033669"/>
            </a:xfrm>
            <a:prstGeom prst="roundRect">
              <a:avLst/>
            </a:prstGeom>
            <a:solidFill>
              <a:srgbClr val="5B9BD5"/>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Linear Regression is a statistical model used to predict the relationship between independent and dependent variables denoted by x and y respectively</a:t>
              </a:r>
            </a:p>
          </p:txBody>
        </p:sp>
        <p:grpSp>
          <p:nvGrpSpPr>
            <p:cNvPr id="29" name="Group 28">
              <a:extLst>
                <a:ext uri="{FF2B5EF4-FFF2-40B4-BE49-F238E27FC236}">
                  <a16:creationId xmlns:a16="http://schemas.microsoft.com/office/drawing/2014/main" id="{493D09D8-F893-4E39-863C-842E6A8C083A}"/>
                </a:ext>
              </a:extLst>
            </p:cNvPr>
            <p:cNvGrpSpPr/>
            <p:nvPr/>
          </p:nvGrpSpPr>
          <p:grpSpPr>
            <a:xfrm>
              <a:off x="2320083" y="2490774"/>
              <a:ext cx="13838433" cy="6124380"/>
              <a:chOff x="2240490" y="2536555"/>
              <a:chExt cx="13838433" cy="6124380"/>
            </a:xfrm>
          </p:grpSpPr>
          <p:grpSp>
            <p:nvGrpSpPr>
              <p:cNvPr id="30" name="Group 29">
                <a:extLst>
                  <a:ext uri="{FF2B5EF4-FFF2-40B4-BE49-F238E27FC236}">
                    <a16:creationId xmlns:a16="http://schemas.microsoft.com/office/drawing/2014/main" id="{6CED303B-F656-4418-B223-F2C741B0D94D}"/>
                  </a:ext>
                </a:extLst>
              </p:cNvPr>
              <p:cNvGrpSpPr/>
              <p:nvPr/>
            </p:nvGrpSpPr>
            <p:grpSpPr>
              <a:xfrm>
                <a:off x="4360962" y="2536555"/>
                <a:ext cx="9281469" cy="2348887"/>
                <a:chOff x="5141806" y="3001665"/>
                <a:chExt cx="8356117" cy="2047412"/>
              </a:xfrm>
            </p:grpSpPr>
            <p:grpSp>
              <p:nvGrpSpPr>
                <p:cNvPr id="35" name="Group 34">
                  <a:extLst>
                    <a:ext uri="{FF2B5EF4-FFF2-40B4-BE49-F238E27FC236}">
                      <a16:creationId xmlns:a16="http://schemas.microsoft.com/office/drawing/2014/main" id="{2ED406EC-2693-495D-A275-1B8788892508}"/>
                    </a:ext>
                  </a:extLst>
                </p:cNvPr>
                <p:cNvGrpSpPr/>
                <p:nvPr/>
              </p:nvGrpSpPr>
              <p:grpSpPr>
                <a:xfrm>
                  <a:off x="5365869" y="3001665"/>
                  <a:ext cx="7892931" cy="2047412"/>
                  <a:chOff x="5644056" y="3024475"/>
                  <a:chExt cx="6585347" cy="1295587"/>
                </a:xfrm>
              </p:grpSpPr>
              <p:sp>
                <p:nvSpPr>
                  <p:cNvPr id="38" name="Rectangle: Rounded Corners 37">
                    <a:extLst>
                      <a:ext uri="{FF2B5EF4-FFF2-40B4-BE49-F238E27FC236}">
                        <a16:creationId xmlns:a16="http://schemas.microsoft.com/office/drawing/2014/main" id="{70164A3B-D6D2-473D-A219-0308D085B566}"/>
                      </a:ext>
                    </a:extLst>
                  </p:cNvPr>
                  <p:cNvSpPr/>
                  <p:nvPr/>
                </p:nvSpPr>
                <p:spPr>
                  <a:xfrm>
                    <a:off x="7423615" y="3024475"/>
                    <a:ext cx="3026228" cy="5701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mj-lt"/>
                      </a:rPr>
                      <a:t>Examine 2 factors</a:t>
                    </a:r>
                    <a:endParaRPr lang="en-US" sz="2000" dirty="0">
                      <a:latin typeface="+mj-lt"/>
                    </a:endParaRPr>
                  </a:p>
                </p:txBody>
              </p:sp>
              <p:cxnSp>
                <p:nvCxnSpPr>
                  <p:cNvPr id="39" name="Connector: Elbow 38">
                    <a:extLst>
                      <a:ext uri="{FF2B5EF4-FFF2-40B4-BE49-F238E27FC236}">
                        <a16:creationId xmlns:a16="http://schemas.microsoft.com/office/drawing/2014/main" id="{4964D288-C9F2-49B3-A9B6-E7BADA6ACC23}"/>
                      </a:ext>
                    </a:extLst>
                  </p:cNvPr>
                  <p:cNvCxnSpPr>
                    <a:cxnSpLocks/>
                  </p:cNvCxnSpPr>
                  <p:nvPr/>
                </p:nvCxnSpPr>
                <p:spPr>
                  <a:xfrm rot="10800000" flipV="1">
                    <a:off x="5644056" y="3344388"/>
                    <a:ext cx="1779123" cy="975674"/>
                  </a:xfrm>
                  <a:prstGeom prst="bentConnector2">
                    <a:avLst/>
                  </a:prstGeom>
                  <a:ln w="28575">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EE225B9E-FC23-4C77-9915-8E36944DAF48}"/>
                      </a:ext>
                    </a:extLst>
                  </p:cNvPr>
                  <p:cNvCxnSpPr>
                    <a:cxnSpLocks/>
                  </p:cNvCxnSpPr>
                  <p:nvPr/>
                </p:nvCxnSpPr>
                <p:spPr>
                  <a:xfrm>
                    <a:off x="10450279" y="3344388"/>
                    <a:ext cx="1779124" cy="975674"/>
                  </a:xfrm>
                  <a:prstGeom prst="bentConnector2">
                    <a:avLst/>
                  </a:prstGeom>
                  <a:ln w="28575">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6" name="Oval 35">
                  <a:extLst>
                    <a:ext uri="{FF2B5EF4-FFF2-40B4-BE49-F238E27FC236}">
                      <a16:creationId xmlns:a16="http://schemas.microsoft.com/office/drawing/2014/main" id="{243A688F-2F3D-417B-9E34-69F340846D27}"/>
                    </a:ext>
                  </a:extLst>
                </p:cNvPr>
                <p:cNvSpPr/>
                <p:nvPr/>
              </p:nvSpPr>
              <p:spPr>
                <a:xfrm>
                  <a:off x="5141806" y="4015408"/>
                  <a:ext cx="471834" cy="45082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37" name="Oval 36">
                  <a:extLst>
                    <a:ext uri="{FF2B5EF4-FFF2-40B4-BE49-F238E27FC236}">
                      <a16:creationId xmlns:a16="http://schemas.microsoft.com/office/drawing/2014/main" id="{D47C1A29-FA0D-41DD-82C8-7B88FD37EF0D}"/>
                    </a:ext>
                  </a:extLst>
                </p:cNvPr>
                <p:cNvSpPr/>
                <p:nvPr/>
              </p:nvSpPr>
              <p:spPr>
                <a:xfrm>
                  <a:off x="13026090" y="4015407"/>
                  <a:ext cx="471833" cy="45082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2</a:t>
                  </a:r>
                  <a:endParaRPr lang="en-US" sz="2000" dirty="0"/>
                </a:p>
              </p:txBody>
            </p:sp>
          </p:grpSp>
          <p:sp>
            <p:nvSpPr>
              <p:cNvPr id="31" name="Rectangle 30">
                <a:extLst>
                  <a:ext uri="{FF2B5EF4-FFF2-40B4-BE49-F238E27FC236}">
                    <a16:creationId xmlns:a16="http://schemas.microsoft.com/office/drawing/2014/main" id="{F66C1351-8148-49FA-B7A3-D732BC8668A1}"/>
                  </a:ext>
                </a:extLst>
              </p:cNvPr>
              <p:cNvSpPr/>
              <p:nvPr/>
            </p:nvSpPr>
            <p:spPr>
              <a:xfrm>
                <a:off x="2240490" y="4850680"/>
                <a:ext cx="4737870" cy="38102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Google Shape;314;p22">
                <a:extLst>
                  <a:ext uri="{FF2B5EF4-FFF2-40B4-BE49-F238E27FC236}">
                    <a16:creationId xmlns:a16="http://schemas.microsoft.com/office/drawing/2014/main" id="{7EE7F262-79DC-4DF7-969B-3770D4351D50}"/>
                  </a:ext>
                </a:extLst>
              </p:cNvPr>
              <p:cNvSpPr/>
              <p:nvPr/>
            </p:nvSpPr>
            <p:spPr>
              <a:xfrm>
                <a:off x="2256193" y="4873405"/>
                <a:ext cx="4722167" cy="36841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en-IN" sz="2000" dirty="0">
                  <a:solidFill>
                    <a:srgbClr val="3F3F3F"/>
                  </a:solidFill>
                  <a:latin typeface="Open Sans"/>
                  <a:ea typeface="Open Sans"/>
                  <a:cs typeface="Open Sans"/>
                  <a:sym typeface="Open Sans"/>
                </a:endParaRPr>
              </a:p>
              <a:p>
                <a:pPr marL="0" marR="0" lvl="0" indent="0" algn="l" rtl="0">
                  <a:spcBef>
                    <a:spcPts val="0"/>
                  </a:spcBef>
                  <a:spcAft>
                    <a:spcPts val="0"/>
                  </a:spcAft>
                  <a:buNone/>
                </a:pPr>
                <a:r>
                  <a:rPr lang="en-IN" sz="2000" b="1" dirty="0">
                    <a:solidFill>
                      <a:schemeClr val="bg1"/>
                    </a:solidFill>
                    <a:latin typeface="Open Sans"/>
                    <a:ea typeface="Open Sans"/>
                    <a:cs typeface="Open Sans"/>
                    <a:sym typeface="Open Sans"/>
                  </a:rPr>
                  <a:t>How closely are x and y related ?</a:t>
                </a:r>
              </a:p>
              <a:p>
                <a:pPr marR="0" lvl="0" algn="l" rtl="0">
                  <a:spcBef>
                    <a:spcPts val="0"/>
                  </a:spcBef>
                  <a:spcAft>
                    <a:spcPts val="0"/>
                  </a:spcAft>
                </a:pPr>
                <a:r>
                  <a:rPr lang="en-IN" sz="2000" dirty="0">
                    <a:solidFill>
                      <a:srgbClr val="3F3F3F"/>
                    </a:solidFill>
                    <a:latin typeface="Open Sans"/>
                    <a:ea typeface="Open Sans"/>
                    <a:cs typeface="Open Sans"/>
                    <a:sym typeface="Open Sans"/>
                  </a:rPr>
                  <a:t>       </a:t>
                </a:r>
              </a:p>
              <a:p>
                <a:pPr marR="0" lvl="0" algn="l" rtl="0">
                  <a:spcBef>
                    <a:spcPts val="0"/>
                  </a:spcBef>
                  <a:spcAft>
                    <a:spcPts val="0"/>
                  </a:spcAft>
                </a:pPr>
                <a:r>
                  <a:rPr lang="en-IN" sz="2000" dirty="0">
                    <a:solidFill>
                      <a:srgbClr val="3F3F3F"/>
                    </a:solidFill>
                    <a:latin typeface="Open Sans"/>
                    <a:ea typeface="Open Sans"/>
                    <a:cs typeface="Open Sans"/>
                    <a:sym typeface="Open Sans"/>
                  </a:rPr>
                  <a:t>Linear regression gives a number</a:t>
                </a:r>
              </a:p>
              <a:p>
                <a:pPr marR="0" lvl="0" algn="l" rtl="0">
                  <a:spcBef>
                    <a:spcPts val="0"/>
                  </a:spcBef>
                  <a:spcAft>
                    <a:spcPts val="0"/>
                  </a:spcAft>
                </a:pPr>
                <a:r>
                  <a:rPr lang="en-IN" sz="2000" dirty="0">
                    <a:solidFill>
                      <a:srgbClr val="3F3F3F"/>
                    </a:solidFill>
                    <a:latin typeface="Open Sans"/>
                    <a:ea typeface="Open Sans"/>
                    <a:cs typeface="Open Sans"/>
                    <a:sym typeface="Open Sans"/>
                  </a:rPr>
                  <a:t>between -1 and 1 indicating</a:t>
                </a:r>
              </a:p>
              <a:p>
                <a:pPr marR="0" lvl="0" algn="l" rtl="0">
                  <a:spcBef>
                    <a:spcPts val="0"/>
                  </a:spcBef>
                  <a:spcAft>
                    <a:spcPts val="0"/>
                  </a:spcAft>
                </a:pPr>
                <a:r>
                  <a:rPr lang="en-IN" sz="2000" dirty="0">
                    <a:solidFill>
                      <a:srgbClr val="3F3F3F"/>
                    </a:solidFill>
                    <a:latin typeface="Open Sans"/>
                    <a:ea typeface="Open Sans"/>
                    <a:cs typeface="Open Sans"/>
                    <a:sym typeface="Open Sans"/>
                  </a:rPr>
                  <a:t>the strength of correlation </a:t>
                </a:r>
              </a:p>
              <a:p>
                <a:pPr marR="0" lvl="0" algn="l" rtl="0">
                  <a:spcBef>
                    <a:spcPts val="0"/>
                  </a:spcBef>
                  <a:spcAft>
                    <a:spcPts val="0"/>
                  </a:spcAft>
                </a:pPr>
                <a:r>
                  <a:rPr lang="en-IN" sz="2000" dirty="0">
                    <a:solidFill>
                      <a:srgbClr val="3F3F3F"/>
                    </a:solidFill>
                    <a:latin typeface="Open Sans"/>
                    <a:ea typeface="Open Sans"/>
                    <a:cs typeface="Open Sans"/>
                    <a:sym typeface="Open Sans"/>
                  </a:rPr>
                  <a:t>between the two variables</a:t>
                </a:r>
              </a:p>
              <a:p>
                <a:pPr marR="0" lvl="0" algn="l" rtl="0">
                  <a:spcBef>
                    <a:spcPts val="0"/>
                  </a:spcBef>
                  <a:spcAft>
                    <a:spcPts val="0"/>
                  </a:spcAft>
                </a:pPr>
                <a:endParaRPr lang="en-IN" sz="2000" dirty="0">
                  <a:solidFill>
                    <a:srgbClr val="3F3F3F"/>
                  </a:solidFill>
                  <a:latin typeface="Open Sans"/>
                  <a:ea typeface="Open Sans"/>
                  <a:cs typeface="Open Sans"/>
                  <a:sym typeface="Open Sans"/>
                </a:endParaRPr>
              </a:p>
              <a:p>
                <a:r>
                  <a:rPr lang="en-IN" sz="2000" dirty="0">
                    <a:solidFill>
                      <a:srgbClr val="3F3F3F"/>
                    </a:solidFill>
                    <a:latin typeface="Open Sans"/>
                    <a:ea typeface="Open Sans"/>
                    <a:cs typeface="Open Sans"/>
                    <a:sym typeface="Open Sans"/>
                  </a:rPr>
                  <a:t>  </a:t>
                </a:r>
                <a:r>
                  <a:rPr lang="en-IN" sz="2000" b="1" dirty="0">
                    <a:solidFill>
                      <a:schemeClr val="bg1"/>
                    </a:solidFill>
                    <a:latin typeface="Open Sans"/>
                    <a:ea typeface="Open Sans"/>
                    <a:cs typeface="Open Sans"/>
                    <a:sym typeface="Open Sans"/>
                  </a:rPr>
                  <a:t>0</a:t>
                </a:r>
                <a:r>
                  <a:rPr lang="en-IN" sz="2000" dirty="0">
                    <a:solidFill>
                      <a:srgbClr val="3F3F3F"/>
                    </a:solidFill>
                    <a:latin typeface="Open Sans"/>
                    <a:ea typeface="Open Sans"/>
                    <a:cs typeface="Open Sans"/>
                    <a:sym typeface="Open Sans"/>
                  </a:rPr>
                  <a:t> : no correlation  </a:t>
                </a:r>
              </a:p>
              <a:p>
                <a:r>
                  <a:rPr lang="en-IN" sz="2000" dirty="0">
                    <a:solidFill>
                      <a:srgbClr val="3F3F3F"/>
                    </a:solidFill>
                    <a:latin typeface="Open Sans"/>
                    <a:ea typeface="Open Sans"/>
                    <a:cs typeface="Open Sans"/>
                    <a:sym typeface="Open Sans"/>
                  </a:rPr>
                  <a:t> </a:t>
                </a:r>
                <a:r>
                  <a:rPr lang="en-IN" sz="2000" b="1" dirty="0">
                    <a:solidFill>
                      <a:srgbClr val="3F3F3F"/>
                    </a:solidFill>
                    <a:latin typeface="Open Sans"/>
                    <a:ea typeface="Open Sans"/>
                    <a:cs typeface="Open Sans"/>
                    <a:sym typeface="Open Sans"/>
                  </a:rPr>
                  <a:t> </a:t>
                </a:r>
                <a:r>
                  <a:rPr lang="en-IN" sz="2000" b="1" dirty="0">
                    <a:solidFill>
                      <a:schemeClr val="bg1"/>
                    </a:solidFill>
                    <a:latin typeface="Open Sans"/>
                    <a:ea typeface="Open Sans"/>
                    <a:cs typeface="Open Sans"/>
                    <a:sym typeface="Open Sans"/>
                  </a:rPr>
                  <a:t>1</a:t>
                </a:r>
                <a:r>
                  <a:rPr lang="en-IN" sz="2000" b="1" dirty="0">
                    <a:solidFill>
                      <a:srgbClr val="3F3F3F"/>
                    </a:solidFill>
                    <a:latin typeface="Open Sans"/>
                    <a:ea typeface="Open Sans"/>
                    <a:cs typeface="Open Sans"/>
                    <a:sym typeface="Open Sans"/>
                  </a:rPr>
                  <a:t> </a:t>
                </a:r>
                <a:r>
                  <a:rPr lang="en-IN" sz="2000" dirty="0">
                    <a:solidFill>
                      <a:srgbClr val="3F3F3F"/>
                    </a:solidFill>
                    <a:latin typeface="Open Sans"/>
                    <a:ea typeface="Open Sans"/>
                    <a:cs typeface="Open Sans"/>
                    <a:sym typeface="Open Sans"/>
                  </a:rPr>
                  <a:t>: positively correlated </a:t>
                </a:r>
              </a:p>
              <a:p>
                <a:r>
                  <a:rPr lang="en-IN" sz="2000" dirty="0">
                    <a:solidFill>
                      <a:srgbClr val="3F3F3F"/>
                    </a:solidFill>
                    <a:latin typeface="Open Sans"/>
                    <a:ea typeface="Open Sans"/>
                    <a:cs typeface="Open Sans"/>
                    <a:sym typeface="Open Sans"/>
                  </a:rPr>
                  <a:t> </a:t>
                </a:r>
                <a:r>
                  <a:rPr lang="en-IN" sz="2000" b="1" dirty="0">
                    <a:solidFill>
                      <a:schemeClr val="bg1"/>
                    </a:solidFill>
                    <a:latin typeface="Open Sans"/>
                    <a:ea typeface="Open Sans"/>
                    <a:cs typeface="Open Sans"/>
                    <a:sym typeface="Open Sans"/>
                  </a:rPr>
                  <a:t>-1 </a:t>
                </a:r>
                <a:r>
                  <a:rPr lang="en-IN" sz="2000" dirty="0">
                    <a:solidFill>
                      <a:srgbClr val="3F3F3F"/>
                    </a:solidFill>
                    <a:latin typeface="Open Sans"/>
                    <a:ea typeface="Open Sans"/>
                    <a:cs typeface="Open Sans"/>
                    <a:sym typeface="Open Sans"/>
                  </a:rPr>
                  <a:t>: negatively correlated</a:t>
                </a:r>
              </a:p>
              <a:p>
                <a:pPr lvl="0"/>
                <a:endParaRPr lang="en-IN" sz="2000" dirty="0">
                  <a:solidFill>
                    <a:srgbClr val="3F3F3F"/>
                  </a:solidFill>
                  <a:latin typeface="Open Sans"/>
                  <a:ea typeface="Open Sans"/>
                  <a:cs typeface="Open Sans"/>
                  <a:sym typeface="Open Sans"/>
                </a:endParaRPr>
              </a:p>
              <a:p>
                <a:pPr marR="0" lvl="0" algn="l" rtl="0">
                  <a:spcBef>
                    <a:spcPts val="0"/>
                  </a:spcBef>
                  <a:spcAft>
                    <a:spcPts val="0"/>
                  </a:spcAft>
                </a:pPr>
                <a:endParaRPr lang="en-IN" sz="2000" dirty="0">
                  <a:solidFill>
                    <a:srgbClr val="3F3F3F"/>
                  </a:solidFill>
                  <a:latin typeface="Open Sans"/>
                  <a:ea typeface="Open Sans"/>
                  <a:cs typeface="Open Sans"/>
                  <a:sym typeface="Open Sans"/>
                </a:endParaRPr>
              </a:p>
            </p:txBody>
          </p:sp>
          <p:sp>
            <p:nvSpPr>
              <p:cNvPr id="33" name="Rectangle 32">
                <a:extLst>
                  <a:ext uri="{FF2B5EF4-FFF2-40B4-BE49-F238E27FC236}">
                    <a16:creationId xmlns:a16="http://schemas.microsoft.com/office/drawing/2014/main" id="{56C316C2-E94C-4E34-963E-ED8040EA4085}"/>
                  </a:ext>
                </a:extLst>
              </p:cNvPr>
              <p:cNvSpPr/>
              <p:nvPr/>
            </p:nvSpPr>
            <p:spPr>
              <a:xfrm>
                <a:off x="11055266" y="4852960"/>
                <a:ext cx="5023657" cy="380612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54FA462-6DA0-483C-AFC4-A29602675983}"/>
                  </a:ext>
                </a:extLst>
              </p:cNvPr>
              <p:cNvSpPr/>
              <p:nvPr/>
            </p:nvSpPr>
            <p:spPr>
              <a:xfrm>
                <a:off x="11055266" y="5033326"/>
                <a:ext cx="4935835" cy="3477875"/>
              </a:xfrm>
              <a:prstGeom prst="rect">
                <a:avLst/>
              </a:prstGeom>
            </p:spPr>
            <p:txBody>
              <a:bodyPr wrap="square">
                <a:spAutoFit/>
              </a:bodyPr>
              <a:lstStyle/>
              <a:p>
                <a:pPr lvl="0"/>
                <a:r>
                  <a:rPr lang="en-IN" sz="2000" dirty="0">
                    <a:solidFill>
                      <a:srgbClr val="3F3F3F"/>
                    </a:solidFill>
                    <a:latin typeface="Open Sans"/>
                    <a:ea typeface="Open Sans"/>
                    <a:cs typeface="Open Sans"/>
                    <a:sym typeface="Open Sans"/>
                  </a:rPr>
                  <a:t>                         </a:t>
                </a:r>
                <a:r>
                  <a:rPr lang="en-IN" sz="2000" b="1" dirty="0">
                    <a:solidFill>
                      <a:schemeClr val="bg1"/>
                    </a:solidFill>
                    <a:latin typeface="Open Sans"/>
                    <a:ea typeface="Open Sans"/>
                    <a:cs typeface="Open Sans"/>
                    <a:sym typeface="Open Sans"/>
                  </a:rPr>
                  <a:t>Prediction</a:t>
                </a:r>
                <a:r>
                  <a:rPr lang="en-IN" sz="2000" dirty="0">
                    <a:solidFill>
                      <a:srgbClr val="3F3F3F"/>
                    </a:solidFill>
                    <a:latin typeface="Open Sans"/>
                    <a:ea typeface="Open Sans"/>
                    <a:cs typeface="Open Sans"/>
                    <a:sym typeface="Open Sans"/>
                  </a:rPr>
                  <a:t> </a:t>
                </a:r>
                <a:br>
                  <a:rPr lang="en-IN" sz="2000" dirty="0">
                    <a:solidFill>
                      <a:srgbClr val="3F3F3F"/>
                    </a:solidFill>
                    <a:latin typeface="Open Sans"/>
                    <a:ea typeface="Open Sans"/>
                    <a:cs typeface="Open Sans"/>
                    <a:sym typeface="Open Sans"/>
                  </a:rPr>
                </a:br>
                <a:endParaRPr lang="en-IN" sz="2000" dirty="0">
                  <a:solidFill>
                    <a:srgbClr val="3F3F3F"/>
                  </a:solidFill>
                  <a:latin typeface="Open Sans"/>
                  <a:ea typeface="Open Sans"/>
                  <a:cs typeface="Open Sans"/>
                  <a:sym typeface="Open Sans"/>
                </a:endParaRPr>
              </a:p>
              <a:p>
                <a:pPr lvl="0"/>
                <a:r>
                  <a:rPr lang="en-IN" sz="2000" dirty="0">
                    <a:solidFill>
                      <a:srgbClr val="3F3F3F"/>
                    </a:solidFill>
                    <a:latin typeface="Open Sans"/>
                    <a:ea typeface="Open Sans"/>
                    <a:cs typeface="Open Sans"/>
                    <a:sym typeface="Open Sans"/>
                  </a:rPr>
                  <a:t> When the relationship between x </a:t>
                </a:r>
                <a:br>
                  <a:rPr lang="en-IN" sz="2000" dirty="0">
                    <a:solidFill>
                      <a:srgbClr val="3F3F3F"/>
                    </a:solidFill>
                    <a:latin typeface="Open Sans"/>
                    <a:ea typeface="Open Sans"/>
                    <a:cs typeface="Open Sans"/>
                    <a:sym typeface="Open Sans"/>
                  </a:rPr>
                </a:br>
                <a:r>
                  <a:rPr lang="en-IN" sz="2000" dirty="0">
                    <a:solidFill>
                      <a:srgbClr val="3F3F3F"/>
                    </a:solidFill>
                    <a:latin typeface="Open Sans"/>
                    <a:ea typeface="Open Sans"/>
                    <a:cs typeface="Open Sans"/>
                    <a:sym typeface="Open Sans"/>
                  </a:rPr>
                  <a:t> and y is known, use this to predict </a:t>
                </a:r>
              </a:p>
              <a:p>
                <a:pPr lvl="0"/>
                <a:r>
                  <a:rPr lang="en-IN" sz="2000" dirty="0">
                    <a:solidFill>
                      <a:srgbClr val="3F3F3F"/>
                    </a:solidFill>
                    <a:latin typeface="Open Sans"/>
                    <a:ea typeface="Open Sans"/>
                    <a:cs typeface="Open Sans"/>
                    <a:sym typeface="Open Sans"/>
                  </a:rPr>
                  <a:t> future values of y for a value of x </a:t>
                </a:r>
              </a:p>
              <a:p>
                <a:pPr lvl="0"/>
                <a:endParaRPr lang="en-IN" sz="2000" dirty="0">
                  <a:solidFill>
                    <a:srgbClr val="3F3F3F"/>
                  </a:solidFill>
                  <a:latin typeface="Open Sans"/>
                  <a:ea typeface="Open Sans"/>
                  <a:cs typeface="Open Sans"/>
                  <a:sym typeface="Open Sans"/>
                </a:endParaRPr>
              </a:p>
              <a:p>
                <a:pPr lvl="0"/>
                <a:r>
                  <a:rPr lang="en-IN" sz="2000" dirty="0">
                    <a:solidFill>
                      <a:srgbClr val="3F3F3F"/>
                    </a:solidFill>
                    <a:latin typeface="Open Sans"/>
                    <a:ea typeface="Open Sans"/>
                    <a:cs typeface="Open Sans"/>
                    <a:sym typeface="Open Sans"/>
                  </a:rPr>
                  <a:t> This is done by fitting a regression </a:t>
                </a:r>
                <a:br>
                  <a:rPr lang="en-IN" sz="2000" dirty="0">
                    <a:solidFill>
                      <a:srgbClr val="3F3F3F"/>
                    </a:solidFill>
                    <a:latin typeface="Open Sans"/>
                    <a:ea typeface="Open Sans"/>
                    <a:cs typeface="Open Sans"/>
                    <a:sym typeface="Open Sans"/>
                  </a:rPr>
                </a:br>
                <a:r>
                  <a:rPr lang="en-IN" sz="2000" dirty="0">
                    <a:solidFill>
                      <a:srgbClr val="3F3F3F"/>
                    </a:solidFill>
                    <a:latin typeface="Open Sans"/>
                    <a:ea typeface="Open Sans"/>
                    <a:cs typeface="Open Sans"/>
                    <a:sym typeface="Open Sans"/>
                  </a:rPr>
                  <a:t> line and represented by a </a:t>
                </a:r>
              </a:p>
              <a:p>
                <a:pPr lvl="0"/>
                <a:r>
                  <a:rPr lang="en-IN" sz="2000" dirty="0">
                    <a:solidFill>
                      <a:srgbClr val="3F3F3F"/>
                    </a:solidFill>
                    <a:latin typeface="Open Sans"/>
                    <a:ea typeface="Open Sans"/>
                    <a:cs typeface="Open Sans"/>
                    <a:sym typeface="Open Sans"/>
                  </a:rPr>
                  <a:t> linear equation:</a:t>
                </a:r>
                <a:br>
                  <a:rPr lang="en-IN" sz="2000" dirty="0">
                    <a:solidFill>
                      <a:srgbClr val="3F3F3F"/>
                    </a:solidFill>
                    <a:latin typeface="Open Sans"/>
                    <a:ea typeface="Open Sans"/>
                    <a:cs typeface="Open Sans"/>
                    <a:sym typeface="Open Sans"/>
                  </a:rPr>
                </a:br>
                <a:r>
                  <a:rPr lang="en-IN" sz="2000" dirty="0">
                    <a:solidFill>
                      <a:srgbClr val="3F3F3F"/>
                    </a:solidFill>
                    <a:latin typeface="Open Sans"/>
                    <a:ea typeface="Open Sans"/>
                    <a:cs typeface="Open Sans"/>
                    <a:sym typeface="Open Sans"/>
                  </a:rPr>
                  <a:t>                </a:t>
                </a:r>
              </a:p>
              <a:p>
                <a:pPr lvl="0"/>
                <a:r>
                  <a:rPr lang="en-IN" sz="2000" b="1" i="1" dirty="0">
                    <a:solidFill>
                      <a:srgbClr val="FF0000"/>
                    </a:solidFill>
                    <a:latin typeface="Open Sans"/>
                    <a:ea typeface="Open Sans"/>
                    <a:cs typeface="Open Sans"/>
                    <a:sym typeface="Open Sans"/>
                  </a:rPr>
                  <a:t>                         </a:t>
                </a:r>
                <a:r>
                  <a:rPr lang="en-IN" sz="2000" b="1" i="1" dirty="0">
                    <a:solidFill>
                      <a:schemeClr val="bg1"/>
                    </a:solidFill>
                    <a:latin typeface="Open Sans"/>
                    <a:ea typeface="Open Sans"/>
                    <a:cs typeface="Open Sans"/>
                    <a:sym typeface="Open Sans"/>
                  </a:rPr>
                  <a:t>y</a:t>
                </a:r>
                <a:r>
                  <a:rPr lang="en-IN" sz="2000" b="1" dirty="0">
                    <a:solidFill>
                      <a:schemeClr val="bg1"/>
                    </a:solidFill>
                    <a:latin typeface="Open Sans"/>
                    <a:ea typeface="Open Sans"/>
                    <a:cs typeface="Open Sans"/>
                    <a:sym typeface="Open Sans"/>
                  </a:rPr>
                  <a:t> = </a:t>
                </a:r>
                <a:r>
                  <a:rPr lang="en-IN" sz="2000" b="1" i="1" dirty="0">
                    <a:solidFill>
                      <a:schemeClr val="bg1"/>
                    </a:solidFill>
                    <a:latin typeface="Open Sans"/>
                    <a:ea typeface="Open Sans"/>
                    <a:cs typeface="Open Sans"/>
                    <a:sym typeface="Open Sans"/>
                  </a:rPr>
                  <a:t>a * </a:t>
                </a:r>
                <a:r>
                  <a:rPr lang="en-IN" sz="2000" b="1" dirty="0">
                    <a:solidFill>
                      <a:schemeClr val="bg1"/>
                    </a:solidFill>
                    <a:latin typeface="Open Sans"/>
                    <a:ea typeface="Open Sans"/>
                    <a:cs typeface="Open Sans"/>
                    <a:sym typeface="Open Sans"/>
                  </a:rPr>
                  <a:t>x + b </a:t>
                </a:r>
                <a:endParaRPr lang="en-IN" sz="2000" dirty="0">
                  <a:solidFill>
                    <a:srgbClr val="3F3F3F"/>
                  </a:solidFill>
                  <a:latin typeface="Open Sans"/>
                  <a:ea typeface="Open Sans"/>
                  <a:cs typeface="Open Sans"/>
                  <a:sym typeface="Open Sans"/>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3"/>
          <p:cNvSpPr txBox="1">
            <a:spLocks noGrp="1"/>
          </p:cNvSpPr>
          <p:nvPr>
            <p:ph type="title"/>
          </p:nvPr>
        </p:nvSpPr>
        <p:spPr>
          <a:xfrm>
            <a:off x="3078" y="319675"/>
            <a:ext cx="16258032" cy="665045"/>
          </a:xfrm>
          <a:prstGeom prst="rect">
            <a:avLst/>
          </a:prstGeom>
          <a:noFill/>
          <a:ln>
            <a:noFill/>
          </a:ln>
        </p:spPr>
        <p:txBody>
          <a:bodyPr spcFirstLastPara="1" wrap="square" lIns="91425" tIns="45700" rIns="91425" bIns="45700" anchor="ctr" anchorCtr="0">
            <a:noAutofit/>
          </a:bodyPr>
          <a:lstStyle/>
          <a:p>
            <a:pPr lvl="0"/>
            <a:r>
              <a:rPr lang="en-IN" dirty="0"/>
              <a:t>Types of Regression Algorithms (Contd.)</a:t>
            </a:r>
            <a:endParaRPr dirty="0"/>
          </a:p>
        </p:txBody>
      </p:sp>
      <p:sp>
        <p:nvSpPr>
          <p:cNvPr id="331" name="Google Shape;331;p23"/>
          <p:cNvSpPr txBox="1"/>
          <p:nvPr/>
        </p:nvSpPr>
        <p:spPr>
          <a:xfrm>
            <a:off x="14798" y="1038971"/>
            <a:ext cx="16258032"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7F7F7F"/>
              </a:buClr>
              <a:buSzPts val="2000"/>
              <a:buFont typeface="Open Sans ExtraBold"/>
              <a:buNone/>
            </a:pPr>
            <a:endParaRPr dirty="0"/>
          </a:p>
        </p:txBody>
      </p:sp>
      <p:sp>
        <p:nvSpPr>
          <p:cNvPr id="332" name="Google Shape;332;p23"/>
          <p:cNvSpPr/>
          <p:nvPr/>
        </p:nvSpPr>
        <p:spPr>
          <a:xfrm>
            <a:off x="0" y="43934"/>
            <a:ext cx="184731" cy="369332"/>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3" name="Google Shape;333;p23"/>
          <p:cNvSpPr/>
          <p:nvPr/>
        </p:nvSpPr>
        <p:spPr>
          <a:xfrm>
            <a:off x="2305876" y="2012309"/>
            <a:ext cx="12364280"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2000" dirty="0">
                <a:solidFill>
                  <a:srgbClr val="3F3F3F"/>
                </a:solidFill>
                <a:latin typeface="Open Sans"/>
                <a:ea typeface="Open Sans"/>
                <a:cs typeface="Open Sans"/>
                <a:sym typeface="Open Sans"/>
              </a:rPr>
              <a:t>Multiple linear regression is a statistical technique used to predict the outcome of a response variable through several explanatory variables and model the relationships between them.</a:t>
            </a:r>
            <a:endParaRPr sz="2000" dirty="0"/>
          </a:p>
        </p:txBody>
      </p:sp>
      <p:sp>
        <p:nvSpPr>
          <p:cNvPr id="334" name="Google Shape;334;p23"/>
          <p:cNvSpPr/>
          <p:nvPr/>
        </p:nvSpPr>
        <p:spPr>
          <a:xfrm>
            <a:off x="2354152" y="3915749"/>
            <a:ext cx="10062587" cy="66504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2000" dirty="0">
                <a:solidFill>
                  <a:srgbClr val="3F3F3F"/>
                </a:solidFill>
                <a:latin typeface="+mj-lt"/>
                <a:ea typeface="Open Sans"/>
                <a:cs typeface="Open Sans"/>
                <a:sym typeface="Open Sans"/>
              </a:rPr>
              <a:t>Equation for MLR</a:t>
            </a:r>
            <a:endParaRPr sz="2000" dirty="0">
              <a:latin typeface="+mj-lt"/>
            </a:endParaRPr>
          </a:p>
          <a:p>
            <a:pPr marL="0" marR="0" lvl="0" indent="0" algn="l" rtl="0">
              <a:spcBef>
                <a:spcPts val="0"/>
              </a:spcBef>
              <a:spcAft>
                <a:spcPts val="0"/>
              </a:spcAft>
              <a:buNone/>
            </a:pPr>
            <a:endParaRPr sz="2000" dirty="0">
              <a:solidFill>
                <a:srgbClr val="3F3F3F"/>
              </a:solidFill>
              <a:latin typeface="+mj-lt"/>
              <a:ea typeface="Open Sans"/>
              <a:cs typeface="Open Sans"/>
              <a:sym typeface="Open Sans"/>
            </a:endParaRPr>
          </a:p>
        </p:txBody>
      </p:sp>
      <p:grpSp>
        <p:nvGrpSpPr>
          <p:cNvPr id="335" name="Google Shape;335;p23"/>
          <p:cNvGrpSpPr/>
          <p:nvPr/>
        </p:nvGrpSpPr>
        <p:grpSpPr>
          <a:xfrm>
            <a:off x="11661829" y="3605243"/>
            <a:ext cx="4445000" cy="3520366"/>
            <a:chOff x="8255000" y="4333283"/>
            <a:chExt cx="4445000" cy="3520366"/>
          </a:xfrm>
        </p:grpSpPr>
        <p:cxnSp>
          <p:nvCxnSpPr>
            <p:cNvPr id="336" name="Google Shape;336;p23"/>
            <p:cNvCxnSpPr/>
            <p:nvPr/>
          </p:nvCxnSpPr>
          <p:spPr>
            <a:xfrm>
              <a:off x="8712200" y="4495800"/>
              <a:ext cx="0" cy="2844800"/>
            </a:xfrm>
            <a:prstGeom prst="straightConnector1">
              <a:avLst/>
            </a:prstGeom>
            <a:noFill/>
            <a:ln w="9525" cap="flat" cmpd="sng">
              <a:solidFill>
                <a:schemeClr val="accent1"/>
              </a:solidFill>
              <a:prstDash val="solid"/>
              <a:miter lim="800000"/>
              <a:headEnd type="none" w="sm" len="sm"/>
              <a:tailEnd type="none" w="sm" len="sm"/>
            </a:ln>
          </p:spPr>
        </p:cxnSp>
        <p:cxnSp>
          <p:nvCxnSpPr>
            <p:cNvPr id="337" name="Google Shape;337;p23"/>
            <p:cNvCxnSpPr/>
            <p:nvPr/>
          </p:nvCxnSpPr>
          <p:spPr>
            <a:xfrm>
              <a:off x="8712200" y="7340600"/>
              <a:ext cx="3987800" cy="0"/>
            </a:xfrm>
            <a:prstGeom prst="straightConnector1">
              <a:avLst/>
            </a:prstGeom>
            <a:noFill/>
            <a:ln w="9525" cap="flat" cmpd="sng">
              <a:solidFill>
                <a:schemeClr val="accent1"/>
              </a:solidFill>
              <a:prstDash val="solid"/>
              <a:miter lim="800000"/>
              <a:headEnd type="none" w="sm" len="sm"/>
              <a:tailEnd type="none" w="sm" len="sm"/>
            </a:ln>
          </p:spPr>
        </p:cxnSp>
        <p:cxnSp>
          <p:nvCxnSpPr>
            <p:cNvPr id="338" name="Google Shape;338;p23"/>
            <p:cNvCxnSpPr/>
            <p:nvPr/>
          </p:nvCxnSpPr>
          <p:spPr>
            <a:xfrm rot="10800000" flipH="1">
              <a:off x="8712200" y="5887930"/>
              <a:ext cx="939799" cy="1452673"/>
            </a:xfrm>
            <a:prstGeom prst="straightConnector1">
              <a:avLst/>
            </a:prstGeom>
            <a:noFill/>
            <a:ln w="9525" cap="flat" cmpd="sng">
              <a:solidFill>
                <a:schemeClr val="accent1"/>
              </a:solidFill>
              <a:prstDash val="solid"/>
              <a:miter lim="800000"/>
              <a:headEnd type="none" w="sm" len="sm"/>
              <a:tailEnd type="none" w="sm" len="sm"/>
            </a:ln>
          </p:spPr>
        </p:cxnSp>
        <p:sp>
          <p:nvSpPr>
            <p:cNvPr id="339" name="Google Shape;339;p23"/>
            <p:cNvSpPr txBox="1"/>
            <p:nvPr/>
          </p:nvSpPr>
          <p:spPr>
            <a:xfrm>
              <a:off x="11391898" y="7268874"/>
              <a:ext cx="711200"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3200">
                  <a:solidFill>
                    <a:schemeClr val="dk1"/>
                  </a:solidFill>
                  <a:latin typeface="Calibri"/>
                  <a:ea typeface="Calibri"/>
                  <a:cs typeface="Calibri"/>
                  <a:sym typeface="Calibri"/>
                </a:rPr>
                <a:t>x</a:t>
              </a:r>
              <a:r>
                <a:rPr lang="en-IN" sz="3200" baseline="-25000">
                  <a:solidFill>
                    <a:schemeClr val="dk1"/>
                  </a:solidFill>
                  <a:latin typeface="Calibri"/>
                  <a:ea typeface="Calibri"/>
                  <a:cs typeface="Calibri"/>
                  <a:sym typeface="Calibri"/>
                </a:rPr>
                <a:t>1</a:t>
              </a:r>
              <a:endParaRPr/>
            </a:p>
          </p:txBody>
        </p:sp>
        <p:sp>
          <p:nvSpPr>
            <p:cNvPr id="340" name="Google Shape;340;p23"/>
            <p:cNvSpPr txBox="1"/>
            <p:nvPr/>
          </p:nvSpPr>
          <p:spPr>
            <a:xfrm>
              <a:off x="9347200" y="5410005"/>
              <a:ext cx="711200"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3200">
                  <a:solidFill>
                    <a:schemeClr val="dk1"/>
                  </a:solidFill>
                  <a:latin typeface="Calibri"/>
                  <a:ea typeface="Calibri"/>
                  <a:cs typeface="Calibri"/>
                  <a:sym typeface="Calibri"/>
                </a:rPr>
                <a:t>x</a:t>
              </a:r>
              <a:r>
                <a:rPr lang="en-IN" sz="3200" baseline="-25000">
                  <a:solidFill>
                    <a:schemeClr val="dk1"/>
                  </a:solidFill>
                  <a:latin typeface="Calibri"/>
                  <a:ea typeface="Calibri"/>
                  <a:cs typeface="Calibri"/>
                  <a:sym typeface="Calibri"/>
                </a:rPr>
                <a:t>2</a:t>
              </a:r>
              <a:endParaRPr/>
            </a:p>
          </p:txBody>
        </p:sp>
        <p:sp>
          <p:nvSpPr>
            <p:cNvPr id="341" name="Google Shape;341;p23"/>
            <p:cNvSpPr txBox="1"/>
            <p:nvPr/>
          </p:nvSpPr>
          <p:spPr>
            <a:xfrm>
              <a:off x="8255000" y="4595694"/>
              <a:ext cx="711200"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3200">
                  <a:solidFill>
                    <a:schemeClr val="dk1"/>
                  </a:solidFill>
                  <a:latin typeface="Calibri"/>
                  <a:ea typeface="Calibri"/>
                  <a:cs typeface="Calibri"/>
                  <a:sym typeface="Calibri"/>
                </a:rPr>
                <a:t>y</a:t>
              </a:r>
              <a:endParaRPr sz="3200" baseline="-25000">
                <a:solidFill>
                  <a:schemeClr val="dk1"/>
                </a:solidFill>
                <a:latin typeface="Calibri"/>
                <a:ea typeface="Calibri"/>
                <a:cs typeface="Calibri"/>
                <a:sym typeface="Calibri"/>
              </a:endParaRPr>
            </a:p>
          </p:txBody>
        </p:sp>
        <p:sp>
          <p:nvSpPr>
            <p:cNvPr id="342" name="Google Shape;342;p23"/>
            <p:cNvSpPr txBox="1"/>
            <p:nvPr/>
          </p:nvSpPr>
          <p:spPr>
            <a:xfrm>
              <a:off x="10769600" y="5562600"/>
              <a:ext cx="482601"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5400">
                  <a:solidFill>
                    <a:srgbClr val="00B0F0"/>
                  </a:solidFill>
                  <a:latin typeface="Calibri"/>
                  <a:ea typeface="Calibri"/>
                  <a:cs typeface="Calibri"/>
                  <a:sym typeface="Calibri"/>
                </a:rPr>
                <a:t>.</a:t>
              </a:r>
              <a:endParaRPr/>
            </a:p>
          </p:txBody>
        </p:sp>
        <p:sp>
          <p:nvSpPr>
            <p:cNvPr id="343" name="Google Shape;343;p23"/>
            <p:cNvSpPr txBox="1"/>
            <p:nvPr/>
          </p:nvSpPr>
          <p:spPr>
            <a:xfrm>
              <a:off x="11506199" y="4333283"/>
              <a:ext cx="482601"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5400">
                  <a:solidFill>
                    <a:srgbClr val="00B0F0"/>
                  </a:solidFill>
                  <a:latin typeface="Calibri"/>
                  <a:ea typeface="Calibri"/>
                  <a:cs typeface="Calibri"/>
                  <a:sym typeface="Calibri"/>
                </a:rPr>
                <a:t>.</a:t>
              </a:r>
              <a:endParaRPr/>
            </a:p>
          </p:txBody>
        </p:sp>
        <p:sp>
          <p:nvSpPr>
            <p:cNvPr id="344" name="Google Shape;344;p23"/>
            <p:cNvSpPr txBox="1"/>
            <p:nvPr/>
          </p:nvSpPr>
          <p:spPr>
            <a:xfrm>
              <a:off x="9474200" y="6236630"/>
              <a:ext cx="482601"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5400">
                  <a:solidFill>
                    <a:srgbClr val="00B0F0"/>
                  </a:solidFill>
                  <a:latin typeface="Calibri"/>
                  <a:ea typeface="Calibri"/>
                  <a:cs typeface="Calibri"/>
                  <a:sym typeface="Calibri"/>
                </a:rPr>
                <a:t>.</a:t>
              </a:r>
              <a:endParaRPr/>
            </a:p>
          </p:txBody>
        </p:sp>
        <p:sp>
          <p:nvSpPr>
            <p:cNvPr id="345" name="Google Shape;345;p23"/>
            <p:cNvSpPr txBox="1"/>
            <p:nvPr/>
          </p:nvSpPr>
          <p:spPr>
            <a:xfrm>
              <a:off x="11099801" y="5032275"/>
              <a:ext cx="482601"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5400">
                  <a:solidFill>
                    <a:srgbClr val="00B0F0"/>
                  </a:solidFill>
                  <a:latin typeface="Calibri"/>
                  <a:ea typeface="Calibri"/>
                  <a:cs typeface="Calibri"/>
                  <a:sym typeface="Calibri"/>
                </a:rPr>
                <a:t>.</a:t>
              </a:r>
              <a:endParaRPr/>
            </a:p>
          </p:txBody>
        </p:sp>
        <p:sp>
          <p:nvSpPr>
            <p:cNvPr id="346" name="Google Shape;346;p23"/>
            <p:cNvSpPr txBox="1"/>
            <p:nvPr/>
          </p:nvSpPr>
          <p:spPr>
            <a:xfrm>
              <a:off x="9804401" y="5849828"/>
              <a:ext cx="482601"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5400" dirty="0">
                  <a:solidFill>
                    <a:srgbClr val="00B0F0"/>
                  </a:solidFill>
                  <a:latin typeface="Calibri"/>
                  <a:ea typeface="Calibri"/>
                  <a:cs typeface="Calibri"/>
                  <a:sym typeface="Calibri"/>
                </a:rPr>
                <a:t>.</a:t>
              </a:r>
              <a:endParaRPr dirty="0"/>
            </a:p>
          </p:txBody>
        </p:sp>
        <p:sp>
          <p:nvSpPr>
            <p:cNvPr id="347" name="Google Shape;347;p23"/>
            <p:cNvSpPr txBox="1"/>
            <p:nvPr/>
          </p:nvSpPr>
          <p:spPr>
            <a:xfrm>
              <a:off x="10490199" y="4846935"/>
              <a:ext cx="482601"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5400" dirty="0">
                  <a:solidFill>
                    <a:srgbClr val="00B0F0"/>
                  </a:solidFill>
                  <a:latin typeface="Calibri"/>
                  <a:ea typeface="Calibri"/>
                  <a:cs typeface="Calibri"/>
                  <a:sym typeface="Calibri"/>
                </a:rPr>
                <a:t>.</a:t>
              </a:r>
              <a:endParaRPr dirty="0"/>
            </a:p>
          </p:txBody>
        </p:sp>
        <p:sp>
          <p:nvSpPr>
            <p:cNvPr id="348" name="Google Shape;348;p23"/>
            <p:cNvSpPr txBox="1"/>
            <p:nvPr/>
          </p:nvSpPr>
          <p:spPr>
            <a:xfrm>
              <a:off x="10236200" y="5456535"/>
              <a:ext cx="482601"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5400">
                  <a:solidFill>
                    <a:srgbClr val="00B0F0"/>
                  </a:solidFill>
                  <a:latin typeface="Calibri"/>
                  <a:ea typeface="Calibri"/>
                  <a:cs typeface="Calibri"/>
                  <a:sym typeface="Calibri"/>
                </a:rPr>
                <a:t>.</a:t>
              </a:r>
              <a:endParaRPr/>
            </a:p>
          </p:txBody>
        </p:sp>
        <p:sp>
          <p:nvSpPr>
            <p:cNvPr id="349" name="Google Shape;349;p23"/>
            <p:cNvSpPr txBox="1"/>
            <p:nvPr/>
          </p:nvSpPr>
          <p:spPr>
            <a:xfrm>
              <a:off x="10769601" y="5066605"/>
              <a:ext cx="482601"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5400">
                  <a:solidFill>
                    <a:srgbClr val="00B0F0"/>
                  </a:solidFill>
                  <a:latin typeface="Calibri"/>
                  <a:ea typeface="Calibri"/>
                  <a:cs typeface="Calibri"/>
                  <a:sym typeface="Calibri"/>
                </a:rPr>
                <a:t>.</a:t>
              </a:r>
              <a:endParaRPr/>
            </a:p>
          </p:txBody>
        </p:sp>
        <p:sp>
          <p:nvSpPr>
            <p:cNvPr id="350" name="Google Shape;350;p23"/>
            <p:cNvSpPr txBox="1"/>
            <p:nvPr/>
          </p:nvSpPr>
          <p:spPr>
            <a:xfrm>
              <a:off x="11048999" y="4761110"/>
              <a:ext cx="482601"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5400">
                  <a:solidFill>
                    <a:srgbClr val="00B0F0"/>
                  </a:solidFill>
                  <a:latin typeface="Calibri"/>
                  <a:ea typeface="Calibri"/>
                  <a:cs typeface="Calibri"/>
                  <a:sym typeface="Calibri"/>
                </a:rPr>
                <a:t>.</a:t>
              </a:r>
              <a:endParaRPr/>
            </a:p>
          </p:txBody>
        </p:sp>
        <p:sp>
          <p:nvSpPr>
            <p:cNvPr id="351" name="Google Shape;351;p23"/>
            <p:cNvSpPr txBox="1"/>
            <p:nvPr/>
          </p:nvSpPr>
          <p:spPr>
            <a:xfrm>
              <a:off x="11176001" y="4964600"/>
              <a:ext cx="482601"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5400">
                  <a:solidFill>
                    <a:srgbClr val="00B0F0"/>
                  </a:solidFill>
                  <a:latin typeface="Calibri"/>
                  <a:ea typeface="Calibri"/>
                  <a:cs typeface="Calibri"/>
                  <a:sym typeface="Calibri"/>
                </a:rPr>
                <a:t>.</a:t>
              </a:r>
              <a:endParaRPr/>
            </a:p>
          </p:txBody>
        </p:sp>
        <p:sp>
          <p:nvSpPr>
            <p:cNvPr id="352" name="Google Shape;352;p23"/>
            <p:cNvSpPr txBox="1"/>
            <p:nvPr/>
          </p:nvSpPr>
          <p:spPr>
            <a:xfrm>
              <a:off x="11125198" y="4460775"/>
              <a:ext cx="482601"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5400">
                  <a:solidFill>
                    <a:srgbClr val="00B0F0"/>
                  </a:solidFill>
                  <a:latin typeface="Calibri"/>
                  <a:ea typeface="Calibri"/>
                  <a:cs typeface="Calibri"/>
                  <a:sym typeface="Calibri"/>
                </a:rPr>
                <a:t>.</a:t>
              </a:r>
              <a:endParaRPr/>
            </a:p>
          </p:txBody>
        </p:sp>
        <p:sp>
          <p:nvSpPr>
            <p:cNvPr id="353" name="Google Shape;353;p23"/>
            <p:cNvSpPr txBox="1"/>
            <p:nvPr/>
          </p:nvSpPr>
          <p:spPr>
            <a:xfrm>
              <a:off x="10490201" y="5702098"/>
              <a:ext cx="482601"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5400">
                  <a:solidFill>
                    <a:srgbClr val="00B0F0"/>
                  </a:solidFill>
                  <a:latin typeface="Calibri"/>
                  <a:ea typeface="Calibri"/>
                  <a:cs typeface="Calibri"/>
                  <a:sym typeface="Calibri"/>
                </a:rPr>
                <a:t>.</a:t>
              </a:r>
              <a:endParaRPr/>
            </a:p>
          </p:txBody>
        </p:sp>
        <p:sp>
          <p:nvSpPr>
            <p:cNvPr id="354" name="Google Shape;354;p23"/>
            <p:cNvSpPr txBox="1"/>
            <p:nvPr/>
          </p:nvSpPr>
          <p:spPr>
            <a:xfrm>
              <a:off x="10439402" y="5934670"/>
              <a:ext cx="482601"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5400">
                  <a:solidFill>
                    <a:srgbClr val="00B0F0"/>
                  </a:solidFill>
                  <a:latin typeface="Calibri"/>
                  <a:ea typeface="Calibri"/>
                  <a:cs typeface="Calibri"/>
                  <a:sym typeface="Calibri"/>
                </a:rPr>
                <a:t>.</a:t>
              </a:r>
              <a:endParaRPr/>
            </a:p>
          </p:txBody>
        </p:sp>
        <p:sp>
          <p:nvSpPr>
            <p:cNvPr id="355" name="Google Shape;355;p23"/>
            <p:cNvSpPr txBox="1"/>
            <p:nvPr/>
          </p:nvSpPr>
          <p:spPr>
            <a:xfrm>
              <a:off x="10490199" y="5630275"/>
              <a:ext cx="482601"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5400">
                  <a:solidFill>
                    <a:srgbClr val="00B0F0"/>
                  </a:solidFill>
                  <a:latin typeface="Calibri"/>
                  <a:ea typeface="Calibri"/>
                  <a:cs typeface="Calibri"/>
                  <a:sym typeface="Calibri"/>
                </a:rPr>
                <a:t>.</a:t>
              </a:r>
              <a:endParaRPr/>
            </a:p>
          </p:txBody>
        </p:sp>
        <p:sp>
          <p:nvSpPr>
            <p:cNvPr id="356" name="Google Shape;356;p23"/>
            <p:cNvSpPr txBox="1"/>
            <p:nvPr/>
          </p:nvSpPr>
          <p:spPr>
            <a:xfrm>
              <a:off x="9905999" y="5322430"/>
              <a:ext cx="482601"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5400" dirty="0">
                  <a:solidFill>
                    <a:srgbClr val="00B0F0"/>
                  </a:solidFill>
                  <a:latin typeface="Calibri"/>
                  <a:ea typeface="Calibri"/>
                  <a:cs typeface="Calibri"/>
                  <a:sym typeface="Calibri"/>
                </a:rPr>
                <a:t>.</a:t>
              </a:r>
              <a:endParaRPr dirty="0"/>
            </a:p>
          </p:txBody>
        </p:sp>
        <p:sp>
          <p:nvSpPr>
            <p:cNvPr id="357" name="Google Shape;357;p23"/>
            <p:cNvSpPr txBox="1"/>
            <p:nvPr/>
          </p:nvSpPr>
          <p:spPr>
            <a:xfrm>
              <a:off x="10464800" y="5499388"/>
              <a:ext cx="482601"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5400">
                  <a:solidFill>
                    <a:srgbClr val="00B0F0"/>
                  </a:solidFill>
                  <a:latin typeface="Calibri"/>
                  <a:ea typeface="Calibri"/>
                  <a:cs typeface="Calibri"/>
                  <a:sym typeface="Calibri"/>
                </a:rPr>
                <a:t>.</a:t>
              </a:r>
              <a:endParaRPr/>
            </a:p>
          </p:txBody>
        </p:sp>
        <p:cxnSp>
          <p:nvCxnSpPr>
            <p:cNvPr id="358" name="Google Shape;358;p23"/>
            <p:cNvCxnSpPr/>
            <p:nvPr/>
          </p:nvCxnSpPr>
          <p:spPr>
            <a:xfrm rot="10800000" flipH="1">
              <a:off x="8712200" y="4978401"/>
              <a:ext cx="3302001" cy="2084729"/>
            </a:xfrm>
            <a:prstGeom prst="straightConnector1">
              <a:avLst/>
            </a:prstGeom>
            <a:noFill/>
            <a:ln w="9525" cap="flat" cmpd="sng">
              <a:solidFill>
                <a:schemeClr val="dk1"/>
              </a:solidFill>
              <a:prstDash val="dash"/>
              <a:miter lim="800000"/>
              <a:headEnd type="none" w="sm" len="sm"/>
              <a:tailEnd type="none" w="sm" len="sm"/>
            </a:ln>
          </p:spPr>
        </p:cxnSp>
      </p:grpSp>
      <p:sp>
        <p:nvSpPr>
          <p:cNvPr id="38" name="Google Shape;309;p22">
            <a:extLst>
              <a:ext uri="{FF2B5EF4-FFF2-40B4-BE49-F238E27FC236}">
                <a16:creationId xmlns:a16="http://schemas.microsoft.com/office/drawing/2014/main" id="{3E2B1499-71FE-4DEB-951B-C0F0F0D882BB}"/>
              </a:ext>
            </a:extLst>
          </p:cNvPr>
          <p:cNvSpPr/>
          <p:nvPr/>
        </p:nvSpPr>
        <p:spPr>
          <a:xfrm>
            <a:off x="0" y="1948070"/>
            <a:ext cx="1769165" cy="1033669"/>
          </a:xfrm>
          <a:prstGeom prst="rect">
            <a:avLst/>
          </a:prstGeom>
          <a:solidFill>
            <a:srgbClr val="DDEAF6"/>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dirty="0">
                <a:solidFill>
                  <a:srgbClr val="3F3F3F"/>
                </a:solidFill>
                <a:latin typeface="Open Sans"/>
                <a:ea typeface="Open Sans"/>
                <a:cs typeface="Open Sans"/>
                <a:sym typeface="Open Sans"/>
              </a:rPr>
              <a:t>Linear Regression</a:t>
            </a:r>
            <a:endParaRPr dirty="0"/>
          </a:p>
        </p:txBody>
      </p:sp>
      <p:sp>
        <p:nvSpPr>
          <p:cNvPr id="39" name="Google Shape;310;p22">
            <a:extLst>
              <a:ext uri="{FF2B5EF4-FFF2-40B4-BE49-F238E27FC236}">
                <a16:creationId xmlns:a16="http://schemas.microsoft.com/office/drawing/2014/main" id="{E7AD3474-8E89-4915-ADD7-295FB6CD94F2}"/>
              </a:ext>
            </a:extLst>
          </p:cNvPr>
          <p:cNvSpPr/>
          <p:nvPr/>
        </p:nvSpPr>
        <p:spPr>
          <a:xfrm>
            <a:off x="-1" y="2981739"/>
            <a:ext cx="1769165" cy="1033669"/>
          </a:xfrm>
          <a:prstGeom prst="rect">
            <a:avLst/>
          </a:prstGeom>
          <a:solidFill>
            <a:srgbClr val="FEE599"/>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dirty="0">
                <a:solidFill>
                  <a:srgbClr val="3F3F3F"/>
                </a:solidFill>
                <a:latin typeface="Open Sans"/>
                <a:ea typeface="Open Sans"/>
                <a:cs typeface="Open Sans"/>
                <a:sym typeface="Open Sans"/>
              </a:rPr>
              <a:t>Multiple Linear Regression</a:t>
            </a:r>
            <a:endParaRPr dirty="0"/>
          </a:p>
        </p:txBody>
      </p:sp>
      <p:sp>
        <p:nvSpPr>
          <p:cNvPr id="40" name="Google Shape;311;p22">
            <a:extLst>
              <a:ext uri="{FF2B5EF4-FFF2-40B4-BE49-F238E27FC236}">
                <a16:creationId xmlns:a16="http://schemas.microsoft.com/office/drawing/2014/main" id="{0F85633B-06DE-40F2-86EE-656033566C76}"/>
              </a:ext>
            </a:extLst>
          </p:cNvPr>
          <p:cNvSpPr/>
          <p:nvPr/>
        </p:nvSpPr>
        <p:spPr>
          <a:xfrm>
            <a:off x="0" y="4015408"/>
            <a:ext cx="1769165" cy="1033669"/>
          </a:xfrm>
          <a:prstGeom prst="rect">
            <a:avLst/>
          </a:prstGeom>
          <a:solidFill>
            <a:srgbClr val="DDEAF6"/>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a:solidFill>
                  <a:srgbClr val="3F3F3F"/>
                </a:solidFill>
                <a:latin typeface="Open Sans"/>
                <a:ea typeface="Open Sans"/>
                <a:cs typeface="Open Sans"/>
                <a:sym typeface="Open Sans"/>
              </a:rPr>
              <a:t>Polynomial Regression</a:t>
            </a:r>
            <a:endParaRPr/>
          </a:p>
        </p:txBody>
      </p:sp>
      <p:sp>
        <p:nvSpPr>
          <p:cNvPr id="41" name="Google Shape;312;p22">
            <a:extLst>
              <a:ext uri="{FF2B5EF4-FFF2-40B4-BE49-F238E27FC236}">
                <a16:creationId xmlns:a16="http://schemas.microsoft.com/office/drawing/2014/main" id="{3D9C5905-6B0C-4395-BD49-9E2FA06CB8BA}"/>
              </a:ext>
            </a:extLst>
          </p:cNvPr>
          <p:cNvSpPr/>
          <p:nvPr/>
        </p:nvSpPr>
        <p:spPr>
          <a:xfrm>
            <a:off x="0" y="5049077"/>
            <a:ext cx="1769165" cy="1033669"/>
          </a:xfrm>
          <a:prstGeom prst="rect">
            <a:avLst/>
          </a:prstGeom>
          <a:solidFill>
            <a:srgbClr val="DDEAF6"/>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dirty="0">
                <a:solidFill>
                  <a:srgbClr val="3F3F3F"/>
                </a:solidFill>
                <a:latin typeface="Open Sans"/>
                <a:ea typeface="Open Sans"/>
                <a:cs typeface="Open Sans"/>
                <a:sym typeface="Open Sans"/>
              </a:rPr>
              <a:t>Ridge Regression</a:t>
            </a:r>
            <a:endParaRPr dirty="0"/>
          </a:p>
        </p:txBody>
      </p:sp>
      <p:sp>
        <p:nvSpPr>
          <p:cNvPr id="42" name="Google Shape;313;p22">
            <a:extLst>
              <a:ext uri="{FF2B5EF4-FFF2-40B4-BE49-F238E27FC236}">
                <a16:creationId xmlns:a16="http://schemas.microsoft.com/office/drawing/2014/main" id="{1835919A-B2CE-45E9-8163-74085C7157C8}"/>
              </a:ext>
            </a:extLst>
          </p:cNvPr>
          <p:cNvSpPr/>
          <p:nvPr/>
        </p:nvSpPr>
        <p:spPr>
          <a:xfrm>
            <a:off x="-2" y="6091940"/>
            <a:ext cx="1769165" cy="1033669"/>
          </a:xfrm>
          <a:prstGeom prst="rect">
            <a:avLst/>
          </a:prstGeom>
          <a:solidFill>
            <a:srgbClr val="DDEAF6"/>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dirty="0">
                <a:solidFill>
                  <a:srgbClr val="3F3F3F"/>
                </a:solidFill>
                <a:latin typeface="Open Sans"/>
                <a:ea typeface="Open Sans"/>
                <a:cs typeface="Open Sans"/>
                <a:sym typeface="Open Sans"/>
              </a:rPr>
              <a:t>Lasso</a:t>
            </a:r>
          </a:p>
          <a:p>
            <a:pPr marL="0" marR="0" lvl="0" indent="0" algn="ctr" rtl="0">
              <a:spcBef>
                <a:spcPts val="0"/>
              </a:spcBef>
              <a:spcAft>
                <a:spcPts val="0"/>
              </a:spcAft>
              <a:buNone/>
            </a:pPr>
            <a:r>
              <a:rPr lang="en-IN" sz="2000" dirty="0">
                <a:solidFill>
                  <a:srgbClr val="3F3F3F"/>
                </a:solidFill>
                <a:latin typeface="Open Sans"/>
                <a:ea typeface="Open Sans"/>
                <a:cs typeface="Open Sans"/>
                <a:sym typeface="Open Sans"/>
              </a:rPr>
              <a:t>Regression</a:t>
            </a:r>
            <a:endParaRPr dirty="0"/>
          </a:p>
        </p:txBody>
      </p:sp>
      <p:sp>
        <p:nvSpPr>
          <p:cNvPr id="43" name="Google Shape;313;p22">
            <a:extLst>
              <a:ext uri="{FF2B5EF4-FFF2-40B4-BE49-F238E27FC236}">
                <a16:creationId xmlns:a16="http://schemas.microsoft.com/office/drawing/2014/main" id="{9FC5698D-7F55-4CE5-9104-5E7A0978DEB0}"/>
              </a:ext>
            </a:extLst>
          </p:cNvPr>
          <p:cNvSpPr/>
          <p:nvPr/>
        </p:nvSpPr>
        <p:spPr>
          <a:xfrm>
            <a:off x="-3" y="7134803"/>
            <a:ext cx="1769165" cy="1033669"/>
          </a:xfrm>
          <a:prstGeom prst="rect">
            <a:avLst/>
          </a:prstGeom>
          <a:solidFill>
            <a:srgbClr val="DDEAF6"/>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dirty="0">
                <a:solidFill>
                  <a:srgbClr val="3F3F3F"/>
                </a:solidFill>
                <a:latin typeface="Open Sans"/>
                <a:ea typeface="Open Sans"/>
                <a:cs typeface="Open Sans"/>
                <a:sym typeface="Open Sans"/>
              </a:rPr>
              <a:t>ElasticNet</a:t>
            </a:r>
            <a:br>
              <a:rPr lang="en-IN" sz="2000" dirty="0">
                <a:solidFill>
                  <a:srgbClr val="3F3F3F"/>
                </a:solidFill>
                <a:latin typeface="Open Sans"/>
                <a:ea typeface="Open Sans"/>
                <a:cs typeface="Open Sans"/>
                <a:sym typeface="Open Sans"/>
              </a:rPr>
            </a:br>
            <a:r>
              <a:rPr lang="en-IN" sz="2000" dirty="0">
                <a:solidFill>
                  <a:srgbClr val="3F3F3F"/>
                </a:solidFill>
                <a:latin typeface="Open Sans"/>
                <a:ea typeface="Open Sans"/>
                <a:cs typeface="Open Sans"/>
                <a:sym typeface="Open Sans"/>
              </a:rPr>
              <a:t>Regression</a:t>
            </a:r>
            <a:endParaRPr dirty="0"/>
          </a:p>
        </p:txBody>
      </p:sp>
      <p:sp>
        <p:nvSpPr>
          <p:cNvPr id="44" name="Rectangle: Rounded Corners 43">
            <a:extLst>
              <a:ext uri="{FF2B5EF4-FFF2-40B4-BE49-F238E27FC236}">
                <a16:creationId xmlns:a16="http://schemas.microsoft.com/office/drawing/2014/main" id="{8E857F6B-D006-4047-8D07-2E9CDD9599F0}"/>
              </a:ext>
            </a:extLst>
          </p:cNvPr>
          <p:cNvSpPr/>
          <p:nvPr/>
        </p:nvSpPr>
        <p:spPr>
          <a:xfrm>
            <a:off x="2378764" y="4562474"/>
            <a:ext cx="9047376" cy="989148"/>
          </a:xfrm>
          <a:prstGeom prst="roundRect">
            <a:avLst/>
          </a:prstGeom>
          <a:solidFill>
            <a:srgbClr val="ED7D31"/>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1" dirty="0">
                <a:solidFill>
                  <a:schemeClr val="bg1"/>
                </a:solidFill>
              </a:rPr>
              <a:t>Y = m</a:t>
            </a:r>
            <a:r>
              <a:rPr lang="en-IN" sz="2200" b="1" baseline="-25000" dirty="0">
                <a:solidFill>
                  <a:schemeClr val="bg1"/>
                </a:solidFill>
              </a:rPr>
              <a:t>1</a:t>
            </a:r>
            <a:r>
              <a:rPr lang="en-IN" sz="2200" b="1" dirty="0">
                <a:solidFill>
                  <a:schemeClr val="bg1"/>
                </a:solidFill>
              </a:rPr>
              <a:t>* x</a:t>
            </a:r>
            <a:r>
              <a:rPr lang="en-IN" sz="2200" b="1" baseline="-25000" dirty="0">
                <a:solidFill>
                  <a:schemeClr val="bg1"/>
                </a:solidFill>
              </a:rPr>
              <a:t>1</a:t>
            </a:r>
            <a:r>
              <a:rPr lang="en-IN" sz="2200" b="1" dirty="0">
                <a:solidFill>
                  <a:schemeClr val="bg1"/>
                </a:solidFill>
              </a:rPr>
              <a:t> + m</a:t>
            </a:r>
            <a:r>
              <a:rPr lang="en-IN" sz="2200" b="1" baseline="-25000" dirty="0">
                <a:solidFill>
                  <a:schemeClr val="bg1"/>
                </a:solidFill>
              </a:rPr>
              <a:t>2</a:t>
            </a:r>
            <a:r>
              <a:rPr lang="en-IN" sz="2200" b="1" dirty="0">
                <a:solidFill>
                  <a:schemeClr val="bg1"/>
                </a:solidFill>
              </a:rPr>
              <a:t>* x</a:t>
            </a:r>
            <a:r>
              <a:rPr lang="en-IN" sz="2200" b="1" baseline="-25000" dirty="0">
                <a:solidFill>
                  <a:schemeClr val="bg1"/>
                </a:solidFill>
              </a:rPr>
              <a:t>2</a:t>
            </a:r>
            <a:r>
              <a:rPr lang="en-IN" sz="2200" b="1" dirty="0">
                <a:solidFill>
                  <a:schemeClr val="bg1"/>
                </a:solidFill>
              </a:rPr>
              <a:t> + m</a:t>
            </a:r>
            <a:r>
              <a:rPr lang="en-IN" sz="2200" b="1" baseline="-25000" dirty="0">
                <a:solidFill>
                  <a:schemeClr val="bg1"/>
                </a:solidFill>
              </a:rPr>
              <a:t>3</a:t>
            </a:r>
            <a:r>
              <a:rPr lang="en-IN" sz="2200" b="1" dirty="0">
                <a:solidFill>
                  <a:schemeClr val="bg1"/>
                </a:solidFill>
              </a:rPr>
              <a:t>* x</a:t>
            </a:r>
            <a:r>
              <a:rPr lang="en-IN" sz="2200" b="1" baseline="-25000" dirty="0">
                <a:solidFill>
                  <a:schemeClr val="bg1"/>
                </a:solidFill>
              </a:rPr>
              <a:t>3</a:t>
            </a:r>
            <a:r>
              <a:rPr lang="en-IN" sz="2200" b="1" dirty="0">
                <a:solidFill>
                  <a:schemeClr val="bg1"/>
                </a:solidFill>
              </a:rPr>
              <a:t> + ………+ m</a:t>
            </a:r>
            <a:r>
              <a:rPr lang="en-IN" sz="2200" b="1" baseline="-25000" dirty="0">
                <a:solidFill>
                  <a:schemeClr val="bg1"/>
                </a:solidFill>
              </a:rPr>
              <a:t>n</a:t>
            </a:r>
            <a:r>
              <a:rPr lang="en-IN" sz="2200" b="1" dirty="0">
                <a:solidFill>
                  <a:schemeClr val="bg1"/>
                </a:solidFill>
              </a:rPr>
              <a:t>* x</a:t>
            </a:r>
            <a:r>
              <a:rPr lang="en-IN" sz="2200" b="1" baseline="-25000" dirty="0">
                <a:solidFill>
                  <a:schemeClr val="bg1"/>
                </a:solidFill>
              </a:rPr>
              <a:t>n</a:t>
            </a:r>
            <a:r>
              <a:rPr lang="en-IN" sz="2200" b="1" dirty="0">
                <a:solidFill>
                  <a:schemeClr val="bg1"/>
                </a:solidFill>
              </a:rPr>
              <a:t> + c</a:t>
            </a:r>
            <a:endParaRPr lang="en-US" sz="2200" b="1" baseline="-25000" dirty="0">
              <a:solidFill>
                <a:schemeClr val="bg1"/>
              </a:solidFill>
            </a:endParaRPr>
          </a:p>
        </p:txBody>
      </p:sp>
      <p:sp>
        <p:nvSpPr>
          <p:cNvPr id="4" name="TextBox 3">
            <a:extLst>
              <a:ext uri="{FF2B5EF4-FFF2-40B4-BE49-F238E27FC236}">
                <a16:creationId xmlns:a16="http://schemas.microsoft.com/office/drawing/2014/main" id="{380B2BEB-9594-4E4B-8BF4-41086F71B005}"/>
              </a:ext>
            </a:extLst>
          </p:cNvPr>
          <p:cNvSpPr txBox="1"/>
          <p:nvPr/>
        </p:nvSpPr>
        <p:spPr>
          <a:xfrm>
            <a:off x="5596167" y="5666674"/>
            <a:ext cx="2612570" cy="400110"/>
          </a:xfrm>
          <a:prstGeom prst="rect">
            <a:avLst/>
          </a:prstGeom>
          <a:noFill/>
        </p:spPr>
        <p:txBody>
          <a:bodyPr wrap="square" rtlCol="0">
            <a:spAutoFit/>
          </a:bodyPr>
          <a:lstStyle/>
          <a:p>
            <a:r>
              <a:rPr lang="en-IN" sz="2000" dirty="0">
                <a:latin typeface="+mj-lt"/>
              </a:rPr>
              <a:t>m1, m2, m3 …</a:t>
            </a:r>
            <a:r>
              <a:rPr lang="en-IN" sz="2000" dirty="0">
                <a:solidFill>
                  <a:schemeClr val="tx1"/>
                </a:solidFill>
                <a:latin typeface="+mj-lt"/>
              </a:rPr>
              <a:t>. m</a:t>
            </a:r>
            <a:r>
              <a:rPr lang="en-IN" sz="2000" baseline="-25000" dirty="0">
                <a:solidFill>
                  <a:schemeClr val="tx1"/>
                </a:solidFill>
                <a:latin typeface="+mj-lt"/>
              </a:rPr>
              <a:t>n </a:t>
            </a:r>
            <a:endParaRPr lang="en-US" sz="2000" dirty="0">
              <a:solidFill>
                <a:schemeClr val="tx1"/>
              </a:solidFill>
              <a:latin typeface="+mj-lt"/>
            </a:endParaRPr>
          </a:p>
        </p:txBody>
      </p:sp>
      <p:sp>
        <p:nvSpPr>
          <p:cNvPr id="81" name="TextBox 80">
            <a:extLst>
              <a:ext uri="{FF2B5EF4-FFF2-40B4-BE49-F238E27FC236}">
                <a16:creationId xmlns:a16="http://schemas.microsoft.com/office/drawing/2014/main" id="{65A38F44-4999-419F-9FE7-A1BECCC28FB0}"/>
              </a:ext>
            </a:extLst>
          </p:cNvPr>
          <p:cNvSpPr txBox="1"/>
          <p:nvPr/>
        </p:nvSpPr>
        <p:spPr>
          <a:xfrm>
            <a:off x="9272351" y="5986839"/>
            <a:ext cx="2612570" cy="400110"/>
          </a:xfrm>
          <a:prstGeom prst="rect">
            <a:avLst/>
          </a:prstGeom>
          <a:noFill/>
        </p:spPr>
        <p:txBody>
          <a:bodyPr wrap="square" rtlCol="0">
            <a:spAutoFit/>
          </a:bodyPr>
          <a:lstStyle/>
          <a:p>
            <a:r>
              <a:rPr lang="en-IN" sz="2000" dirty="0">
                <a:latin typeface="+mj-lt"/>
              </a:rPr>
              <a:t>Coefficient</a:t>
            </a:r>
            <a:endParaRPr lang="en-US" sz="2000" dirty="0">
              <a:solidFill>
                <a:schemeClr val="tx1"/>
              </a:solidFill>
              <a:latin typeface="+mj-lt"/>
            </a:endParaRPr>
          </a:p>
        </p:txBody>
      </p:sp>
      <p:cxnSp>
        <p:nvCxnSpPr>
          <p:cNvPr id="6" name="Straight Arrow Connector 5">
            <a:extLst>
              <a:ext uri="{FF2B5EF4-FFF2-40B4-BE49-F238E27FC236}">
                <a16:creationId xmlns:a16="http://schemas.microsoft.com/office/drawing/2014/main" id="{C9BCA43A-E5F9-41EA-B6B7-3FEDF2743CEF}"/>
              </a:ext>
            </a:extLst>
          </p:cNvPr>
          <p:cNvCxnSpPr/>
          <p:nvPr/>
        </p:nvCxnSpPr>
        <p:spPr>
          <a:xfrm>
            <a:off x="9993084" y="5300315"/>
            <a:ext cx="0" cy="66935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2" name="Straight Arrow Connector 81">
            <a:extLst>
              <a:ext uri="{FF2B5EF4-FFF2-40B4-BE49-F238E27FC236}">
                <a16:creationId xmlns:a16="http://schemas.microsoft.com/office/drawing/2014/main" id="{29FA5B79-B1AB-4E52-9AE4-0B782D73F01D}"/>
              </a:ext>
            </a:extLst>
          </p:cNvPr>
          <p:cNvCxnSpPr/>
          <p:nvPr/>
        </p:nvCxnSpPr>
        <p:spPr>
          <a:xfrm>
            <a:off x="6691574" y="6140611"/>
            <a:ext cx="0" cy="66935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3" name="TextBox 82">
            <a:extLst>
              <a:ext uri="{FF2B5EF4-FFF2-40B4-BE49-F238E27FC236}">
                <a16:creationId xmlns:a16="http://schemas.microsoft.com/office/drawing/2014/main" id="{2FC68932-AA59-43B6-99A1-C54C911B01CF}"/>
              </a:ext>
            </a:extLst>
          </p:cNvPr>
          <p:cNvSpPr txBox="1"/>
          <p:nvPr/>
        </p:nvSpPr>
        <p:spPr>
          <a:xfrm>
            <a:off x="6266883" y="6822167"/>
            <a:ext cx="2612570" cy="400110"/>
          </a:xfrm>
          <a:prstGeom prst="rect">
            <a:avLst/>
          </a:prstGeom>
          <a:noFill/>
        </p:spPr>
        <p:txBody>
          <a:bodyPr wrap="square" rtlCol="0">
            <a:spAutoFit/>
          </a:bodyPr>
          <a:lstStyle/>
          <a:p>
            <a:r>
              <a:rPr lang="en-IN" sz="2000" dirty="0">
                <a:latin typeface="+mj-lt"/>
              </a:rPr>
              <a:t>Slopes</a:t>
            </a:r>
            <a:endParaRPr lang="en-US" sz="2000" dirty="0">
              <a:solidFill>
                <a:schemeClr val="tx1"/>
              </a:solidFill>
              <a:latin typeface="+mj-lt"/>
            </a:endParaRPr>
          </a:p>
        </p:txBody>
      </p:sp>
      <p:cxnSp>
        <p:nvCxnSpPr>
          <p:cNvPr id="84" name="Straight Arrow Connector 83">
            <a:extLst>
              <a:ext uri="{FF2B5EF4-FFF2-40B4-BE49-F238E27FC236}">
                <a16:creationId xmlns:a16="http://schemas.microsoft.com/office/drawing/2014/main" id="{37421285-A317-486E-BCA0-001A5EC8B5C9}"/>
              </a:ext>
            </a:extLst>
          </p:cNvPr>
          <p:cNvCxnSpPr/>
          <p:nvPr/>
        </p:nvCxnSpPr>
        <p:spPr>
          <a:xfrm>
            <a:off x="3839515" y="5269894"/>
            <a:ext cx="0" cy="66935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5" name="TextBox 84">
            <a:extLst>
              <a:ext uri="{FF2B5EF4-FFF2-40B4-BE49-F238E27FC236}">
                <a16:creationId xmlns:a16="http://schemas.microsoft.com/office/drawing/2014/main" id="{CFD71E17-8574-4880-A3C3-760E6BA84FCB}"/>
              </a:ext>
            </a:extLst>
          </p:cNvPr>
          <p:cNvSpPr txBox="1"/>
          <p:nvPr/>
        </p:nvSpPr>
        <p:spPr>
          <a:xfrm>
            <a:off x="2762740" y="6008844"/>
            <a:ext cx="2612570" cy="400110"/>
          </a:xfrm>
          <a:prstGeom prst="rect">
            <a:avLst/>
          </a:prstGeom>
          <a:noFill/>
        </p:spPr>
        <p:txBody>
          <a:bodyPr wrap="square" rtlCol="0">
            <a:spAutoFit/>
          </a:bodyPr>
          <a:lstStyle/>
          <a:p>
            <a:r>
              <a:rPr lang="en-IN" sz="2000" dirty="0">
                <a:latin typeface="+mj-lt"/>
              </a:rPr>
              <a:t>Dependent Variable</a:t>
            </a:r>
            <a:endParaRPr lang="en-US" sz="2000" dirty="0">
              <a:solidFill>
                <a:schemeClr val="tx1"/>
              </a:solidFill>
              <a:latin typeface="+mj-lt"/>
            </a:endParaRPr>
          </a:p>
        </p:txBody>
      </p:sp>
      <p:pic>
        <p:nvPicPr>
          <p:cNvPr id="88" name="Picture 87">
            <a:extLst>
              <a:ext uri="{FF2B5EF4-FFF2-40B4-BE49-F238E27FC236}">
                <a16:creationId xmlns:a16="http://schemas.microsoft.com/office/drawing/2014/main" id="{D972AD48-B69A-4359-A8AB-904ED926EC6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4016774" y="885621"/>
            <a:ext cx="8235780" cy="2539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4"/>
          <p:cNvSpPr txBox="1">
            <a:spLocks noGrp="1"/>
          </p:cNvSpPr>
          <p:nvPr>
            <p:ph type="title"/>
          </p:nvPr>
        </p:nvSpPr>
        <p:spPr>
          <a:xfrm>
            <a:off x="3078" y="319675"/>
            <a:ext cx="16258032" cy="665045"/>
          </a:xfrm>
          <a:prstGeom prst="rect">
            <a:avLst/>
          </a:prstGeom>
          <a:noFill/>
          <a:ln>
            <a:noFill/>
          </a:ln>
        </p:spPr>
        <p:txBody>
          <a:bodyPr spcFirstLastPara="1" wrap="square" lIns="91425" tIns="45700" rIns="91425" bIns="45700" anchor="ctr" anchorCtr="0">
            <a:noAutofit/>
          </a:bodyPr>
          <a:lstStyle/>
          <a:p>
            <a:pPr lvl="0"/>
            <a:r>
              <a:rPr lang="en-IN" dirty="0"/>
              <a:t>Types of Regression Algorithms (Contd.)</a:t>
            </a:r>
            <a:endParaRPr dirty="0"/>
          </a:p>
        </p:txBody>
      </p:sp>
      <p:sp>
        <p:nvSpPr>
          <p:cNvPr id="367" name="Google Shape;367;p24"/>
          <p:cNvSpPr/>
          <p:nvPr/>
        </p:nvSpPr>
        <p:spPr>
          <a:xfrm>
            <a:off x="0" y="1948070"/>
            <a:ext cx="1769165" cy="1033669"/>
          </a:xfrm>
          <a:prstGeom prst="rect">
            <a:avLst/>
          </a:prstGeom>
          <a:solidFill>
            <a:srgbClr val="DDEAF6"/>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a:solidFill>
                  <a:srgbClr val="3F3F3F"/>
                </a:solidFill>
                <a:latin typeface="Open Sans"/>
                <a:ea typeface="Open Sans"/>
                <a:cs typeface="Open Sans"/>
                <a:sym typeface="Open Sans"/>
              </a:rPr>
              <a:t>Linear Regression</a:t>
            </a:r>
            <a:endParaRPr/>
          </a:p>
        </p:txBody>
      </p:sp>
      <p:sp>
        <p:nvSpPr>
          <p:cNvPr id="368" name="Google Shape;368;p24"/>
          <p:cNvSpPr/>
          <p:nvPr/>
        </p:nvSpPr>
        <p:spPr>
          <a:xfrm>
            <a:off x="-1" y="2981739"/>
            <a:ext cx="1769165" cy="1033669"/>
          </a:xfrm>
          <a:prstGeom prst="rect">
            <a:avLst/>
          </a:prstGeom>
          <a:solidFill>
            <a:srgbClr val="DDEAF6"/>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dirty="0">
                <a:solidFill>
                  <a:srgbClr val="3F3F3F"/>
                </a:solidFill>
                <a:latin typeface="Open Sans"/>
                <a:ea typeface="Open Sans"/>
                <a:cs typeface="Open Sans"/>
                <a:sym typeface="Open Sans"/>
              </a:rPr>
              <a:t>Multiple Linear Regression</a:t>
            </a:r>
            <a:endParaRPr dirty="0"/>
          </a:p>
        </p:txBody>
      </p:sp>
      <p:sp>
        <p:nvSpPr>
          <p:cNvPr id="369" name="Google Shape;369;p24"/>
          <p:cNvSpPr/>
          <p:nvPr/>
        </p:nvSpPr>
        <p:spPr>
          <a:xfrm>
            <a:off x="0" y="4015408"/>
            <a:ext cx="1769165" cy="1033669"/>
          </a:xfrm>
          <a:prstGeom prst="rect">
            <a:avLst/>
          </a:prstGeom>
          <a:solidFill>
            <a:srgbClr val="FEE599"/>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a:solidFill>
                  <a:srgbClr val="3F3F3F"/>
                </a:solidFill>
                <a:latin typeface="Open Sans"/>
                <a:ea typeface="Open Sans"/>
                <a:cs typeface="Open Sans"/>
                <a:sym typeface="Open Sans"/>
              </a:rPr>
              <a:t>Polynomial Regression</a:t>
            </a:r>
            <a:endParaRPr/>
          </a:p>
        </p:txBody>
      </p:sp>
      <p:sp>
        <p:nvSpPr>
          <p:cNvPr id="372" name="Google Shape;372;p24"/>
          <p:cNvSpPr txBox="1"/>
          <p:nvPr/>
        </p:nvSpPr>
        <p:spPr>
          <a:xfrm>
            <a:off x="14798" y="1017200"/>
            <a:ext cx="16258032"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7F7F7F"/>
              </a:buClr>
              <a:buSzPts val="2000"/>
              <a:buFont typeface="Open Sans ExtraBold"/>
              <a:buNone/>
            </a:pPr>
            <a:endParaRPr dirty="0"/>
          </a:p>
        </p:txBody>
      </p:sp>
      <p:sp>
        <p:nvSpPr>
          <p:cNvPr id="373" name="Google Shape;373;p24"/>
          <p:cNvSpPr/>
          <p:nvPr/>
        </p:nvSpPr>
        <p:spPr>
          <a:xfrm>
            <a:off x="2355720" y="1781822"/>
            <a:ext cx="13733108" cy="1785104"/>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IN" sz="2000" dirty="0">
                <a:solidFill>
                  <a:srgbClr val="3F3F3F"/>
                </a:solidFill>
                <a:latin typeface="+mj-lt"/>
                <a:ea typeface="Open Sans"/>
                <a:cs typeface="Open Sans"/>
                <a:sym typeface="Open Sans"/>
              </a:rPr>
              <a:t>Polynomial regression is applied when data is not formed in a straight line. </a:t>
            </a:r>
            <a:endParaRPr sz="2000" dirty="0">
              <a:latin typeface="+mj-lt"/>
            </a:endParaRPr>
          </a:p>
          <a:p>
            <a:pPr marL="0" marR="0" lvl="0" indent="0" algn="l" rtl="0">
              <a:spcBef>
                <a:spcPts val="0"/>
              </a:spcBef>
              <a:spcAft>
                <a:spcPts val="0"/>
              </a:spcAft>
              <a:buNone/>
            </a:pPr>
            <a:r>
              <a:rPr lang="en-IN" sz="2000" dirty="0">
                <a:solidFill>
                  <a:srgbClr val="3F3F3F"/>
                </a:solidFill>
                <a:latin typeface="+mj-lt"/>
                <a:ea typeface="Open Sans"/>
                <a:cs typeface="Open Sans"/>
                <a:sym typeface="Open Sans"/>
              </a:rPr>
              <a:t>It is used to fit a linear model to non-linear data by creating new features from powers of non-linear features.</a:t>
            </a:r>
            <a:endParaRPr sz="2000" dirty="0">
              <a:latin typeface="+mj-lt"/>
            </a:endParaRPr>
          </a:p>
          <a:p>
            <a:pPr marL="0" marR="0" lvl="0" indent="0" algn="l" rtl="0">
              <a:lnSpc>
                <a:spcPct val="150000"/>
              </a:lnSpc>
              <a:spcBef>
                <a:spcPts val="0"/>
              </a:spcBef>
              <a:spcAft>
                <a:spcPts val="0"/>
              </a:spcAft>
              <a:buNone/>
            </a:pPr>
            <a:r>
              <a:rPr lang="en-IN" sz="2000" b="1" dirty="0">
                <a:solidFill>
                  <a:srgbClr val="3F3F3F"/>
                </a:solidFill>
                <a:latin typeface="+mj-lt"/>
                <a:ea typeface="Open Sans"/>
                <a:cs typeface="Open Sans"/>
                <a:sym typeface="Open Sans"/>
              </a:rPr>
              <a:t>Example: Quadratic features </a:t>
            </a:r>
            <a:endParaRPr sz="2000" dirty="0">
              <a:latin typeface="+mj-lt"/>
            </a:endParaRPr>
          </a:p>
        </p:txBody>
      </p:sp>
      <p:sp>
        <p:nvSpPr>
          <p:cNvPr id="374" name="Google Shape;374;p24"/>
          <p:cNvSpPr/>
          <p:nvPr/>
        </p:nvSpPr>
        <p:spPr>
          <a:xfrm>
            <a:off x="3677253" y="3424246"/>
            <a:ext cx="8128000" cy="110799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2000" b="1" dirty="0">
                <a:solidFill>
                  <a:schemeClr val="accent2"/>
                </a:solidFill>
                <a:latin typeface="+mj-lt"/>
                <a:ea typeface="Open Sans"/>
                <a:cs typeface="Open Sans"/>
                <a:sym typeface="Open Sans"/>
              </a:rPr>
              <a:t>x</a:t>
            </a:r>
            <a:r>
              <a:rPr lang="en-IN" sz="2000" b="1" baseline="-25000" dirty="0">
                <a:solidFill>
                  <a:schemeClr val="accent2"/>
                </a:solidFill>
                <a:latin typeface="+mj-lt"/>
                <a:ea typeface="Open Sans"/>
                <a:cs typeface="Open Sans"/>
                <a:sym typeface="Open Sans"/>
              </a:rPr>
              <a:t>2</a:t>
            </a:r>
            <a:r>
              <a:rPr lang="en-IN" sz="2000" b="1" dirty="0">
                <a:solidFill>
                  <a:schemeClr val="accent2"/>
                </a:solidFill>
                <a:latin typeface="+mj-lt"/>
                <a:ea typeface="Open Sans"/>
                <a:cs typeface="Open Sans"/>
                <a:sym typeface="Open Sans"/>
              </a:rPr>
              <a:t>’ = x</a:t>
            </a:r>
            <a:r>
              <a:rPr lang="en-IN" sz="2000" b="1" baseline="-25000" dirty="0">
                <a:solidFill>
                  <a:schemeClr val="accent2"/>
                </a:solidFill>
                <a:latin typeface="+mj-lt"/>
                <a:ea typeface="Open Sans"/>
                <a:cs typeface="Open Sans"/>
                <a:sym typeface="Open Sans"/>
              </a:rPr>
              <a:t>2</a:t>
            </a:r>
            <a:r>
              <a:rPr lang="en-IN" sz="2000" b="1" baseline="30000" dirty="0">
                <a:solidFill>
                  <a:schemeClr val="accent2"/>
                </a:solidFill>
                <a:latin typeface="+mj-lt"/>
                <a:ea typeface="Open Sans"/>
                <a:cs typeface="Open Sans"/>
                <a:sym typeface="Open Sans"/>
              </a:rPr>
              <a:t>2</a:t>
            </a:r>
            <a:endParaRPr sz="2000" dirty="0">
              <a:latin typeface="+mj-lt"/>
            </a:endParaRPr>
          </a:p>
          <a:p>
            <a:pPr marL="457200" marR="0" lvl="1" indent="0" algn="l" rtl="0">
              <a:spcBef>
                <a:spcPts val="0"/>
              </a:spcBef>
              <a:spcAft>
                <a:spcPts val="0"/>
              </a:spcAft>
              <a:buNone/>
            </a:pPr>
            <a:r>
              <a:rPr lang="en-IN" sz="2000" b="1" i="0" u="none" strike="noStrike" cap="none" dirty="0">
                <a:solidFill>
                  <a:schemeClr val="accent2"/>
                </a:solidFill>
                <a:latin typeface="+mj-lt"/>
                <a:ea typeface="Open Sans"/>
                <a:cs typeface="Open Sans"/>
                <a:sym typeface="Open Sans"/>
              </a:rPr>
              <a:t>y = w</a:t>
            </a:r>
            <a:r>
              <a:rPr lang="en-IN" sz="2000" b="1" i="0" u="none" strike="noStrike" cap="none" baseline="-25000" dirty="0">
                <a:solidFill>
                  <a:schemeClr val="accent2"/>
                </a:solidFill>
                <a:latin typeface="+mj-lt"/>
                <a:ea typeface="Open Sans"/>
                <a:cs typeface="Open Sans"/>
                <a:sym typeface="Open Sans"/>
              </a:rPr>
              <a:t>1</a:t>
            </a:r>
            <a:r>
              <a:rPr lang="en-IN" sz="2000" b="1" i="0" u="none" strike="noStrike" cap="none" dirty="0">
                <a:solidFill>
                  <a:schemeClr val="accent2"/>
                </a:solidFill>
                <a:latin typeface="+mj-lt"/>
                <a:ea typeface="Open Sans"/>
                <a:cs typeface="Open Sans"/>
                <a:sym typeface="Open Sans"/>
              </a:rPr>
              <a:t>x</a:t>
            </a:r>
            <a:r>
              <a:rPr lang="en-IN" sz="2000" b="1" i="0" u="none" strike="noStrike" cap="none" baseline="-25000" dirty="0">
                <a:solidFill>
                  <a:schemeClr val="accent2"/>
                </a:solidFill>
                <a:latin typeface="+mj-lt"/>
                <a:ea typeface="Open Sans"/>
                <a:cs typeface="Open Sans"/>
                <a:sym typeface="Open Sans"/>
              </a:rPr>
              <a:t>1</a:t>
            </a:r>
            <a:r>
              <a:rPr lang="en-IN" sz="2000" b="1" i="0" u="none" strike="noStrike" cap="none" dirty="0">
                <a:solidFill>
                  <a:schemeClr val="accent2"/>
                </a:solidFill>
                <a:latin typeface="+mj-lt"/>
                <a:ea typeface="Open Sans"/>
                <a:cs typeface="Open Sans"/>
                <a:sym typeface="Open Sans"/>
              </a:rPr>
              <a:t> + w</a:t>
            </a:r>
            <a:r>
              <a:rPr lang="en-IN" sz="2000" b="1" i="0" u="none" strike="noStrike" cap="none" baseline="-25000" dirty="0">
                <a:solidFill>
                  <a:schemeClr val="accent2"/>
                </a:solidFill>
                <a:latin typeface="+mj-lt"/>
                <a:ea typeface="Open Sans"/>
                <a:cs typeface="Open Sans"/>
                <a:sym typeface="Open Sans"/>
              </a:rPr>
              <a:t>2</a:t>
            </a:r>
            <a:r>
              <a:rPr lang="en-IN" sz="2000" b="1" i="0" u="none" strike="noStrike" cap="none" dirty="0">
                <a:solidFill>
                  <a:schemeClr val="accent2"/>
                </a:solidFill>
                <a:latin typeface="+mj-lt"/>
                <a:ea typeface="Open Sans"/>
                <a:cs typeface="Open Sans"/>
                <a:sym typeface="Open Sans"/>
              </a:rPr>
              <a:t>x</a:t>
            </a:r>
            <a:r>
              <a:rPr lang="en-IN" sz="2000" b="1" i="0" u="none" strike="noStrike" cap="none" baseline="-25000" dirty="0">
                <a:solidFill>
                  <a:schemeClr val="accent2"/>
                </a:solidFill>
                <a:latin typeface="+mj-lt"/>
                <a:ea typeface="Open Sans"/>
                <a:cs typeface="Open Sans"/>
                <a:sym typeface="Open Sans"/>
              </a:rPr>
              <a:t>2</a:t>
            </a:r>
            <a:r>
              <a:rPr lang="en-IN" sz="2000" b="1" i="0" u="none" strike="noStrike" cap="none" baseline="30000" dirty="0">
                <a:solidFill>
                  <a:schemeClr val="accent2"/>
                </a:solidFill>
                <a:latin typeface="+mj-lt"/>
                <a:ea typeface="Open Sans"/>
                <a:cs typeface="Open Sans"/>
                <a:sym typeface="Open Sans"/>
              </a:rPr>
              <a:t>2</a:t>
            </a:r>
            <a:r>
              <a:rPr lang="en-IN" sz="2000" b="1" i="0" u="none" strike="noStrike" cap="none" dirty="0">
                <a:solidFill>
                  <a:schemeClr val="accent2"/>
                </a:solidFill>
                <a:latin typeface="+mj-lt"/>
                <a:ea typeface="Open Sans"/>
                <a:cs typeface="Open Sans"/>
                <a:sym typeface="Open Sans"/>
              </a:rPr>
              <a:t> + 6</a:t>
            </a:r>
            <a:endParaRPr sz="2000" dirty="0">
              <a:latin typeface="+mj-lt"/>
            </a:endParaRPr>
          </a:p>
          <a:p>
            <a:pPr marL="457200" marR="0" lvl="1" indent="0" algn="l" rtl="0">
              <a:spcBef>
                <a:spcPts val="0"/>
              </a:spcBef>
              <a:spcAft>
                <a:spcPts val="0"/>
              </a:spcAft>
              <a:buNone/>
            </a:pPr>
            <a:r>
              <a:rPr lang="en-IN" sz="2000" b="1" i="0" u="none" strike="noStrike" cap="none" dirty="0">
                <a:solidFill>
                  <a:schemeClr val="accent2"/>
                </a:solidFill>
                <a:latin typeface="+mj-lt"/>
                <a:ea typeface="Open Sans"/>
                <a:cs typeface="Open Sans"/>
                <a:sym typeface="Open Sans"/>
              </a:rPr>
              <a:t>   = w</a:t>
            </a:r>
            <a:r>
              <a:rPr lang="en-IN" sz="2000" b="1" i="0" u="none" strike="noStrike" cap="none" baseline="-25000" dirty="0">
                <a:solidFill>
                  <a:schemeClr val="accent2"/>
                </a:solidFill>
                <a:latin typeface="+mj-lt"/>
                <a:ea typeface="Open Sans"/>
                <a:cs typeface="Open Sans"/>
                <a:sym typeface="Open Sans"/>
              </a:rPr>
              <a:t>1</a:t>
            </a:r>
            <a:r>
              <a:rPr lang="en-IN" sz="2000" b="1" i="0" u="none" strike="noStrike" cap="none" dirty="0">
                <a:solidFill>
                  <a:schemeClr val="accent2"/>
                </a:solidFill>
                <a:latin typeface="+mj-lt"/>
                <a:ea typeface="Open Sans"/>
                <a:cs typeface="Open Sans"/>
                <a:sym typeface="Open Sans"/>
              </a:rPr>
              <a:t>x</a:t>
            </a:r>
            <a:r>
              <a:rPr lang="en-IN" sz="2000" b="1" i="0" u="none" strike="noStrike" cap="none" baseline="-25000" dirty="0">
                <a:solidFill>
                  <a:schemeClr val="accent2"/>
                </a:solidFill>
                <a:latin typeface="+mj-lt"/>
                <a:ea typeface="Open Sans"/>
                <a:cs typeface="Open Sans"/>
                <a:sym typeface="Open Sans"/>
              </a:rPr>
              <a:t>1</a:t>
            </a:r>
            <a:r>
              <a:rPr lang="en-IN" sz="2000" b="1" i="0" u="none" strike="noStrike" cap="none" dirty="0">
                <a:solidFill>
                  <a:schemeClr val="accent2"/>
                </a:solidFill>
                <a:latin typeface="+mj-lt"/>
                <a:ea typeface="Open Sans"/>
                <a:cs typeface="Open Sans"/>
                <a:sym typeface="Open Sans"/>
              </a:rPr>
              <a:t> + w</a:t>
            </a:r>
            <a:r>
              <a:rPr lang="en-IN" sz="2000" b="1" i="0" u="none" strike="noStrike" cap="none" baseline="-25000" dirty="0">
                <a:solidFill>
                  <a:schemeClr val="accent2"/>
                </a:solidFill>
                <a:latin typeface="+mj-lt"/>
                <a:ea typeface="Open Sans"/>
                <a:cs typeface="Open Sans"/>
                <a:sym typeface="Open Sans"/>
              </a:rPr>
              <a:t>2</a:t>
            </a:r>
            <a:r>
              <a:rPr lang="en-IN" sz="2000" b="1" i="0" u="none" strike="noStrike" cap="none" dirty="0">
                <a:solidFill>
                  <a:schemeClr val="accent2"/>
                </a:solidFill>
                <a:latin typeface="+mj-lt"/>
                <a:ea typeface="Open Sans"/>
                <a:cs typeface="Open Sans"/>
                <a:sym typeface="Open Sans"/>
              </a:rPr>
              <a:t>x</a:t>
            </a:r>
            <a:r>
              <a:rPr lang="en-IN" sz="2000" b="1" i="0" u="none" strike="noStrike" cap="none" baseline="-25000" dirty="0">
                <a:solidFill>
                  <a:schemeClr val="accent2"/>
                </a:solidFill>
                <a:latin typeface="+mj-lt"/>
                <a:ea typeface="Open Sans"/>
                <a:cs typeface="Open Sans"/>
                <a:sym typeface="Open Sans"/>
              </a:rPr>
              <a:t>2</a:t>
            </a:r>
            <a:r>
              <a:rPr lang="en-IN" sz="2000" b="1" i="0" u="none" strike="noStrike" cap="none" dirty="0">
                <a:solidFill>
                  <a:schemeClr val="accent2"/>
                </a:solidFill>
                <a:latin typeface="+mj-lt"/>
                <a:ea typeface="Open Sans"/>
                <a:cs typeface="Open Sans"/>
                <a:sym typeface="Open Sans"/>
              </a:rPr>
              <a:t>’ + 6</a:t>
            </a:r>
            <a:endParaRPr sz="2000" dirty="0">
              <a:latin typeface="+mj-lt"/>
            </a:endParaRPr>
          </a:p>
        </p:txBody>
      </p:sp>
      <p:pic>
        <p:nvPicPr>
          <p:cNvPr id="375" name="Google Shape;375;p24"/>
          <p:cNvPicPr preferRelativeResize="0"/>
          <p:nvPr/>
        </p:nvPicPr>
        <p:blipFill rotWithShape="1">
          <a:blip r:embed="rId3">
            <a:alphaModFix/>
          </a:blip>
          <a:srcRect/>
          <a:stretch/>
        </p:blipFill>
        <p:spPr>
          <a:xfrm>
            <a:off x="9225873" y="4532242"/>
            <a:ext cx="5230356" cy="3854643"/>
          </a:xfrm>
          <a:prstGeom prst="rect">
            <a:avLst/>
          </a:prstGeom>
          <a:noFill/>
          <a:ln>
            <a:noFill/>
          </a:ln>
        </p:spPr>
      </p:pic>
      <p:pic>
        <p:nvPicPr>
          <p:cNvPr id="376" name="Google Shape;376;p24"/>
          <p:cNvPicPr preferRelativeResize="0"/>
          <p:nvPr/>
        </p:nvPicPr>
        <p:blipFill rotWithShape="1">
          <a:blip r:embed="rId4">
            <a:alphaModFix/>
          </a:blip>
          <a:srcRect/>
          <a:stretch/>
        </p:blipFill>
        <p:spPr>
          <a:xfrm>
            <a:off x="2768964" y="4532242"/>
            <a:ext cx="5012641" cy="3854643"/>
          </a:xfrm>
          <a:prstGeom prst="rect">
            <a:avLst/>
          </a:prstGeom>
          <a:noFill/>
          <a:ln>
            <a:noFill/>
          </a:ln>
        </p:spPr>
      </p:pic>
      <p:sp>
        <p:nvSpPr>
          <p:cNvPr id="377" name="Google Shape;377;p24"/>
          <p:cNvSpPr/>
          <p:nvPr/>
        </p:nvSpPr>
        <p:spPr>
          <a:xfrm>
            <a:off x="11211339" y="5923722"/>
            <a:ext cx="1769165" cy="755374"/>
          </a:xfrm>
          <a:prstGeom prst="wedgeRectCallout">
            <a:avLst>
              <a:gd name="adj1" fmla="val 33100"/>
              <a:gd name="adj2" fmla="val 99342"/>
            </a:avLst>
          </a:prstGeom>
          <a:solidFill>
            <a:srgbClr val="FFD966"/>
          </a:solidFill>
          <a:ln w="12700" cap="flat" cmpd="sng">
            <a:solidFill>
              <a:srgbClr val="F7CAA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rgbClr val="3F3F3F"/>
                </a:solidFill>
                <a:latin typeface="Open Sans"/>
                <a:ea typeface="Open Sans"/>
                <a:cs typeface="Open Sans"/>
                <a:sym typeface="Open Sans"/>
              </a:rPr>
              <a:t>Better fit</a:t>
            </a:r>
            <a:endParaRPr/>
          </a:p>
        </p:txBody>
      </p:sp>
      <p:sp>
        <p:nvSpPr>
          <p:cNvPr id="15" name="Google Shape;312;p22">
            <a:extLst>
              <a:ext uri="{FF2B5EF4-FFF2-40B4-BE49-F238E27FC236}">
                <a16:creationId xmlns:a16="http://schemas.microsoft.com/office/drawing/2014/main" id="{3CEBF990-4E52-4122-9A56-89C086BD1E4E}"/>
              </a:ext>
            </a:extLst>
          </p:cNvPr>
          <p:cNvSpPr/>
          <p:nvPr/>
        </p:nvSpPr>
        <p:spPr>
          <a:xfrm>
            <a:off x="0" y="5049077"/>
            <a:ext cx="1769165" cy="1033669"/>
          </a:xfrm>
          <a:prstGeom prst="rect">
            <a:avLst/>
          </a:prstGeom>
          <a:solidFill>
            <a:srgbClr val="DDEAF6"/>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dirty="0">
                <a:solidFill>
                  <a:srgbClr val="3F3F3F"/>
                </a:solidFill>
                <a:latin typeface="Open Sans"/>
                <a:ea typeface="Open Sans"/>
                <a:cs typeface="Open Sans"/>
                <a:sym typeface="Open Sans"/>
              </a:rPr>
              <a:t>Ridge Regression</a:t>
            </a:r>
            <a:endParaRPr dirty="0"/>
          </a:p>
        </p:txBody>
      </p:sp>
      <p:sp>
        <p:nvSpPr>
          <p:cNvPr id="16" name="Google Shape;313;p22">
            <a:extLst>
              <a:ext uri="{FF2B5EF4-FFF2-40B4-BE49-F238E27FC236}">
                <a16:creationId xmlns:a16="http://schemas.microsoft.com/office/drawing/2014/main" id="{848DAE92-6354-4DBD-ACFF-A77B082D5800}"/>
              </a:ext>
            </a:extLst>
          </p:cNvPr>
          <p:cNvSpPr/>
          <p:nvPr/>
        </p:nvSpPr>
        <p:spPr>
          <a:xfrm>
            <a:off x="-2" y="6091940"/>
            <a:ext cx="1769165" cy="1033669"/>
          </a:xfrm>
          <a:prstGeom prst="rect">
            <a:avLst/>
          </a:prstGeom>
          <a:solidFill>
            <a:srgbClr val="DDEAF6"/>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dirty="0">
                <a:solidFill>
                  <a:srgbClr val="3F3F3F"/>
                </a:solidFill>
                <a:latin typeface="Open Sans"/>
                <a:ea typeface="Open Sans"/>
                <a:cs typeface="Open Sans"/>
                <a:sym typeface="Open Sans"/>
              </a:rPr>
              <a:t>Lasso</a:t>
            </a:r>
          </a:p>
          <a:p>
            <a:pPr marL="0" marR="0" lvl="0" indent="0" algn="ctr" rtl="0">
              <a:spcBef>
                <a:spcPts val="0"/>
              </a:spcBef>
              <a:spcAft>
                <a:spcPts val="0"/>
              </a:spcAft>
              <a:buNone/>
            </a:pPr>
            <a:r>
              <a:rPr lang="en-IN" sz="2000" dirty="0">
                <a:solidFill>
                  <a:srgbClr val="3F3F3F"/>
                </a:solidFill>
                <a:latin typeface="Open Sans"/>
                <a:ea typeface="Open Sans"/>
                <a:cs typeface="Open Sans"/>
                <a:sym typeface="Open Sans"/>
              </a:rPr>
              <a:t>Regression</a:t>
            </a:r>
            <a:endParaRPr dirty="0"/>
          </a:p>
        </p:txBody>
      </p:sp>
      <p:sp>
        <p:nvSpPr>
          <p:cNvPr id="17" name="Google Shape;313;p22">
            <a:extLst>
              <a:ext uri="{FF2B5EF4-FFF2-40B4-BE49-F238E27FC236}">
                <a16:creationId xmlns:a16="http://schemas.microsoft.com/office/drawing/2014/main" id="{23766796-6316-4E4E-A9ED-B24EA57A1C6B}"/>
              </a:ext>
            </a:extLst>
          </p:cNvPr>
          <p:cNvSpPr/>
          <p:nvPr/>
        </p:nvSpPr>
        <p:spPr>
          <a:xfrm>
            <a:off x="-3" y="7134803"/>
            <a:ext cx="1769165" cy="1033669"/>
          </a:xfrm>
          <a:prstGeom prst="rect">
            <a:avLst/>
          </a:prstGeom>
          <a:solidFill>
            <a:srgbClr val="DDEAF6"/>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dirty="0">
                <a:solidFill>
                  <a:srgbClr val="3F3F3F"/>
                </a:solidFill>
                <a:latin typeface="Open Sans"/>
                <a:ea typeface="Open Sans"/>
                <a:cs typeface="Open Sans"/>
                <a:sym typeface="Open Sans"/>
              </a:rPr>
              <a:t>ElasticNet</a:t>
            </a:r>
            <a:br>
              <a:rPr lang="en-IN" sz="2000" dirty="0">
                <a:solidFill>
                  <a:srgbClr val="3F3F3F"/>
                </a:solidFill>
                <a:latin typeface="Open Sans"/>
                <a:ea typeface="Open Sans"/>
                <a:cs typeface="Open Sans"/>
                <a:sym typeface="Open Sans"/>
              </a:rPr>
            </a:br>
            <a:r>
              <a:rPr lang="en-IN" sz="2000" dirty="0">
                <a:solidFill>
                  <a:srgbClr val="3F3F3F"/>
                </a:solidFill>
                <a:latin typeface="Open Sans"/>
                <a:ea typeface="Open Sans"/>
                <a:cs typeface="Open Sans"/>
                <a:sym typeface="Open Sans"/>
              </a:rPr>
              <a:t>Regression</a:t>
            </a:r>
            <a:endParaRPr dirty="0"/>
          </a:p>
        </p:txBody>
      </p:sp>
      <p:pic>
        <p:nvPicPr>
          <p:cNvPr id="18" name="Picture 17">
            <a:extLst>
              <a:ext uri="{FF2B5EF4-FFF2-40B4-BE49-F238E27FC236}">
                <a16:creationId xmlns:a16="http://schemas.microsoft.com/office/drawing/2014/main" id="{82448C37-AADB-4E8E-845A-27913C9F35F7}"/>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4016774" y="885621"/>
            <a:ext cx="8235780" cy="25392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4"/>
          <p:cNvSpPr txBox="1">
            <a:spLocks noGrp="1"/>
          </p:cNvSpPr>
          <p:nvPr>
            <p:ph type="title"/>
          </p:nvPr>
        </p:nvSpPr>
        <p:spPr>
          <a:xfrm>
            <a:off x="3078" y="319675"/>
            <a:ext cx="16258032"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IN" sz="3200" b="0" i="0" u="none" strike="noStrike" cap="none" dirty="0">
                <a:solidFill>
                  <a:srgbClr val="3F3F3F"/>
                </a:solidFill>
                <a:latin typeface="Open Sans ExtraBold"/>
                <a:ea typeface="Open Sans ExtraBold"/>
                <a:cs typeface="Open Sans ExtraBold"/>
                <a:sym typeface="Open Sans ExtraBold"/>
              </a:rPr>
              <a:t>Regression Use Case</a:t>
            </a:r>
            <a:endParaRPr dirty="0"/>
          </a:p>
        </p:txBody>
      </p:sp>
      <p:sp>
        <p:nvSpPr>
          <p:cNvPr id="372" name="Google Shape;372;p24"/>
          <p:cNvSpPr txBox="1"/>
          <p:nvPr/>
        </p:nvSpPr>
        <p:spPr>
          <a:xfrm>
            <a:off x="14798" y="1017200"/>
            <a:ext cx="16258032"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7F7F7F"/>
              </a:buClr>
              <a:buSzPts val="2000"/>
              <a:buFont typeface="Open Sans ExtraBold"/>
              <a:buNone/>
            </a:pPr>
            <a:endParaRPr dirty="0"/>
          </a:p>
        </p:txBody>
      </p:sp>
      <p:sp>
        <p:nvSpPr>
          <p:cNvPr id="56" name="Google Shape;2467;p82">
            <a:extLst>
              <a:ext uri="{FF2B5EF4-FFF2-40B4-BE49-F238E27FC236}">
                <a16:creationId xmlns:a16="http://schemas.microsoft.com/office/drawing/2014/main" id="{952DA819-0BB3-4C07-8A48-295C8366D5B5}"/>
              </a:ext>
            </a:extLst>
          </p:cNvPr>
          <p:cNvSpPr/>
          <p:nvPr/>
        </p:nvSpPr>
        <p:spPr>
          <a:xfrm>
            <a:off x="4599823" y="1284279"/>
            <a:ext cx="7010442" cy="732374"/>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lgn="ctr"/>
            <a:r>
              <a:rPr lang="en-IN" sz="2000" dirty="0">
                <a:latin typeface="Open Sans" panose="020B0604020202020204" charset="0"/>
                <a:ea typeface="Open Sans" panose="020B0604020202020204" charset="0"/>
                <a:cs typeface="Open Sans" panose="020B0604020202020204" charset="0"/>
              </a:rPr>
              <a:t>Predicting profit based on expenditures of the company</a:t>
            </a:r>
          </a:p>
        </p:txBody>
      </p:sp>
      <p:pic>
        <p:nvPicPr>
          <p:cNvPr id="57" name="Picture 56">
            <a:extLst>
              <a:ext uri="{FF2B5EF4-FFF2-40B4-BE49-F238E27FC236}">
                <a16:creationId xmlns:a16="http://schemas.microsoft.com/office/drawing/2014/main" id="{8F3AE412-ACC8-4EB7-B938-7C33175546FD}"/>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021535" y="885621"/>
            <a:ext cx="4226258" cy="253920"/>
          </a:xfrm>
          <a:prstGeom prst="rect">
            <a:avLst/>
          </a:prstGeom>
        </p:spPr>
      </p:pic>
      <p:grpSp>
        <p:nvGrpSpPr>
          <p:cNvPr id="58" name="Group 57">
            <a:extLst>
              <a:ext uri="{FF2B5EF4-FFF2-40B4-BE49-F238E27FC236}">
                <a16:creationId xmlns:a16="http://schemas.microsoft.com/office/drawing/2014/main" id="{178C065E-26B2-4B79-95B4-B3D0F1A73D75}"/>
              </a:ext>
            </a:extLst>
          </p:cNvPr>
          <p:cNvGrpSpPr/>
          <p:nvPr/>
        </p:nvGrpSpPr>
        <p:grpSpPr>
          <a:xfrm>
            <a:off x="887596" y="885621"/>
            <a:ext cx="13565157" cy="7857314"/>
            <a:chOff x="887596" y="885621"/>
            <a:chExt cx="13565157" cy="7857314"/>
          </a:xfrm>
        </p:grpSpPr>
        <p:pic>
          <p:nvPicPr>
            <p:cNvPr id="59" name="Picture 58">
              <a:extLst>
                <a:ext uri="{FF2B5EF4-FFF2-40B4-BE49-F238E27FC236}">
                  <a16:creationId xmlns:a16="http://schemas.microsoft.com/office/drawing/2014/main" id="{0963759D-F9BC-463E-94D5-E2570468F1A3}"/>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021535" y="885621"/>
              <a:ext cx="4226258" cy="253920"/>
            </a:xfrm>
            <a:prstGeom prst="rect">
              <a:avLst/>
            </a:prstGeom>
          </p:spPr>
        </p:pic>
        <p:grpSp>
          <p:nvGrpSpPr>
            <p:cNvPr id="60" name="Group 59">
              <a:extLst>
                <a:ext uri="{FF2B5EF4-FFF2-40B4-BE49-F238E27FC236}">
                  <a16:creationId xmlns:a16="http://schemas.microsoft.com/office/drawing/2014/main" id="{87D61D91-EE9A-49FA-8FD8-0455E457D785}"/>
                </a:ext>
              </a:extLst>
            </p:cNvPr>
            <p:cNvGrpSpPr/>
            <p:nvPr/>
          </p:nvGrpSpPr>
          <p:grpSpPr>
            <a:xfrm>
              <a:off x="2613272" y="2677096"/>
              <a:ext cx="3220842" cy="1003064"/>
              <a:chOff x="1757105" y="2264283"/>
              <a:chExt cx="2355734" cy="788479"/>
            </a:xfrm>
          </p:grpSpPr>
          <p:sp>
            <p:nvSpPr>
              <p:cNvPr id="105" name="Rectangle: Rounded Corners 104">
                <a:extLst>
                  <a:ext uri="{FF2B5EF4-FFF2-40B4-BE49-F238E27FC236}">
                    <a16:creationId xmlns:a16="http://schemas.microsoft.com/office/drawing/2014/main" id="{CA31EFE1-8AEB-46E2-AB37-F9851853B280}"/>
                  </a:ext>
                </a:extLst>
              </p:cNvPr>
              <p:cNvSpPr/>
              <p:nvPr/>
            </p:nvSpPr>
            <p:spPr>
              <a:xfrm>
                <a:off x="1913640" y="2403835"/>
                <a:ext cx="2199199" cy="648927"/>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R&amp;D Spend</a:t>
                </a:r>
              </a:p>
            </p:txBody>
          </p:sp>
          <p:sp>
            <p:nvSpPr>
              <p:cNvPr id="106" name="Oval 105">
                <a:extLst>
                  <a:ext uri="{FF2B5EF4-FFF2-40B4-BE49-F238E27FC236}">
                    <a16:creationId xmlns:a16="http://schemas.microsoft.com/office/drawing/2014/main" id="{D5F94C33-00B0-4EAE-B17C-1C8B4D90FEA2}"/>
                  </a:ext>
                </a:extLst>
              </p:cNvPr>
              <p:cNvSpPr/>
              <p:nvPr/>
            </p:nvSpPr>
            <p:spPr>
              <a:xfrm>
                <a:off x="1757105" y="2264283"/>
                <a:ext cx="267518" cy="287513"/>
              </a:xfrm>
              <a:prstGeom prst="ellipse">
                <a:avLst/>
              </a:prstGeom>
              <a:solidFill>
                <a:srgbClr val="5B9BD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1</a:t>
                </a:r>
              </a:p>
            </p:txBody>
          </p:sp>
        </p:grpSp>
        <p:grpSp>
          <p:nvGrpSpPr>
            <p:cNvPr id="61" name="Group 60">
              <a:extLst>
                <a:ext uri="{FF2B5EF4-FFF2-40B4-BE49-F238E27FC236}">
                  <a16:creationId xmlns:a16="http://schemas.microsoft.com/office/drawing/2014/main" id="{7491B572-3BCE-48D2-B208-AB2D9CB037EA}"/>
                </a:ext>
              </a:extLst>
            </p:cNvPr>
            <p:cNvGrpSpPr/>
            <p:nvPr/>
          </p:nvGrpSpPr>
          <p:grpSpPr>
            <a:xfrm>
              <a:off x="9244936" y="7734522"/>
              <a:ext cx="3186673" cy="1008413"/>
              <a:chOff x="6984556" y="5572837"/>
              <a:chExt cx="2330743" cy="792683"/>
            </a:xfrm>
          </p:grpSpPr>
          <p:sp>
            <p:nvSpPr>
              <p:cNvPr id="103" name="Rectangle: Rounded Corners 102">
                <a:extLst>
                  <a:ext uri="{FF2B5EF4-FFF2-40B4-BE49-F238E27FC236}">
                    <a16:creationId xmlns:a16="http://schemas.microsoft.com/office/drawing/2014/main" id="{32D212A4-F7D1-482A-9C12-9AC4DF4C1C8B}"/>
                  </a:ext>
                </a:extLst>
              </p:cNvPr>
              <p:cNvSpPr/>
              <p:nvPr/>
            </p:nvSpPr>
            <p:spPr>
              <a:xfrm>
                <a:off x="6984556" y="5716593"/>
                <a:ext cx="2199199" cy="64892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State</a:t>
                </a:r>
              </a:p>
            </p:txBody>
          </p:sp>
          <p:sp>
            <p:nvSpPr>
              <p:cNvPr id="104" name="Oval 103">
                <a:extLst>
                  <a:ext uri="{FF2B5EF4-FFF2-40B4-BE49-F238E27FC236}">
                    <a16:creationId xmlns:a16="http://schemas.microsoft.com/office/drawing/2014/main" id="{53AD7FCF-C485-47B1-A341-264CC3FD9AEC}"/>
                  </a:ext>
                </a:extLst>
              </p:cNvPr>
              <p:cNvSpPr/>
              <p:nvPr/>
            </p:nvSpPr>
            <p:spPr>
              <a:xfrm>
                <a:off x="9047781" y="5572837"/>
                <a:ext cx="267518" cy="287513"/>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4</a:t>
                </a:r>
              </a:p>
            </p:txBody>
          </p:sp>
        </p:grpSp>
        <p:grpSp>
          <p:nvGrpSpPr>
            <p:cNvPr id="62" name="Group 61">
              <a:extLst>
                <a:ext uri="{FF2B5EF4-FFF2-40B4-BE49-F238E27FC236}">
                  <a16:creationId xmlns:a16="http://schemas.microsoft.com/office/drawing/2014/main" id="{CAE0B766-510D-489E-9117-BC3F9FF1E8A5}"/>
                </a:ext>
              </a:extLst>
            </p:cNvPr>
            <p:cNvGrpSpPr/>
            <p:nvPr/>
          </p:nvGrpSpPr>
          <p:grpSpPr>
            <a:xfrm>
              <a:off x="11263051" y="4675012"/>
              <a:ext cx="3189702" cy="988253"/>
              <a:chOff x="8455710" y="3751709"/>
              <a:chExt cx="2332958" cy="776836"/>
            </a:xfrm>
            <a:solidFill>
              <a:srgbClr val="ED7D31"/>
            </a:solidFill>
          </p:grpSpPr>
          <p:sp>
            <p:nvSpPr>
              <p:cNvPr id="101" name="Rectangle: Rounded Corners 100">
                <a:extLst>
                  <a:ext uri="{FF2B5EF4-FFF2-40B4-BE49-F238E27FC236}">
                    <a16:creationId xmlns:a16="http://schemas.microsoft.com/office/drawing/2014/main" id="{CAAFB253-7DFD-401A-A2C0-6AA768D9A2C6}"/>
                  </a:ext>
                </a:extLst>
              </p:cNvPr>
              <p:cNvSpPr/>
              <p:nvPr/>
            </p:nvSpPr>
            <p:spPr>
              <a:xfrm>
                <a:off x="8455710" y="3879618"/>
                <a:ext cx="2199199" cy="64892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Marketing Spend</a:t>
                </a:r>
              </a:p>
            </p:txBody>
          </p:sp>
          <p:sp>
            <p:nvSpPr>
              <p:cNvPr id="102" name="Oval 101">
                <a:extLst>
                  <a:ext uri="{FF2B5EF4-FFF2-40B4-BE49-F238E27FC236}">
                    <a16:creationId xmlns:a16="http://schemas.microsoft.com/office/drawing/2014/main" id="{F1879EB8-F39D-40F6-9CA8-1DFD11C1247B}"/>
                  </a:ext>
                </a:extLst>
              </p:cNvPr>
              <p:cNvSpPr/>
              <p:nvPr/>
            </p:nvSpPr>
            <p:spPr>
              <a:xfrm>
                <a:off x="10521150" y="3751709"/>
                <a:ext cx="267518" cy="287513"/>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3</a:t>
                </a:r>
              </a:p>
            </p:txBody>
          </p:sp>
        </p:grpSp>
        <p:grpSp>
          <p:nvGrpSpPr>
            <p:cNvPr id="63" name="Group 62">
              <a:extLst>
                <a:ext uri="{FF2B5EF4-FFF2-40B4-BE49-F238E27FC236}">
                  <a16:creationId xmlns:a16="http://schemas.microsoft.com/office/drawing/2014/main" id="{7F94BD51-F3BB-4B58-B8F0-4DB0EB9A4A18}"/>
                </a:ext>
              </a:extLst>
            </p:cNvPr>
            <p:cNvGrpSpPr/>
            <p:nvPr/>
          </p:nvGrpSpPr>
          <p:grpSpPr>
            <a:xfrm>
              <a:off x="9588868" y="2052275"/>
              <a:ext cx="3208501" cy="1008413"/>
              <a:chOff x="7342361" y="1552336"/>
              <a:chExt cx="2346708" cy="792683"/>
            </a:xfrm>
          </p:grpSpPr>
          <p:sp>
            <p:nvSpPr>
              <p:cNvPr id="99" name="Rectangle: Rounded Corners 98">
                <a:extLst>
                  <a:ext uri="{FF2B5EF4-FFF2-40B4-BE49-F238E27FC236}">
                    <a16:creationId xmlns:a16="http://schemas.microsoft.com/office/drawing/2014/main" id="{2E6F24BD-A896-4E4C-98AE-549A1A4260E3}"/>
                  </a:ext>
                </a:extLst>
              </p:cNvPr>
              <p:cNvSpPr/>
              <p:nvPr/>
            </p:nvSpPr>
            <p:spPr>
              <a:xfrm>
                <a:off x="7342361" y="1696092"/>
                <a:ext cx="2199199" cy="648927"/>
              </a:xfrm>
              <a:prstGeom prst="roundRect">
                <a:avLst/>
              </a:prstGeom>
              <a:solidFill>
                <a:srgbClr val="2DA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Administration</a:t>
                </a:r>
              </a:p>
            </p:txBody>
          </p:sp>
          <p:sp>
            <p:nvSpPr>
              <p:cNvPr id="100" name="Oval 99">
                <a:extLst>
                  <a:ext uri="{FF2B5EF4-FFF2-40B4-BE49-F238E27FC236}">
                    <a16:creationId xmlns:a16="http://schemas.microsoft.com/office/drawing/2014/main" id="{04F8529F-DCC6-4906-92FF-309515D652D4}"/>
                  </a:ext>
                </a:extLst>
              </p:cNvPr>
              <p:cNvSpPr/>
              <p:nvPr/>
            </p:nvSpPr>
            <p:spPr>
              <a:xfrm>
                <a:off x="9421551" y="1552336"/>
                <a:ext cx="267518" cy="287513"/>
              </a:xfrm>
              <a:prstGeom prst="ellipse">
                <a:avLst/>
              </a:prstGeom>
              <a:solidFill>
                <a:srgbClr val="2DA99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2</a:t>
                </a:r>
              </a:p>
            </p:txBody>
          </p:sp>
        </p:grpSp>
        <p:sp>
          <p:nvSpPr>
            <p:cNvPr id="64" name="Rectangle: Rounded Corners 63">
              <a:extLst>
                <a:ext uri="{FF2B5EF4-FFF2-40B4-BE49-F238E27FC236}">
                  <a16:creationId xmlns:a16="http://schemas.microsoft.com/office/drawing/2014/main" id="{E46D2106-A07F-4C80-92DB-696BE9C38028}"/>
                </a:ext>
              </a:extLst>
            </p:cNvPr>
            <p:cNvSpPr/>
            <p:nvPr/>
          </p:nvSpPr>
          <p:spPr>
            <a:xfrm>
              <a:off x="7378533" y="4860744"/>
              <a:ext cx="1861608" cy="1357761"/>
            </a:xfrm>
            <a:prstGeom prst="roundRect">
              <a:avLst>
                <a:gd name="adj" fmla="val 5000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Profit Estimation</a:t>
              </a:r>
            </a:p>
          </p:txBody>
        </p:sp>
        <p:pic>
          <p:nvPicPr>
            <p:cNvPr id="65" name="Picture 64">
              <a:extLst>
                <a:ext uri="{FF2B5EF4-FFF2-40B4-BE49-F238E27FC236}">
                  <a16:creationId xmlns:a16="http://schemas.microsoft.com/office/drawing/2014/main" id="{038C4658-B4EB-4BC7-A39E-438563E3EEB6}"/>
                </a:ext>
              </a:extLst>
            </p:cNvPr>
            <p:cNvPicPr>
              <a:picLocks noChangeAspect="1"/>
            </p:cNvPicPr>
            <p:nvPr/>
          </p:nvPicPr>
          <p:blipFill rotWithShape="1">
            <a:blip r:embed="rId4">
              <a:extLst>
                <a:ext uri="{28A0092B-C50C-407E-A947-70E740481C1C}">
                  <a14:useLocalDpi xmlns:a14="http://schemas.microsoft.com/office/drawing/2010/main" val="0"/>
                </a:ext>
              </a:extLst>
            </a:blip>
            <a:srcRect l="25789" t="3566" r="32405" b="3853"/>
            <a:stretch/>
          </p:blipFill>
          <p:spPr>
            <a:xfrm>
              <a:off x="887596" y="5631103"/>
              <a:ext cx="1599329" cy="2833380"/>
            </a:xfrm>
            <a:prstGeom prst="rect">
              <a:avLst/>
            </a:prstGeom>
          </p:spPr>
        </p:pic>
        <p:grpSp>
          <p:nvGrpSpPr>
            <p:cNvPr id="66" name="Group 65">
              <a:extLst>
                <a:ext uri="{FF2B5EF4-FFF2-40B4-BE49-F238E27FC236}">
                  <a16:creationId xmlns:a16="http://schemas.microsoft.com/office/drawing/2014/main" id="{E0BBF5C9-3B88-4BD1-88B0-4AA111CB5FFA}"/>
                </a:ext>
              </a:extLst>
            </p:cNvPr>
            <p:cNvGrpSpPr/>
            <p:nvPr/>
          </p:nvGrpSpPr>
          <p:grpSpPr>
            <a:xfrm>
              <a:off x="2578704" y="5946634"/>
              <a:ext cx="3113488" cy="1005438"/>
              <a:chOff x="2583895" y="6123368"/>
              <a:chExt cx="3113488" cy="1005438"/>
            </a:xfrm>
          </p:grpSpPr>
          <p:sp>
            <p:nvSpPr>
              <p:cNvPr id="97" name="Rectangle: Rounded Corners 96">
                <a:extLst>
                  <a:ext uri="{FF2B5EF4-FFF2-40B4-BE49-F238E27FC236}">
                    <a16:creationId xmlns:a16="http://schemas.microsoft.com/office/drawing/2014/main" id="{8A060203-BC12-40BC-BF74-DF285273C8C9}"/>
                  </a:ext>
                </a:extLst>
              </p:cNvPr>
              <p:cNvSpPr/>
              <p:nvPr/>
            </p:nvSpPr>
            <p:spPr>
              <a:xfrm>
                <a:off x="2690561" y="6303273"/>
                <a:ext cx="3006822" cy="825533"/>
              </a:xfrm>
              <a:prstGeom prst="roundRect">
                <a:avLst/>
              </a:prstGeom>
              <a:solidFill>
                <a:srgbClr val="A797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j-lt"/>
                  </a:rPr>
                  <a:t>Profit</a:t>
                </a:r>
              </a:p>
            </p:txBody>
          </p:sp>
          <p:sp>
            <p:nvSpPr>
              <p:cNvPr id="98" name="Oval 97">
                <a:extLst>
                  <a:ext uri="{FF2B5EF4-FFF2-40B4-BE49-F238E27FC236}">
                    <a16:creationId xmlns:a16="http://schemas.microsoft.com/office/drawing/2014/main" id="{179875DE-2C59-4730-AACA-9162E3962E70}"/>
                  </a:ext>
                </a:extLst>
              </p:cNvPr>
              <p:cNvSpPr/>
              <p:nvPr/>
            </p:nvSpPr>
            <p:spPr>
              <a:xfrm>
                <a:off x="2583895" y="6123368"/>
                <a:ext cx="365760" cy="365760"/>
              </a:xfrm>
              <a:prstGeom prst="ellipse">
                <a:avLst/>
              </a:prstGeom>
              <a:solidFill>
                <a:srgbClr val="A797E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5</a:t>
                </a:r>
              </a:p>
            </p:txBody>
          </p:sp>
        </p:grpSp>
        <p:grpSp>
          <p:nvGrpSpPr>
            <p:cNvPr id="67" name="Group 66">
              <a:extLst>
                <a:ext uri="{FF2B5EF4-FFF2-40B4-BE49-F238E27FC236}">
                  <a16:creationId xmlns:a16="http://schemas.microsoft.com/office/drawing/2014/main" id="{4A8F303F-8292-4662-9C5F-CFB36922536F}"/>
                </a:ext>
              </a:extLst>
            </p:cNvPr>
            <p:cNvGrpSpPr/>
            <p:nvPr/>
          </p:nvGrpSpPr>
          <p:grpSpPr>
            <a:xfrm>
              <a:off x="5387447" y="2092565"/>
              <a:ext cx="6052498" cy="6364487"/>
              <a:chOff x="5235047" y="1940165"/>
              <a:chExt cx="6052498" cy="6364487"/>
            </a:xfrm>
          </p:grpSpPr>
          <p:sp>
            <p:nvSpPr>
              <p:cNvPr id="68" name="Freeform 151">
                <a:extLst>
                  <a:ext uri="{FF2B5EF4-FFF2-40B4-BE49-F238E27FC236}">
                    <a16:creationId xmlns:a16="http://schemas.microsoft.com/office/drawing/2014/main" id="{A1005981-D0B0-4201-8195-6D1FDF0E7442}"/>
                  </a:ext>
                </a:extLst>
              </p:cNvPr>
              <p:cNvSpPr/>
              <p:nvPr/>
            </p:nvSpPr>
            <p:spPr>
              <a:xfrm rot="19411824">
                <a:off x="7519635" y="1940165"/>
                <a:ext cx="2204833" cy="2967057"/>
              </a:xfrm>
              <a:custGeom>
                <a:avLst/>
                <a:gdLst>
                  <a:gd name="connsiteX0" fmla="*/ 2048808 w 2205216"/>
                  <a:gd name="connsiteY0" fmla="*/ 1521530 h 2967572"/>
                  <a:gd name="connsiteX1" fmla="*/ 2076755 w 2205216"/>
                  <a:gd name="connsiteY1" fmla="*/ 1593529 h 2967572"/>
                  <a:gd name="connsiteX2" fmla="*/ 2076754 w 2205216"/>
                  <a:gd name="connsiteY2" fmla="*/ 1593529 h 2967572"/>
                  <a:gd name="connsiteX3" fmla="*/ 2119754 w 2205216"/>
                  <a:gd name="connsiteY3" fmla="*/ 1704310 h 2967572"/>
                  <a:gd name="connsiteX4" fmla="*/ 2180183 w 2205216"/>
                  <a:gd name="connsiteY4" fmla="*/ 1909654 h 2967572"/>
                  <a:gd name="connsiteX5" fmla="*/ 2205216 w 2205216"/>
                  <a:gd name="connsiteY5" fmla="*/ 2035348 h 2967572"/>
                  <a:gd name="connsiteX6" fmla="*/ 909619 w 2205216"/>
                  <a:gd name="connsiteY6" fmla="*/ 2967572 h 2967572"/>
                  <a:gd name="connsiteX7" fmla="*/ 488448 w 2205216"/>
                  <a:gd name="connsiteY7" fmla="*/ 1593530 h 2967572"/>
                  <a:gd name="connsiteX8" fmla="*/ 488449 w 2205216"/>
                  <a:gd name="connsiteY8" fmla="*/ 1593530 h 2967572"/>
                  <a:gd name="connsiteX9" fmla="*/ 466379 w 2205216"/>
                  <a:gd name="connsiteY9" fmla="*/ 1521529 h 2967572"/>
                  <a:gd name="connsiteX10" fmla="*/ 1223750 w 2205216"/>
                  <a:gd name="connsiteY10" fmla="*/ 480019 h 2967572"/>
                  <a:gd name="connsiteX11" fmla="*/ 2042073 w 2205216"/>
                  <a:gd name="connsiteY11" fmla="*/ 1504180 h 2967572"/>
                  <a:gd name="connsiteX12" fmla="*/ 2048807 w 2205216"/>
                  <a:gd name="connsiteY12" fmla="*/ 1521530 h 2967572"/>
                  <a:gd name="connsiteX13" fmla="*/ 466378 w 2205216"/>
                  <a:gd name="connsiteY13" fmla="*/ 1521529 h 2967572"/>
                  <a:gd name="connsiteX14" fmla="*/ 0 w 2205216"/>
                  <a:gd name="connsiteY14" fmla="*/ 0 h 2967572"/>
                  <a:gd name="connsiteX15" fmla="*/ 65594 w 2205216"/>
                  <a:gd name="connsiteY15" fmla="*/ 5959 h 2967572"/>
                  <a:gd name="connsiteX16" fmla="*/ 1223750 w 2205216"/>
                  <a:gd name="connsiteY16" fmla="*/ 480019 h 296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05216" h="2967572">
                    <a:moveTo>
                      <a:pt x="2048808" y="1521530"/>
                    </a:moveTo>
                    <a:lnTo>
                      <a:pt x="2076755" y="1593529"/>
                    </a:lnTo>
                    <a:lnTo>
                      <a:pt x="2076754" y="1593529"/>
                    </a:lnTo>
                    <a:lnTo>
                      <a:pt x="2119754" y="1704310"/>
                    </a:lnTo>
                    <a:cubicBezTo>
                      <a:pt x="2142782" y="1771956"/>
                      <a:pt x="2162936" y="1840471"/>
                      <a:pt x="2180183" y="1909654"/>
                    </a:cubicBezTo>
                    <a:lnTo>
                      <a:pt x="2205216" y="2035348"/>
                    </a:lnTo>
                    <a:lnTo>
                      <a:pt x="909619" y="2967572"/>
                    </a:lnTo>
                    <a:lnTo>
                      <a:pt x="488448" y="1593530"/>
                    </a:lnTo>
                    <a:lnTo>
                      <a:pt x="488449" y="1593530"/>
                    </a:lnTo>
                    <a:lnTo>
                      <a:pt x="466379" y="1521529"/>
                    </a:lnTo>
                    <a:close/>
                    <a:moveTo>
                      <a:pt x="1223750" y="480019"/>
                    </a:moveTo>
                    <a:cubicBezTo>
                      <a:pt x="1594647" y="754163"/>
                      <a:pt x="1869578" y="1109934"/>
                      <a:pt x="2042073" y="1504180"/>
                    </a:cubicBezTo>
                    <a:lnTo>
                      <a:pt x="2048807" y="1521530"/>
                    </a:lnTo>
                    <a:lnTo>
                      <a:pt x="466378" y="1521529"/>
                    </a:lnTo>
                    <a:lnTo>
                      <a:pt x="0" y="0"/>
                    </a:lnTo>
                    <a:lnTo>
                      <a:pt x="65594" y="5959"/>
                    </a:lnTo>
                    <a:cubicBezTo>
                      <a:pt x="472038" y="62773"/>
                      <a:pt x="870514" y="218928"/>
                      <a:pt x="1223750" y="480019"/>
                    </a:cubicBezTo>
                    <a:close/>
                  </a:path>
                </a:pathLst>
              </a:custGeom>
              <a:solidFill>
                <a:srgbClr val="2DA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grpSp>
            <p:nvGrpSpPr>
              <p:cNvPr id="69" name="Group 68">
                <a:extLst>
                  <a:ext uri="{FF2B5EF4-FFF2-40B4-BE49-F238E27FC236}">
                    <a16:creationId xmlns:a16="http://schemas.microsoft.com/office/drawing/2014/main" id="{5BAAFA76-2504-42C1-A78E-E1D8DC38DA12}"/>
                  </a:ext>
                </a:extLst>
              </p:cNvPr>
              <p:cNvGrpSpPr/>
              <p:nvPr/>
            </p:nvGrpSpPr>
            <p:grpSpPr>
              <a:xfrm>
                <a:off x="5235047" y="2360449"/>
                <a:ext cx="6052498" cy="5944203"/>
                <a:chOff x="5235047" y="2360449"/>
                <a:chExt cx="6052498" cy="5944203"/>
              </a:xfrm>
            </p:grpSpPr>
            <p:sp>
              <p:nvSpPr>
                <p:cNvPr id="70" name="Freeform 129">
                  <a:extLst>
                    <a:ext uri="{FF2B5EF4-FFF2-40B4-BE49-F238E27FC236}">
                      <a16:creationId xmlns:a16="http://schemas.microsoft.com/office/drawing/2014/main" id="{DFED4DD5-AF34-4F7B-9546-4CBA1F6A6774}"/>
                    </a:ext>
                  </a:extLst>
                </p:cNvPr>
                <p:cNvSpPr/>
                <p:nvPr/>
              </p:nvSpPr>
              <p:spPr>
                <a:xfrm>
                  <a:off x="7428987" y="6513214"/>
                  <a:ext cx="2953932" cy="1374823"/>
                </a:xfrm>
                <a:custGeom>
                  <a:avLst/>
                  <a:gdLst>
                    <a:gd name="connsiteX0" fmla="*/ 1505247 w 2954445"/>
                    <a:gd name="connsiteY0" fmla="*/ 0 h 1375062"/>
                    <a:gd name="connsiteX1" fmla="*/ 2954445 w 2954445"/>
                    <a:gd name="connsiteY1" fmla="*/ 0 h 1375062"/>
                    <a:gd name="connsiteX2" fmla="*/ 2874651 w 2954445"/>
                    <a:gd name="connsiteY2" fmla="*/ 143132 h 1375062"/>
                    <a:gd name="connsiteX3" fmla="*/ 1206977 w 2954445"/>
                    <a:gd name="connsiteY3" fmla="*/ 1323354 h 1375062"/>
                    <a:gd name="connsiteX4" fmla="*/ 1073999 w 2954445"/>
                    <a:gd name="connsiteY4" fmla="*/ 1343649 h 1375062"/>
                    <a:gd name="connsiteX5" fmla="*/ 1429632 w 2954445"/>
                    <a:gd name="connsiteY5" fmla="*/ 0 h 1375062"/>
                    <a:gd name="connsiteX6" fmla="*/ 1505246 w 2954445"/>
                    <a:gd name="connsiteY6" fmla="*/ 0 h 1375062"/>
                    <a:gd name="connsiteX7" fmla="*/ 1073999 w 2954445"/>
                    <a:gd name="connsiteY7" fmla="*/ 1343648 h 1375062"/>
                    <a:gd name="connsiteX8" fmla="*/ 994490 w 2954445"/>
                    <a:gd name="connsiteY8" fmla="*/ 1355783 h 1375062"/>
                    <a:gd name="connsiteX9" fmla="*/ 1429630 w 2954445"/>
                    <a:gd name="connsiteY9" fmla="*/ 0 h 1375062"/>
                    <a:gd name="connsiteX10" fmla="*/ 994488 w 2954445"/>
                    <a:gd name="connsiteY10" fmla="*/ 1355783 h 1375062"/>
                    <a:gd name="connsiteX11" fmla="*/ 994490 w 2954445"/>
                    <a:gd name="connsiteY11" fmla="*/ 1355783 h 1375062"/>
                    <a:gd name="connsiteX12" fmla="*/ 994490 w 2954445"/>
                    <a:gd name="connsiteY12" fmla="*/ 1355784 h 1375062"/>
                    <a:gd name="connsiteX13" fmla="*/ 954277 w 2954445"/>
                    <a:gd name="connsiteY13" fmla="*/ 1361922 h 1375062"/>
                    <a:gd name="connsiteX14" fmla="*/ 694057 w 2954445"/>
                    <a:gd name="connsiteY14" fmla="*/ 1375062 h 1375062"/>
                    <a:gd name="connsiteX15" fmla="*/ 514409 w 2954445"/>
                    <a:gd name="connsiteY15" fmla="*/ 1368819 h 1375062"/>
                    <a:gd name="connsiteX16" fmla="*/ 434278 w 2954445"/>
                    <a:gd name="connsiteY16" fmla="*/ 1360433 h 1375062"/>
                    <a:gd name="connsiteX17" fmla="*/ 0 w 2954445"/>
                    <a:gd name="connsiteY17" fmla="*/ 1 h 137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54445" h="1375062">
                      <a:moveTo>
                        <a:pt x="1505247" y="0"/>
                      </a:moveTo>
                      <a:lnTo>
                        <a:pt x="2954445" y="0"/>
                      </a:lnTo>
                      <a:lnTo>
                        <a:pt x="2874651" y="143132"/>
                      </a:lnTo>
                      <a:cubicBezTo>
                        <a:pt x="2513722" y="741201"/>
                        <a:pt x="1913701" y="1178738"/>
                        <a:pt x="1206977" y="1323354"/>
                      </a:cubicBezTo>
                      <a:lnTo>
                        <a:pt x="1073999" y="1343649"/>
                      </a:lnTo>
                      <a:close/>
                      <a:moveTo>
                        <a:pt x="1429632" y="0"/>
                      </a:moveTo>
                      <a:lnTo>
                        <a:pt x="1505246" y="0"/>
                      </a:lnTo>
                      <a:lnTo>
                        <a:pt x="1073999" y="1343648"/>
                      </a:lnTo>
                      <a:lnTo>
                        <a:pt x="994490" y="1355783"/>
                      </a:lnTo>
                      <a:close/>
                      <a:moveTo>
                        <a:pt x="1429630" y="0"/>
                      </a:moveTo>
                      <a:lnTo>
                        <a:pt x="994488" y="1355783"/>
                      </a:lnTo>
                      <a:lnTo>
                        <a:pt x="994490" y="1355783"/>
                      </a:lnTo>
                      <a:lnTo>
                        <a:pt x="994490" y="1355784"/>
                      </a:lnTo>
                      <a:lnTo>
                        <a:pt x="954277" y="1361922"/>
                      </a:lnTo>
                      <a:cubicBezTo>
                        <a:pt x="868719" y="1370611"/>
                        <a:pt x="781908" y="1375062"/>
                        <a:pt x="694057" y="1375062"/>
                      </a:cubicBezTo>
                      <a:cubicBezTo>
                        <a:pt x="633660" y="1375061"/>
                        <a:pt x="573754" y="1372957"/>
                        <a:pt x="514409" y="1368819"/>
                      </a:cubicBezTo>
                      <a:lnTo>
                        <a:pt x="434278" y="1360433"/>
                      </a:lnTo>
                      <a:lnTo>
                        <a:pt x="0" y="1"/>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71" name="Freeform 125">
                  <a:extLst>
                    <a:ext uri="{FF2B5EF4-FFF2-40B4-BE49-F238E27FC236}">
                      <a16:creationId xmlns:a16="http://schemas.microsoft.com/office/drawing/2014/main" id="{A404C6BE-9ED6-4DEA-BA1C-87B19F7B64FB}"/>
                    </a:ext>
                  </a:extLst>
                </p:cNvPr>
                <p:cNvSpPr/>
                <p:nvPr/>
              </p:nvSpPr>
              <p:spPr>
                <a:xfrm>
                  <a:off x="8957077" y="3519213"/>
                  <a:ext cx="1710484" cy="2922015"/>
                </a:xfrm>
                <a:custGeom>
                  <a:avLst/>
                  <a:gdLst>
                    <a:gd name="connsiteX0" fmla="*/ 429558 w 1710781"/>
                    <a:gd name="connsiteY0" fmla="*/ 1584138 h 2922522"/>
                    <a:gd name="connsiteX1" fmla="*/ 1627311 w 1710781"/>
                    <a:gd name="connsiteY1" fmla="*/ 2470073 h 2922522"/>
                    <a:gd name="connsiteX2" fmla="*/ 1622625 w 1710781"/>
                    <a:gd name="connsiteY2" fmla="*/ 2490979 h 2922522"/>
                    <a:gd name="connsiteX3" fmla="*/ 1506224 w 1710781"/>
                    <a:gd name="connsiteY3" fmla="*/ 2825855 h 2922522"/>
                    <a:gd name="connsiteX4" fmla="*/ 1460781 w 1710781"/>
                    <a:gd name="connsiteY4" fmla="*/ 2922522 h 2922522"/>
                    <a:gd name="connsiteX5" fmla="*/ 0 w 1710781"/>
                    <a:gd name="connsiteY5" fmla="*/ 2922522 h 2922522"/>
                    <a:gd name="connsiteX6" fmla="*/ 937992 w 1710781"/>
                    <a:gd name="connsiteY6" fmla="*/ 0 h 2922522"/>
                    <a:gd name="connsiteX7" fmla="*/ 965344 w 1710781"/>
                    <a:gd name="connsiteY7" fmla="*/ 24859 h 2922522"/>
                    <a:gd name="connsiteX8" fmla="*/ 1710781 w 1710781"/>
                    <a:gd name="connsiteY8" fmla="*/ 1824502 h 2922522"/>
                    <a:gd name="connsiteX9" fmla="*/ 1671030 w 1710781"/>
                    <a:gd name="connsiteY9" fmla="*/ 2275023 h 2922522"/>
                    <a:gd name="connsiteX10" fmla="*/ 1644530 w 1710781"/>
                    <a:gd name="connsiteY10" fmla="*/ 2393253 h 2922522"/>
                    <a:gd name="connsiteX11" fmla="*/ 1627312 w 1710781"/>
                    <a:gd name="connsiteY11" fmla="*/ 2470072 h 2922522"/>
                    <a:gd name="connsiteX12" fmla="*/ 429559 w 1710781"/>
                    <a:gd name="connsiteY12" fmla="*/ 1584137 h 2922522"/>
                    <a:gd name="connsiteX13" fmla="*/ 452788 w 1710781"/>
                    <a:gd name="connsiteY13" fmla="*/ 1511764 h 292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0781" h="2922522">
                      <a:moveTo>
                        <a:pt x="429558" y="1584138"/>
                      </a:moveTo>
                      <a:lnTo>
                        <a:pt x="1627311" y="2470073"/>
                      </a:lnTo>
                      <a:lnTo>
                        <a:pt x="1622625" y="2490979"/>
                      </a:lnTo>
                      <a:cubicBezTo>
                        <a:pt x="1591488" y="2606042"/>
                        <a:pt x="1552483" y="2717872"/>
                        <a:pt x="1506224" y="2825855"/>
                      </a:cubicBezTo>
                      <a:lnTo>
                        <a:pt x="1460781" y="2922522"/>
                      </a:lnTo>
                      <a:lnTo>
                        <a:pt x="0" y="2922522"/>
                      </a:lnTo>
                      <a:close/>
                      <a:moveTo>
                        <a:pt x="937992" y="0"/>
                      </a:moveTo>
                      <a:lnTo>
                        <a:pt x="965344" y="24859"/>
                      </a:lnTo>
                      <a:cubicBezTo>
                        <a:pt x="1425913" y="485428"/>
                        <a:pt x="1710781" y="1121698"/>
                        <a:pt x="1710781" y="1824502"/>
                      </a:cubicBezTo>
                      <a:cubicBezTo>
                        <a:pt x="1710781" y="1978241"/>
                        <a:pt x="1697150" y="2128795"/>
                        <a:pt x="1671030" y="2275023"/>
                      </a:cubicBezTo>
                      <a:lnTo>
                        <a:pt x="1644530" y="2393253"/>
                      </a:lnTo>
                      <a:lnTo>
                        <a:pt x="1627312" y="2470072"/>
                      </a:lnTo>
                      <a:lnTo>
                        <a:pt x="429559" y="1584137"/>
                      </a:lnTo>
                      <a:lnTo>
                        <a:pt x="452788" y="1511764"/>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72" name="Freeform 150">
                  <a:extLst>
                    <a:ext uri="{FF2B5EF4-FFF2-40B4-BE49-F238E27FC236}">
                      <a16:creationId xmlns:a16="http://schemas.microsoft.com/office/drawing/2014/main" id="{B235EC95-BA7F-48A2-AE4D-E86ADB443425}"/>
                    </a:ext>
                  </a:extLst>
                </p:cNvPr>
                <p:cNvSpPr/>
                <p:nvPr/>
              </p:nvSpPr>
              <p:spPr>
                <a:xfrm rot="15137752">
                  <a:off x="5529481" y="2982113"/>
                  <a:ext cx="2266480" cy="2855348"/>
                </a:xfrm>
                <a:custGeom>
                  <a:avLst/>
                  <a:gdLst>
                    <a:gd name="connsiteX0" fmla="*/ 2095711 w 2266873"/>
                    <a:gd name="connsiteY0" fmla="*/ 1446252 h 2855844"/>
                    <a:gd name="connsiteX1" fmla="*/ 491373 w 2266873"/>
                    <a:gd name="connsiteY1" fmla="*/ 1446253 h 2855844"/>
                    <a:gd name="connsiteX2" fmla="*/ 0 w 2266873"/>
                    <a:gd name="connsiteY2" fmla="*/ 0 h 2855844"/>
                    <a:gd name="connsiteX3" fmla="*/ 69368 w 2266873"/>
                    <a:gd name="connsiteY3" fmla="*/ 3981 h 2855844"/>
                    <a:gd name="connsiteX4" fmla="*/ 573722 w 2266873"/>
                    <a:gd name="connsiteY4" fmla="*/ 110703 h 2855844"/>
                    <a:gd name="connsiteX5" fmla="*/ 2002869 w 2266873"/>
                    <a:gd name="connsiteY5" fmla="*/ 1260951 h 2855844"/>
                    <a:gd name="connsiteX6" fmla="*/ 2266873 w 2266873"/>
                    <a:gd name="connsiteY6" fmla="*/ 1920484 h 2855844"/>
                    <a:gd name="connsiteX7" fmla="*/ 970289 w 2266873"/>
                    <a:gd name="connsiteY7" fmla="*/ 2855844 h 2855844"/>
                    <a:gd name="connsiteX8" fmla="*/ 515835 w 2266873"/>
                    <a:gd name="connsiteY8" fmla="*/ 1518254 h 2855844"/>
                    <a:gd name="connsiteX9" fmla="*/ 994000 w 2266873"/>
                    <a:gd name="connsiteY9" fmla="*/ 1518254 h 2855844"/>
                    <a:gd name="connsiteX10" fmla="*/ 515836 w 2266873"/>
                    <a:gd name="connsiteY10" fmla="*/ 1518254 h 2855844"/>
                    <a:gd name="connsiteX11" fmla="*/ 491374 w 2266873"/>
                    <a:gd name="connsiteY11" fmla="*/ 1446254 h 2855844"/>
                    <a:gd name="connsiteX12" fmla="*/ 2095712 w 2266873"/>
                    <a:gd name="connsiteY12" fmla="*/ 1446253 h 2855844"/>
                    <a:gd name="connsiteX13" fmla="*/ 2131786 w 2266873"/>
                    <a:gd name="connsiteY13" fmla="*/ 1518253 h 2855844"/>
                    <a:gd name="connsiteX14" fmla="*/ 2131785 w 2266873"/>
                    <a:gd name="connsiteY14" fmla="*/ 1518253 h 2855844"/>
                    <a:gd name="connsiteX15" fmla="*/ 2139571 w 2266873"/>
                    <a:gd name="connsiteY15" fmla="*/ 1533795 h 2855844"/>
                    <a:gd name="connsiteX16" fmla="*/ 2242959 w 2266873"/>
                    <a:gd name="connsiteY16" fmla="*/ 1821445 h 2855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6873" h="2855844">
                      <a:moveTo>
                        <a:pt x="2095711" y="1446252"/>
                      </a:moveTo>
                      <a:lnTo>
                        <a:pt x="491373" y="1446253"/>
                      </a:lnTo>
                      <a:lnTo>
                        <a:pt x="0" y="0"/>
                      </a:lnTo>
                      <a:lnTo>
                        <a:pt x="69368" y="3981"/>
                      </a:lnTo>
                      <a:cubicBezTo>
                        <a:pt x="237510" y="22066"/>
                        <a:pt x="406343" y="57272"/>
                        <a:pt x="573722" y="110703"/>
                      </a:cubicBezTo>
                      <a:cubicBezTo>
                        <a:pt x="1201397" y="311069"/>
                        <a:pt x="1697224" y="732167"/>
                        <a:pt x="2002869" y="1260951"/>
                      </a:cubicBezTo>
                      <a:close/>
                      <a:moveTo>
                        <a:pt x="2266873" y="1920484"/>
                      </a:moveTo>
                      <a:lnTo>
                        <a:pt x="970289" y="2855844"/>
                      </a:lnTo>
                      <a:lnTo>
                        <a:pt x="515835" y="1518254"/>
                      </a:lnTo>
                      <a:lnTo>
                        <a:pt x="994000" y="1518254"/>
                      </a:lnTo>
                      <a:lnTo>
                        <a:pt x="515836" y="1518254"/>
                      </a:lnTo>
                      <a:lnTo>
                        <a:pt x="491374" y="1446254"/>
                      </a:lnTo>
                      <a:lnTo>
                        <a:pt x="2095712" y="1446253"/>
                      </a:lnTo>
                      <a:lnTo>
                        <a:pt x="2131786" y="1518253"/>
                      </a:lnTo>
                      <a:lnTo>
                        <a:pt x="2131785" y="1518253"/>
                      </a:lnTo>
                      <a:lnTo>
                        <a:pt x="2139571" y="1533795"/>
                      </a:lnTo>
                      <a:cubicBezTo>
                        <a:pt x="2179678" y="1627385"/>
                        <a:pt x="2214230" y="1723443"/>
                        <a:pt x="2242959" y="1821445"/>
                      </a:cubicBezTo>
                      <a:close/>
                    </a:path>
                  </a:pathLst>
                </a:cu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73" name="Freeform 149">
                  <a:extLst>
                    <a:ext uri="{FF2B5EF4-FFF2-40B4-BE49-F238E27FC236}">
                      <a16:creationId xmlns:a16="http://schemas.microsoft.com/office/drawing/2014/main" id="{D8969C38-6A70-43A8-A062-2689AD16E82C}"/>
                    </a:ext>
                  </a:extLst>
                </p:cNvPr>
                <p:cNvSpPr/>
                <p:nvPr/>
              </p:nvSpPr>
              <p:spPr>
                <a:xfrm rot="20517802">
                  <a:off x="5925571" y="5242610"/>
                  <a:ext cx="1460113" cy="2915053"/>
                </a:xfrm>
                <a:custGeom>
                  <a:avLst/>
                  <a:gdLst>
                    <a:gd name="connsiteX0" fmla="*/ 25135 w 1460366"/>
                    <a:gd name="connsiteY0" fmla="*/ 955863 h 2915559"/>
                    <a:gd name="connsiteX1" fmla="*/ 981741 w 1460366"/>
                    <a:gd name="connsiteY1" fmla="*/ 1267362 h 2915559"/>
                    <a:gd name="connsiteX2" fmla="*/ 1453849 w 1460366"/>
                    <a:gd name="connsiteY2" fmla="*/ 1421094 h 2915559"/>
                    <a:gd name="connsiteX3" fmla="*/ 1453849 w 1460366"/>
                    <a:gd name="connsiteY3" fmla="*/ 1496812 h 2915559"/>
                    <a:gd name="connsiteX4" fmla="*/ 1451684 w 1460366"/>
                    <a:gd name="connsiteY4" fmla="*/ 1496107 h 2915559"/>
                    <a:gd name="connsiteX5" fmla="*/ 1443446 w 1460366"/>
                    <a:gd name="connsiteY5" fmla="*/ 2915559 h 2915559"/>
                    <a:gd name="connsiteX6" fmla="*/ 1426949 w 1460366"/>
                    <a:gd name="connsiteY6" fmla="*/ 2908210 h 2915559"/>
                    <a:gd name="connsiteX7" fmla="*/ 42219 w 1460366"/>
                    <a:gd name="connsiteY7" fmla="*/ 1082492 h 2915559"/>
                    <a:gd name="connsiteX8" fmla="*/ 35820 w 1460366"/>
                    <a:gd name="connsiteY8" fmla="*/ 1035064 h 2915559"/>
                    <a:gd name="connsiteX9" fmla="*/ 35821 w 1460366"/>
                    <a:gd name="connsiteY9" fmla="*/ 1035064 h 2915559"/>
                    <a:gd name="connsiteX10" fmla="*/ 1460366 w 1460366"/>
                    <a:gd name="connsiteY10" fmla="*/ 0 h 2915559"/>
                    <a:gd name="connsiteX11" fmla="*/ 1452123 w 1460366"/>
                    <a:gd name="connsiteY11" fmla="*/ 1420526 h 2915559"/>
                    <a:gd name="connsiteX12" fmla="*/ 981744 w 1460366"/>
                    <a:gd name="connsiteY12" fmla="*/ 1267360 h 2915559"/>
                    <a:gd name="connsiteX13" fmla="*/ 25136 w 1460366"/>
                    <a:gd name="connsiteY13" fmla="*/ 955861 h 2915559"/>
                    <a:gd name="connsiteX14" fmla="*/ 25137 w 1460366"/>
                    <a:gd name="connsiteY14" fmla="*/ 955863 h 2915559"/>
                    <a:gd name="connsiteX15" fmla="*/ 25135 w 1460366"/>
                    <a:gd name="connsiteY15" fmla="*/ 955862 h 2915559"/>
                    <a:gd name="connsiteX16" fmla="*/ 9198 w 1460366"/>
                    <a:gd name="connsiteY16" fmla="*/ 837765 h 2915559"/>
                    <a:gd name="connsiteX17" fmla="*/ 221 w 1460366"/>
                    <a:gd name="connsiteY17" fmla="*/ 588925 h 2915559"/>
                    <a:gd name="connsiteX18" fmla="*/ 6824 w 1460366"/>
                    <a:gd name="connsiteY18" fmla="*/ 484458 h 291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60366" h="2915559">
                      <a:moveTo>
                        <a:pt x="25135" y="955863"/>
                      </a:moveTo>
                      <a:lnTo>
                        <a:pt x="981741" y="1267362"/>
                      </a:lnTo>
                      <a:lnTo>
                        <a:pt x="1453849" y="1421094"/>
                      </a:lnTo>
                      <a:lnTo>
                        <a:pt x="1453849" y="1496812"/>
                      </a:lnTo>
                      <a:lnTo>
                        <a:pt x="1451684" y="1496107"/>
                      </a:lnTo>
                      <a:lnTo>
                        <a:pt x="1443446" y="2915559"/>
                      </a:lnTo>
                      <a:lnTo>
                        <a:pt x="1426949" y="2908210"/>
                      </a:lnTo>
                      <a:cubicBezTo>
                        <a:pt x="688070" y="2547789"/>
                        <a:pt x="185858" y="1859335"/>
                        <a:pt x="42219" y="1082492"/>
                      </a:cubicBezTo>
                      <a:lnTo>
                        <a:pt x="35820" y="1035064"/>
                      </a:lnTo>
                      <a:lnTo>
                        <a:pt x="35821" y="1035064"/>
                      </a:lnTo>
                      <a:close/>
                      <a:moveTo>
                        <a:pt x="1460366" y="0"/>
                      </a:moveTo>
                      <a:lnTo>
                        <a:pt x="1452123" y="1420526"/>
                      </a:lnTo>
                      <a:lnTo>
                        <a:pt x="981744" y="1267360"/>
                      </a:lnTo>
                      <a:lnTo>
                        <a:pt x="25136" y="955861"/>
                      </a:lnTo>
                      <a:lnTo>
                        <a:pt x="25137" y="955863"/>
                      </a:lnTo>
                      <a:lnTo>
                        <a:pt x="25135" y="955862"/>
                      </a:lnTo>
                      <a:lnTo>
                        <a:pt x="9198" y="837765"/>
                      </a:lnTo>
                      <a:cubicBezTo>
                        <a:pt x="2151" y="755415"/>
                        <a:pt x="-885" y="672379"/>
                        <a:pt x="221" y="588925"/>
                      </a:cubicBezTo>
                      <a:lnTo>
                        <a:pt x="6824" y="484458"/>
                      </a:lnTo>
                      <a:close/>
                    </a:path>
                  </a:pathLst>
                </a:custGeom>
                <a:solidFill>
                  <a:srgbClr val="A797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74" name="Freeform 16">
                  <a:extLst>
                    <a:ext uri="{FF2B5EF4-FFF2-40B4-BE49-F238E27FC236}">
                      <a16:creationId xmlns:a16="http://schemas.microsoft.com/office/drawing/2014/main" id="{8EC80C46-5D16-44BF-8778-CC1C89271393}"/>
                    </a:ext>
                  </a:extLst>
                </p:cNvPr>
                <p:cNvSpPr>
                  <a:spLocks noChangeAspect="1"/>
                </p:cNvSpPr>
                <p:nvPr/>
              </p:nvSpPr>
              <p:spPr bwMode="auto">
                <a:xfrm>
                  <a:off x="8540221" y="2360449"/>
                  <a:ext cx="1241784" cy="1241780"/>
                </a:xfrm>
                <a:custGeom>
                  <a:avLst/>
                  <a:gdLst>
                    <a:gd name="T0" fmla="*/ 177 w 268"/>
                    <a:gd name="T1" fmla="*/ 245 h 268"/>
                    <a:gd name="T2" fmla="*/ 23 w 268"/>
                    <a:gd name="T3" fmla="*/ 176 h 268"/>
                    <a:gd name="T4" fmla="*/ 92 w 268"/>
                    <a:gd name="T5" fmla="*/ 23 h 268"/>
                    <a:gd name="T6" fmla="*/ 245 w 268"/>
                    <a:gd name="T7" fmla="*/ 91 h 268"/>
                    <a:gd name="T8" fmla="*/ 177 w 268"/>
                    <a:gd name="T9" fmla="*/ 245 h 268"/>
                  </a:gdLst>
                  <a:ahLst/>
                  <a:cxnLst>
                    <a:cxn ang="0">
                      <a:pos x="T0" y="T1"/>
                    </a:cxn>
                    <a:cxn ang="0">
                      <a:pos x="T2" y="T3"/>
                    </a:cxn>
                    <a:cxn ang="0">
                      <a:pos x="T4" y="T5"/>
                    </a:cxn>
                    <a:cxn ang="0">
                      <a:pos x="T6" y="T7"/>
                    </a:cxn>
                    <a:cxn ang="0">
                      <a:pos x="T8" y="T9"/>
                    </a:cxn>
                  </a:cxnLst>
                  <a:rect l="0" t="0" r="r" b="b"/>
                  <a:pathLst>
                    <a:path w="268" h="268">
                      <a:moveTo>
                        <a:pt x="177" y="245"/>
                      </a:moveTo>
                      <a:cubicBezTo>
                        <a:pt x="116" y="268"/>
                        <a:pt x="47" y="237"/>
                        <a:pt x="23" y="176"/>
                      </a:cubicBezTo>
                      <a:cubicBezTo>
                        <a:pt x="0" y="115"/>
                        <a:pt x="31" y="46"/>
                        <a:pt x="92" y="23"/>
                      </a:cubicBezTo>
                      <a:cubicBezTo>
                        <a:pt x="153" y="0"/>
                        <a:pt x="222" y="30"/>
                        <a:pt x="245" y="91"/>
                      </a:cubicBezTo>
                      <a:cubicBezTo>
                        <a:pt x="268" y="153"/>
                        <a:pt x="238" y="221"/>
                        <a:pt x="177" y="245"/>
                      </a:cubicBezTo>
                    </a:path>
                  </a:pathLst>
                </a:custGeom>
                <a:solidFill>
                  <a:srgbClr val="2DA99D"/>
                </a:solidFill>
                <a:ln w="76200">
                  <a:solidFill>
                    <a:schemeClr val="bg1"/>
                  </a:solidFill>
                </a:ln>
              </p:spPr>
              <p:txBody>
                <a:bodyPr vert="horz" wrap="square" lIns="91424" tIns="45712" rIns="91424" bIns="45712" numCol="1" anchor="t" anchorCtr="0" compatLnSpc="1">
                  <a:prstTxWarp prst="textNoShape">
                    <a:avLst/>
                  </a:prstTxWarp>
                </a:bodyPr>
                <a:lstStyle/>
                <a:p>
                  <a:pPr defTabSz="914217">
                    <a:defRPr/>
                  </a:pPr>
                  <a:endParaRPr lang="en-US" sz="1800" kern="0" dirty="0">
                    <a:solidFill>
                      <a:srgbClr val="44494E"/>
                    </a:solidFill>
                    <a:latin typeface="Calibri"/>
                  </a:endParaRPr>
                </a:p>
              </p:txBody>
            </p:sp>
            <p:sp>
              <p:nvSpPr>
                <p:cNvPr id="75" name="Freeform 14">
                  <a:extLst>
                    <a:ext uri="{FF2B5EF4-FFF2-40B4-BE49-F238E27FC236}">
                      <a16:creationId xmlns:a16="http://schemas.microsoft.com/office/drawing/2014/main" id="{EA94082B-C799-4231-AE5F-841B9FB9F086}"/>
                    </a:ext>
                  </a:extLst>
                </p:cNvPr>
                <p:cNvSpPr>
                  <a:spLocks noChangeAspect="1"/>
                </p:cNvSpPr>
                <p:nvPr/>
              </p:nvSpPr>
              <p:spPr bwMode="auto">
                <a:xfrm>
                  <a:off x="5489371" y="3080373"/>
                  <a:ext cx="1241784" cy="1241780"/>
                </a:xfrm>
                <a:custGeom>
                  <a:avLst/>
                  <a:gdLst>
                    <a:gd name="T0" fmla="*/ 245 w 254"/>
                    <a:gd name="T1" fmla="*/ 144 h 254"/>
                    <a:gd name="T2" fmla="*/ 110 w 254"/>
                    <a:gd name="T3" fmla="*/ 245 h 254"/>
                    <a:gd name="T4" fmla="*/ 10 w 254"/>
                    <a:gd name="T5" fmla="*/ 110 h 254"/>
                    <a:gd name="T6" fmla="*/ 144 w 254"/>
                    <a:gd name="T7" fmla="*/ 10 h 254"/>
                    <a:gd name="T8" fmla="*/ 245 w 254"/>
                    <a:gd name="T9" fmla="*/ 144 h 254"/>
                  </a:gdLst>
                  <a:ahLst/>
                  <a:cxnLst>
                    <a:cxn ang="0">
                      <a:pos x="T0" y="T1"/>
                    </a:cxn>
                    <a:cxn ang="0">
                      <a:pos x="T2" y="T3"/>
                    </a:cxn>
                    <a:cxn ang="0">
                      <a:pos x="T4" y="T5"/>
                    </a:cxn>
                    <a:cxn ang="0">
                      <a:pos x="T6" y="T7"/>
                    </a:cxn>
                    <a:cxn ang="0">
                      <a:pos x="T8" y="T9"/>
                    </a:cxn>
                  </a:cxnLst>
                  <a:rect l="0" t="0" r="r" b="b"/>
                  <a:pathLst>
                    <a:path w="254" h="254">
                      <a:moveTo>
                        <a:pt x="245" y="144"/>
                      </a:moveTo>
                      <a:cubicBezTo>
                        <a:pt x="235" y="209"/>
                        <a:pt x="175" y="254"/>
                        <a:pt x="110" y="245"/>
                      </a:cubicBezTo>
                      <a:cubicBezTo>
                        <a:pt x="45" y="235"/>
                        <a:pt x="0" y="175"/>
                        <a:pt x="10" y="110"/>
                      </a:cubicBezTo>
                      <a:cubicBezTo>
                        <a:pt x="19" y="45"/>
                        <a:pt x="80" y="0"/>
                        <a:pt x="144" y="10"/>
                      </a:cubicBezTo>
                      <a:cubicBezTo>
                        <a:pt x="209" y="19"/>
                        <a:pt x="254" y="80"/>
                        <a:pt x="245" y="144"/>
                      </a:cubicBezTo>
                    </a:path>
                  </a:pathLst>
                </a:custGeom>
                <a:solidFill>
                  <a:schemeClr val="accent1"/>
                </a:solidFill>
                <a:ln w="76200">
                  <a:solidFill>
                    <a:schemeClr val="bg1"/>
                  </a:solidFill>
                </a:ln>
              </p:spPr>
              <p:txBody>
                <a:bodyPr vert="horz" wrap="square" lIns="91424" tIns="45712" rIns="91424" bIns="45712" numCol="1" anchor="t" anchorCtr="0" compatLnSpc="1">
                  <a:prstTxWarp prst="textNoShape">
                    <a:avLst/>
                  </a:prstTxWarp>
                </a:bodyPr>
                <a:lstStyle/>
                <a:p>
                  <a:pPr defTabSz="914217">
                    <a:defRPr/>
                  </a:pPr>
                  <a:endParaRPr lang="en-US" sz="1800" kern="0" dirty="0">
                    <a:solidFill>
                      <a:srgbClr val="44494E"/>
                    </a:solidFill>
                    <a:latin typeface="Calibri"/>
                  </a:endParaRPr>
                </a:p>
              </p:txBody>
            </p:sp>
            <p:sp>
              <p:nvSpPr>
                <p:cNvPr id="76" name="Freeform 12">
                  <a:extLst>
                    <a:ext uri="{FF2B5EF4-FFF2-40B4-BE49-F238E27FC236}">
                      <a16:creationId xmlns:a16="http://schemas.microsoft.com/office/drawing/2014/main" id="{9A004F2A-FD46-4B81-BE58-82644C38BE99}"/>
                    </a:ext>
                  </a:extLst>
                </p:cNvPr>
                <p:cNvSpPr>
                  <a:spLocks noChangeAspect="1"/>
                </p:cNvSpPr>
                <p:nvPr/>
              </p:nvSpPr>
              <p:spPr bwMode="auto">
                <a:xfrm>
                  <a:off x="5437476" y="6136388"/>
                  <a:ext cx="1241784" cy="1241780"/>
                </a:xfrm>
                <a:custGeom>
                  <a:avLst/>
                  <a:gdLst>
                    <a:gd name="T0" fmla="*/ 208 w 267"/>
                    <a:gd name="T1" fmla="*/ 41 h 267"/>
                    <a:gd name="T2" fmla="*/ 226 w 267"/>
                    <a:gd name="T3" fmla="*/ 207 h 267"/>
                    <a:gd name="T4" fmla="*/ 59 w 267"/>
                    <a:gd name="T5" fmla="*/ 226 h 267"/>
                    <a:gd name="T6" fmla="*/ 41 w 267"/>
                    <a:gd name="T7" fmla="*/ 59 h 267"/>
                    <a:gd name="T8" fmla="*/ 208 w 267"/>
                    <a:gd name="T9" fmla="*/ 41 h 267"/>
                  </a:gdLst>
                  <a:ahLst/>
                  <a:cxnLst>
                    <a:cxn ang="0">
                      <a:pos x="T0" y="T1"/>
                    </a:cxn>
                    <a:cxn ang="0">
                      <a:pos x="T2" y="T3"/>
                    </a:cxn>
                    <a:cxn ang="0">
                      <a:pos x="T4" y="T5"/>
                    </a:cxn>
                    <a:cxn ang="0">
                      <a:pos x="T6" y="T7"/>
                    </a:cxn>
                    <a:cxn ang="0">
                      <a:pos x="T8" y="T9"/>
                    </a:cxn>
                  </a:cxnLst>
                  <a:rect l="0" t="0" r="r" b="b"/>
                  <a:pathLst>
                    <a:path w="267" h="267">
                      <a:moveTo>
                        <a:pt x="208" y="41"/>
                      </a:moveTo>
                      <a:cubicBezTo>
                        <a:pt x="259" y="82"/>
                        <a:pt x="267" y="156"/>
                        <a:pt x="226" y="207"/>
                      </a:cubicBezTo>
                      <a:cubicBezTo>
                        <a:pt x="185" y="259"/>
                        <a:pt x="110" y="267"/>
                        <a:pt x="59" y="226"/>
                      </a:cubicBezTo>
                      <a:cubicBezTo>
                        <a:pt x="8" y="185"/>
                        <a:pt x="0" y="110"/>
                        <a:pt x="41" y="59"/>
                      </a:cubicBezTo>
                      <a:cubicBezTo>
                        <a:pt x="82" y="8"/>
                        <a:pt x="156" y="0"/>
                        <a:pt x="208" y="41"/>
                      </a:cubicBezTo>
                    </a:path>
                  </a:pathLst>
                </a:custGeom>
                <a:solidFill>
                  <a:srgbClr val="A797E3"/>
                </a:solidFill>
                <a:ln w="76200">
                  <a:solidFill>
                    <a:schemeClr val="bg1"/>
                  </a:solidFill>
                </a:ln>
              </p:spPr>
              <p:txBody>
                <a:bodyPr vert="horz" wrap="square" lIns="91424" tIns="45712" rIns="91424" bIns="45712" numCol="1" anchor="t" anchorCtr="0" compatLnSpc="1">
                  <a:prstTxWarp prst="textNoShape">
                    <a:avLst/>
                  </a:prstTxWarp>
                </a:bodyPr>
                <a:lstStyle/>
                <a:p>
                  <a:pPr defTabSz="914217">
                    <a:defRPr/>
                  </a:pPr>
                  <a:endParaRPr lang="en-US" sz="1800" kern="0" dirty="0">
                    <a:solidFill>
                      <a:srgbClr val="44494E"/>
                    </a:solidFill>
                    <a:latin typeface="Calibri"/>
                  </a:endParaRPr>
                </a:p>
              </p:txBody>
            </p:sp>
            <p:sp>
              <p:nvSpPr>
                <p:cNvPr id="77" name="Freeform 10">
                  <a:extLst>
                    <a:ext uri="{FF2B5EF4-FFF2-40B4-BE49-F238E27FC236}">
                      <a16:creationId xmlns:a16="http://schemas.microsoft.com/office/drawing/2014/main" id="{3246EB7A-14D2-4101-AD2F-12B3315F364C}"/>
                    </a:ext>
                  </a:extLst>
                </p:cNvPr>
                <p:cNvSpPr>
                  <a:spLocks noChangeAspect="1"/>
                </p:cNvSpPr>
                <p:nvPr/>
              </p:nvSpPr>
              <p:spPr bwMode="auto">
                <a:xfrm>
                  <a:off x="8070957" y="7058613"/>
                  <a:ext cx="1241784" cy="1246039"/>
                </a:xfrm>
                <a:custGeom>
                  <a:avLst/>
                  <a:gdLst>
                    <a:gd name="T0" fmla="*/ 91 w 268"/>
                    <a:gd name="T1" fmla="*/ 24 h 269"/>
                    <a:gd name="T2" fmla="*/ 245 w 268"/>
                    <a:gd name="T3" fmla="*/ 92 h 269"/>
                    <a:gd name="T4" fmla="*/ 176 w 268"/>
                    <a:gd name="T5" fmla="*/ 245 h 269"/>
                    <a:gd name="T6" fmla="*/ 23 w 268"/>
                    <a:gd name="T7" fmla="*/ 177 h 269"/>
                    <a:gd name="T8" fmla="*/ 91 w 268"/>
                    <a:gd name="T9" fmla="*/ 24 h 269"/>
                  </a:gdLst>
                  <a:ahLst/>
                  <a:cxnLst>
                    <a:cxn ang="0">
                      <a:pos x="T0" y="T1"/>
                    </a:cxn>
                    <a:cxn ang="0">
                      <a:pos x="T2" y="T3"/>
                    </a:cxn>
                    <a:cxn ang="0">
                      <a:pos x="T4" y="T5"/>
                    </a:cxn>
                    <a:cxn ang="0">
                      <a:pos x="T6" y="T7"/>
                    </a:cxn>
                    <a:cxn ang="0">
                      <a:pos x="T8" y="T9"/>
                    </a:cxn>
                  </a:cxnLst>
                  <a:rect l="0" t="0" r="r" b="b"/>
                  <a:pathLst>
                    <a:path w="268" h="269">
                      <a:moveTo>
                        <a:pt x="91" y="24"/>
                      </a:moveTo>
                      <a:cubicBezTo>
                        <a:pt x="153" y="0"/>
                        <a:pt x="221" y="31"/>
                        <a:pt x="245" y="92"/>
                      </a:cubicBezTo>
                      <a:cubicBezTo>
                        <a:pt x="268" y="153"/>
                        <a:pt x="238" y="222"/>
                        <a:pt x="176" y="245"/>
                      </a:cubicBezTo>
                      <a:cubicBezTo>
                        <a:pt x="115" y="269"/>
                        <a:pt x="47" y="238"/>
                        <a:pt x="23" y="177"/>
                      </a:cubicBezTo>
                      <a:cubicBezTo>
                        <a:pt x="0" y="116"/>
                        <a:pt x="30" y="47"/>
                        <a:pt x="91" y="24"/>
                      </a:cubicBezTo>
                    </a:path>
                  </a:pathLst>
                </a:custGeom>
                <a:solidFill>
                  <a:schemeClr val="accent4"/>
                </a:solidFill>
                <a:ln w="76200">
                  <a:solidFill>
                    <a:schemeClr val="bg1"/>
                  </a:solidFill>
                </a:ln>
              </p:spPr>
              <p:txBody>
                <a:bodyPr vert="horz" wrap="square" lIns="91424" tIns="45712" rIns="91424" bIns="45712" numCol="1" anchor="t" anchorCtr="0" compatLnSpc="1">
                  <a:prstTxWarp prst="textNoShape">
                    <a:avLst/>
                  </a:prstTxWarp>
                </a:bodyPr>
                <a:lstStyle/>
                <a:p>
                  <a:pPr defTabSz="914217">
                    <a:defRPr/>
                  </a:pPr>
                  <a:endParaRPr lang="en-US" sz="1800" kern="0" dirty="0">
                    <a:solidFill>
                      <a:srgbClr val="44494E"/>
                    </a:solidFill>
                    <a:latin typeface="Calibri"/>
                  </a:endParaRPr>
                </a:p>
              </p:txBody>
            </p:sp>
            <p:sp>
              <p:nvSpPr>
                <p:cNvPr id="78" name="Freeform 176">
                  <a:extLst>
                    <a:ext uri="{FF2B5EF4-FFF2-40B4-BE49-F238E27FC236}">
                      <a16:creationId xmlns:a16="http://schemas.microsoft.com/office/drawing/2014/main" id="{64975C4F-CC02-44EE-AFB4-A395538BFC72}"/>
                    </a:ext>
                  </a:extLst>
                </p:cNvPr>
                <p:cNvSpPr>
                  <a:spLocks noChangeAspect="1"/>
                </p:cNvSpPr>
                <p:nvPr/>
              </p:nvSpPr>
              <p:spPr bwMode="auto">
                <a:xfrm>
                  <a:off x="10045757" y="5055169"/>
                  <a:ext cx="1241788" cy="1241784"/>
                </a:xfrm>
                <a:custGeom>
                  <a:avLst/>
                  <a:gdLst>
                    <a:gd name="T0" fmla="*/ 10 w 254"/>
                    <a:gd name="T1" fmla="*/ 110 h 254"/>
                    <a:gd name="T2" fmla="*/ 144 w 254"/>
                    <a:gd name="T3" fmla="*/ 10 h 254"/>
                    <a:gd name="T4" fmla="*/ 244 w 254"/>
                    <a:gd name="T5" fmla="*/ 144 h 254"/>
                    <a:gd name="T6" fmla="*/ 110 w 254"/>
                    <a:gd name="T7" fmla="*/ 244 h 254"/>
                    <a:gd name="T8" fmla="*/ 10 w 254"/>
                    <a:gd name="T9" fmla="*/ 110 h 254"/>
                  </a:gdLst>
                  <a:ahLst/>
                  <a:cxnLst>
                    <a:cxn ang="0">
                      <a:pos x="T0" y="T1"/>
                    </a:cxn>
                    <a:cxn ang="0">
                      <a:pos x="T2" y="T3"/>
                    </a:cxn>
                    <a:cxn ang="0">
                      <a:pos x="T4" y="T5"/>
                    </a:cxn>
                    <a:cxn ang="0">
                      <a:pos x="T6" y="T7"/>
                    </a:cxn>
                    <a:cxn ang="0">
                      <a:pos x="T8" y="T9"/>
                    </a:cxn>
                  </a:cxnLst>
                  <a:rect l="0" t="0" r="r" b="b"/>
                  <a:pathLst>
                    <a:path w="254" h="254">
                      <a:moveTo>
                        <a:pt x="10" y="110"/>
                      </a:moveTo>
                      <a:cubicBezTo>
                        <a:pt x="19" y="45"/>
                        <a:pt x="79" y="0"/>
                        <a:pt x="144" y="10"/>
                      </a:cubicBezTo>
                      <a:cubicBezTo>
                        <a:pt x="209" y="19"/>
                        <a:pt x="254" y="79"/>
                        <a:pt x="244" y="144"/>
                      </a:cubicBezTo>
                      <a:cubicBezTo>
                        <a:pt x="235" y="209"/>
                        <a:pt x="175" y="254"/>
                        <a:pt x="110" y="244"/>
                      </a:cubicBezTo>
                      <a:cubicBezTo>
                        <a:pt x="45" y="235"/>
                        <a:pt x="0" y="175"/>
                        <a:pt x="10" y="110"/>
                      </a:cubicBezTo>
                    </a:path>
                  </a:pathLst>
                </a:custGeom>
                <a:solidFill>
                  <a:srgbClr val="ED7D31"/>
                </a:solidFill>
                <a:ln w="76200">
                  <a:solidFill>
                    <a:schemeClr val="bg1"/>
                  </a:solidFill>
                </a:ln>
              </p:spPr>
              <p:txBody>
                <a:bodyPr vert="horz" wrap="square" lIns="91424" tIns="45712" rIns="91424" bIns="45712" numCol="1" anchor="t" anchorCtr="0" compatLnSpc="1">
                  <a:prstTxWarp prst="textNoShape">
                    <a:avLst/>
                  </a:prstTxWarp>
                </a:bodyPr>
                <a:lstStyle/>
                <a:p>
                  <a:pPr defTabSz="914217">
                    <a:defRPr/>
                  </a:pPr>
                  <a:endParaRPr lang="en-US" sz="1800" kern="0" dirty="0">
                    <a:solidFill>
                      <a:srgbClr val="44494E"/>
                    </a:solidFill>
                    <a:latin typeface="Calibri"/>
                  </a:endParaRPr>
                </a:p>
              </p:txBody>
            </p:sp>
            <p:pic>
              <p:nvPicPr>
                <p:cNvPr id="79" name="Picture 78">
                  <a:extLst>
                    <a:ext uri="{FF2B5EF4-FFF2-40B4-BE49-F238E27FC236}">
                      <a16:creationId xmlns:a16="http://schemas.microsoft.com/office/drawing/2014/main" id="{AE7568D7-C9A1-4D76-96B6-5F673FC490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4527" y="3396485"/>
                  <a:ext cx="675500" cy="675500"/>
                </a:xfrm>
                <a:prstGeom prst="rect">
                  <a:avLst/>
                </a:prstGeom>
              </p:spPr>
            </p:pic>
            <p:grpSp>
              <p:nvGrpSpPr>
                <p:cNvPr id="80" name="Group 79">
                  <a:extLst>
                    <a:ext uri="{FF2B5EF4-FFF2-40B4-BE49-F238E27FC236}">
                      <a16:creationId xmlns:a16="http://schemas.microsoft.com/office/drawing/2014/main" id="{D0425741-259D-4460-8332-4D292EDB155C}"/>
                    </a:ext>
                  </a:extLst>
                </p:cNvPr>
                <p:cNvGrpSpPr/>
                <p:nvPr/>
              </p:nvGrpSpPr>
              <p:grpSpPr>
                <a:xfrm>
                  <a:off x="8841110" y="2664932"/>
                  <a:ext cx="640005" cy="632814"/>
                  <a:chOff x="8821834" y="2680865"/>
                  <a:chExt cx="640005" cy="632814"/>
                </a:xfrm>
              </p:grpSpPr>
              <p:sp>
                <p:nvSpPr>
                  <p:cNvPr id="95" name="Freeform 95">
                    <a:extLst>
                      <a:ext uri="{FF2B5EF4-FFF2-40B4-BE49-F238E27FC236}">
                        <a16:creationId xmlns:a16="http://schemas.microsoft.com/office/drawing/2014/main" id="{F41809CE-D3BA-4A2B-993F-E39D1FD38453}"/>
                      </a:ext>
                    </a:extLst>
                  </p:cNvPr>
                  <p:cNvSpPr>
                    <a:spLocks noEditPoints="1"/>
                  </p:cNvSpPr>
                  <p:nvPr/>
                </p:nvSpPr>
                <p:spPr bwMode="auto">
                  <a:xfrm>
                    <a:off x="8821834" y="2680865"/>
                    <a:ext cx="640005" cy="632814"/>
                  </a:xfrm>
                  <a:custGeom>
                    <a:avLst/>
                    <a:gdLst>
                      <a:gd name="T0" fmla="*/ 178 w 178"/>
                      <a:gd name="T1" fmla="*/ 78 h 176"/>
                      <a:gd name="T2" fmla="*/ 162 w 178"/>
                      <a:gd name="T3" fmla="*/ 78 h 176"/>
                      <a:gd name="T4" fmla="*/ 158 w 178"/>
                      <a:gd name="T5" fmla="*/ 60 h 176"/>
                      <a:gd name="T6" fmla="*/ 160 w 178"/>
                      <a:gd name="T7" fmla="*/ 36 h 176"/>
                      <a:gd name="T8" fmla="*/ 148 w 178"/>
                      <a:gd name="T9" fmla="*/ 44 h 176"/>
                      <a:gd name="T10" fmla="*/ 142 w 178"/>
                      <a:gd name="T11" fmla="*/ 16 h 176"/>
                      <a:gd name="T12" fmla="*/ 118 w 178"/>
                      <a:gd name="T13" fmla="*/ 20 h 176"/>
                      <a:gd name="T14" fmla="*/ 108 w 178"/>
                      <a:gd name="T15" fmla="*/ 18 h 176"/>
                      <a:gd name="T16" fmla="*/ 98 w 178"/>
                      <a:gd name="T17" fmla="*/ 0 h 176"/>
                      <a:gd name="T18" fmla="*/ 80 w 178"/>
                      <a:gd name="T19" fmla="*/ 16 h 176"/>
                      <a:gd name="T20" fmla="*/ 70 w 178"/>
                      <a:gd name="T21" fmla="*/ 18 h 176"/>
                      <a:gd name="T22" fmla="*/ 54 w 178"/>
                      <a:gd name="T23" fmla="*/ 6 h 176"/>
                      <a:gd name="T24" fmla="*/ 44 w 178"/>
                      <a:gd name="T25" fmla="*/ 30 h 176"/>
                      <a:gd name="T26" fmla="*/ 32 w 178"/>
                      <a:gd name="T27" fmla="*/ 44 h 176"/>
                      <a:gd name="T28" fmla="*/ 8 w 178"/>
                      <a:gd name="T29" fmla="*/ 52 h 176"/>
                      <a:gd name="T30" fmla="*/ 22 w 178"/>
                      <a:gd name="T31" fmla="*/ 60 h 176"/>
                      <a:gd name="T32" fmla="*/ 16 w 178"/>
                      <a:gd name="T33" fmla="*/ 78 h 176"/>
                      <a:gd name="T34" fmla="*/ 0 w 178"/>
                      <a:gd name="T35" fmla="*/ 98 h 176"/>
                      <a:gd name="T36" fmla="*/ 16 w 178"/>
                      <a:gd name="T37" fmla="*/ 98 h 176"/>
                      <a:gd name="T38" fmla="*/ 22 w 178"/>
                      <a:gd name="T39" fmla="*/ 116 h 176"/>
                      <a:gd name="T40" fmla="*/ 18 w 178"/>
                      <a:gd name="T41" fmla="*/ 140 h 176"/>
                      <a:gd name="T42" fmla="*/ 32 w 178"/>
                      <a:gd name="T43" fmla="*/ 134 h 176"/>
                      <a:gd name="T44" fmla="*/ 36 w 178"/>
                      <a:gd name="T45" fmla="*/ 160 h 176"/>
                      <a:gd name="T46" fmla="*/ 62 w 178"/>
                      <a:gd name="T47" fmla="*/ 156 h 176"/>
                      <a:gd name="T48" fmla="*/ 70 w 178"/>
                      <a:gd name="T49" fmla="*/ 160 h 176"/>
                      <a:gd name="T50" fmla="*/ 80 w 178"/>
                      <a:gd name="T51" fmla="*/ 176 h 176"/>
                      <a:gd name="T52" fmla="*/ 98 w 178"/>
                      <a:gd name="T53" fmla="*/ 160 h 176"/>
                      <a:gd name="T54" fmla="*/ 108 w 178"/>
                      <a:gd name="T55" fmla="*/ 160 h 176"/>
                      <a:gd name="T56" fmla="*/ 124 w 178"/>
                      <a:gd name="T57" fmla="*/ 170 h 176"/>
                      <a:gd name="T58" fmla="*/ 134 w 178"/>
                      <a:gd name="T59" fmla="*/ 146 h 176"/>
                      <a:gd name="T60" fmla="*/ 148 w 178"/>
                      <a:gd name="T61" fmla="*/ 134 h 176"/>
                      <a:gd name="T62" fmla="*/ 170 w 178"/>
                      <a:gd name="T63" fmla="*/ 124 h 176"/>
                      <a:gd name="T64" fmla="*/ 158 w 178"/>
                      <a:gd name="T65" fmla="*/ 116 h 176"/>
                      <a:gd name="T66" fmla="*/ 162 w 178"/>
                      <a:gd name="T67" fmla="*/ 98 h 176"/>
                      <a:gd name="T68" fmla="*/ 44 w 178"/>
                      <a:gd name="T69" fmla="*/ 88 h 176"/>
                      <a:gd name="T70" fmla="*/ 46 w 178"/>
                      <a:gd name="T71" fmla="*/ 80 h 176"/>
                      <a:gd name="T72" fmla="*/ 52 w 178"/>
                      <a:gd name="T73" fmla="*/ 64 h 176"/>
                      <a:gd name="T74" fmla="*/ 64 w 178"/>
                      <a:gd name="T75" fmla="*/ 52 h 176"/>
                      <a:gd name="T76" fmla="*/ 80 w 178"/>
                      <a:gd name="T77" fmla="*/ 44 h 176"/>
                      <a:gd name="T78" fmla="*/ 90 w 178"/>
                      <a:gd name="T79" fmla="*/ 44 h 176"/>
                      <a:gd name="T80" fmla="*/ 106 w 178"/>
                      <a:gd name="T81" fmla="*/ 48 h 176"/>
                      <a:gd name="T82" fmla="*/ 120 w 178"/>
                      <a:gd name="T83" fmla="*/ 56 h 176"/>
                      <a:gd name="T84" fmla="*/ 130 w 178"/>
                      <a:gd name="T85" fmla="*/ 70 h 176"/>
                      <a:gd name="T86" fmla="*/ 134 w 178"/>
                      <a:gd name="T87" fmla="*/ 88 h 176"/>
                      <a:gd name="T88" fmla="*/ 132 w 178"/>
                      <a:gd name="T89" fmla="*/ 98 h 176"/>
                      <a:gd name="T90" fmla="*/ 126 w 178"/>
                      <a:gd name="T91" fmla="*/ 114 h 176"/>
                      <a:gd name="T92" fmla="*/ 114 w 178"/>
                      <a:gd name="T93" fmla="*/ 126 h 176"/>
                      <a:gd name="T94" fmla="*/ 98 w 178"/>
                      <a:gd name="T95" fmla="*/ 132 h 176"/>
                      <a:gd name="T96" fmla="*/ 90 w 178"/>
                      <a:gd name="T97" fmla="*/ 132 h 176"/>
                      <a:gd name="T98" fmla="*/ 72 w 178"/>
                      <a:gd name="T99" fmla="*/ 130 h 176"/>
                      <a:gd name="T100" fmla="*/ 58 w 178"/>
                      <a:gd name="T101" fmla="*/ 120 h 176"/>
                      <a:gd name="T102" fmla="*/ 48 w 178"/>
                      <a:gd name="T103" fmla="*/ 106 h 176"/>
                      <a:gd name="T104" fmla="*/ 44 w 178"/>
                      <a:gd name="T105"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8" h="176">
                        <a:moveTo>
                          <a:pt x="178" y="98"/>
                        </a:moveTo>
                        <a:lnTo>
                          <a:pt x="178" y="78"/>
                        </a:lnTo>
                        <a:lnTo>
                          <a:pt x="162" y="78"/>
                        </a:lnTo>
                        <a:lnTo>
                          <a:pt x="162" y="78"/>
                        </a:lnTo>
                        <a:lnTo>
                          <a:pt x="160" y="70"/>
                        </a:lnTo>
                        <a:lnTo>
                          <a:pt x="158" y="60"/>
                        </a:lnTo>
                        <a:lnTo>
                          <a:pt x="170" y="52"/>
                        </a:lnTo>
                        <a:lnTo>
                          <a:pt x="160" y="36"/>
                        </a:lnTo>
                        <a:lnTo>
                          <a:pt x="148" y="44"/>
                        </a:lnTo>
                        <a:lnTo>
                          <a:pt x="148" y="44"/>
                        </a:lnTo>
                        <a:lnTo>
                          <a:pt x="134" y="30"/>
                        </a:lnTo>
                        <a:lnTo>
                          <a:pt x="142" y="16"/>
                        </a:lnTo>
                        <a:lnTo>
                          <a:pt x="124" y="6"/>
                        </a:lnTo>
                        <a:lnTo>
                          <a:pt x="118" y="20"/>
                        </a:lnTo>
                        <a:lnTo>
                          <a:pt x="118" y="20"/>
                        </a:lnTo>
                        <a:lnTo>
                          <a:pt x="108" y="18"/>
                        </a:lnTo>
                        <a:lnTo>
                          <a:pt x="98" y="16"/>
                        </a:lnTo>
                        <a:lnTo>
                          <a:pt x="98" y="0"/>
                        </a:lnTo>
                        <a:lnTo>
                          <a:pt x="80" y="0"/>
                        </a:lnTo>
                        <a:lnTo>
                          <a:pt x="80" y="16"/>
                        </a:lnTo>
                        <a:lnTo>
                          <a:pt x="80" y="16"/>
                        </a:lnTo>
                        <a:lnTo>
                          <a:pt x="70" y="18"/>
                        </a:lnTo>
                        <a:lnTo>
                          <a:pt x="62" y="20"/>
                        </a:lnTo>
                        <a:lnTo>
                          <a:pt x="54" y="6"/>
                        </a:lnTo>
                        <a:lnTo>
                          <a:pt x="36" y="16"/>
                        </a:lnTo>
                        <a:lnTo>
                          <a:pt x="44" y="30"/>
                        </a:lnTo>
                        <a:lnTo>
                          <a:pt x="44" y="30"/>
                        </a:lnTo>
                        <a:lnTo>
                          <a:pt x="32" y="44"/>
                        </a:lnTo>
                        <a:lnTo>
                          <a:pt x="18" y="36"/>
                        </a:lnTo>
                        <a:lnTo>
                          <a:pt x="8" y="52"/>
                        </a:lnTo>
                        <a:lnTo>
                          <a:pt x="22" y="60"/>
                        </a:lnTo>
                        <a:lnTo>
                          <a:pt x="22" y="60"/>
                        </a:lnTo>
                        <a:lnTo>
                          <a:pt x="18" y="70"/>
                        </a:lnTo>
                        <a:lnTo>
                          <a:pt x="16" y="78"/>
                        </a:lnTo>
                        <a:lnTo>
                          <a:pt x="0" y="78"/>
                        </a:lnTo>
                        <a:lnTo>
                          <a:pt x="0" y="98"/>
                        </a:lnTo>
                        <a:lnTo>
                          <a:pt x="16" y="98"/>
                        </a:lnTo>
                        <a:lnTo>
                          <a:pt x="16" y="98"/>
                        </a:lnTo>
                        <a:lnTo>
                          <a:pt x="18" y="108"/>
                        </a:lnTo>
                        <a:lnTo>
                          <a:pt x="22" y="116"/>
                        </a:lnTo>
                        <a:lnTo>
                          <a:pt x="8" y="124"/>
                        </a:lnTo>
                        <a:lnTo>
                          <a:pt x="18" y="140"/>
                        </a:lnTo>
                        <a:lnTo>
                          <a:pt x="32" y="134"/>
                        </a:lnTo>
                        <a:lnTo>
                          <a:pt x="32" y="134"/>
                        </a:lnTo>
                        <a:lnTo>
                          <a:pt x="44" y="146"/>
                        </a:lnTo>
                        <a:lnTo>
                          <a:pt x="36" y="160"/>
                        </a:lnTo>
                        <a:lnTo>
                          <a:pt x="54" y="170"/>
                        </a:lnTo>
                        <a:lnTo>
                          <a:pt x="62" y="156"/>
                        </a:lnTo>
                        <a:lnTo>
                          <a:pt x="62" y="156"/>
                        </a:lnTo>
                        <a:lnTo>
                          <a:pt x="70" y="160"/>
                        </a:lnTo>
                        <a:lnTo>
                          <a:pt x="80" y="160"/>
                        </a:lnTo>
                        <a:lnTo>
                          <a:pt x="80" y="176"/>
                        </a:lnTo>
                        <a:lnTo>
                          <a:pt x="98" y="176"/>
                        </a:lnTo>
                        <a:lnTo>
                          <a:pt x="98" y="160"/>
                        </a:lnTo>
                        <a:lnTo>
                          <a:pt x="98" y="160"/>
                        </a:lnTo>
                        <a:lnTo>
                          <a:pt x="108" y="160"/>
                        </a:lnTo>
                        <a:lnTo>
                          <a:pt x="118" y="156"/>
                        </a:lnTo>
                        <a:lnTo>
                          <a:pt x="124" y="170"/>
                        </a:lnTo>
                        <a:lnTo>
                          <a:pt x="142" y="160"/>
                        </a:lnTo>
                        <a:lnTo>
                          <a:pt x="134" y="146"/>
                        </a:lnTo>
                        <a:lnTo>
                          <a:pt x="134" y="146"/>
                        </a:lnTo>
                        <a:lnTo>
                          <a:pt x="148" y="134"/>
                        </a:lnTo>
                        <a:lnTo>
                          <a:pt x="160" y="140"/>
                        </a:lnTo>
                        <a:lnTo>
                          <a:pt x="170" y="124"/>
                        </a:lnTo>
                        <a:lnTo>
                          <a:pt x="158" y="116"/>
                        </a:lnTo>
                        <a:lnTo>
                          <a:pt x="158" y="116"/>
                        </a:lnTo>
                        <a:lnTo>
                          <a:pt x="160" y="108"/>
                        </a:lnTo>
                        <a:lnTo>
                          <a:pt x="162" y="98"/>
                        </a:lnTo>
                        <a:lnTo>
                          <a:pt x="178" y="98"/>
                        </a:lnTo>
                        <a:close/>
                        <a:moveTo>
                          <a:pt x="44" y="88"/>
                        </a:moveTo>
                        <a:lnTo>
                          <a:pt x="44" y="88"/>
                        </a:lnTo>
                        <a:lnTo>
                          <a:pt x="46" y="80"/>
                        </a:lnTo>
                        <a:lnTo>
                          <a:pt x="48" y="70"/>
                        </a:lnTo>
                        <a:lnTo>
                          <a:pt x="52" y="64"/>
                        </a:lnTo>
                        <a:lnTo>
                          <a:pt x="58" y="56"/>
                        </a:lnTo>
                        <a:lnTo>
                          <a:pt x="64" y="52"/>
                        </a:lnTo>
                        <a:lnTo>
                          <a:pt x="72" y="48"/>
                        </a:lnTo>
                        <a:lnTo>
                          <a:pt x="80" y="44"/>
                        </a:lnTo>
                        <a:lnTo>
                          <a:pt x="90" y="44"/>
                        </a:lnTo>
                        <a:lnTo>
                          <a:pt x="90" y="44"/>
                        </a:lnTo>
                        <a:lnTo>
                          <a:pt x="98" y="44"/>
                        </a:lnTo>
                        <a:lnTo>
                          <a:pt x="106" y="48"/>
                        </a:lnTo>
                        <a:lnTo>
                          <a:pt x="114" y="52"/>
                        </a:lnTo>
                        <a:lnTo>
                          <a:pt x="120" y="56"/>
                        </a:lnTo>
                        <a:lnTo>
                          <a:pt x="126" y="64"/>
                        </a:lnTo>
                        <a:lnTo>
                          <a:pt x="130" y="70"/>
                        </a:lnTo>
                        <a:lnTo>
                          <a:pt x="132" y="80"/>
                        </a:lnTo>
                        <a:lnTo>
                          <a:pt x="134" y="88"/>
                        </a:lnTo>
                        <a:lnTo>
                          <a:pt x="134" y="88"/>
                        </a:lnTo>
                        <a:lnTo>
                          <a:pt x="132" y="98"/>
                        </a:lnTo>
                        <a:lnTo>
                          <a:pt x="130" y="106"/>
                        </a:lnTo>
                        <a:lnTo>
                          <a:pt x="126" y="114"/>
                        </a:lnTo>
                        <a:lnTo>
                          <a:pt x="120" y="120"/>
                        </a:lnTo>
                        <a:lnTo>
                          <a:pt x="114" y="126"/>
                        </a:lnTo>
                        <a:lnTo>
                          <a:pt x="106" y="130"/>
                        </a:lnTo>
                        <a:lnTo>
                          <a:pt x="98" y="132"/>
                        </a:lnTo>
                        <a:lnTo>
                          <a:pt x="90" y="132"/>
                        </a:lnTo>
                        <a:lnTo>
                          <a:pt x="90" y="132"/>
                        </a:lnTo>
                        <a:lnTo>
                          <a:pt x="80" y="132"/>
                        </a:lnTo>
                        <a:lnTo>
                          <a:pt x="72" y="130"/>
                        </a:lnTo>
                        <a:lnTo>
                          <a:pt x="64" y="126"/>
                        </a:lnTo>
                        <a:lnTo>
                          <a:pt x="58" y="120"/>
                        </a:lnTo>
                        <a:lnTo>
                          <a:pt x="52" y="114"/>
                        </a:lnTo>
                        <a:lnTo>
                          <a:pt x="48" y="106"/>
                        </a:lnTo>
                        <a:lnTo>
                          <a:pt x="46" y="98"/>
                        </a:lnTo>
                        <a:lnTo>
                          <a:pt x="44" y="88"/>
                        </a:lnTo>
                        <a:lnTo>
                          <a:pt x="44"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en-US"/>
                  </a:p>
                </p:txBody>
              </p:sp>
              <p:sp>
                <p:nvSpPr>
                  <p:cNvPr id="96" name="Freeform 133">
                    <a:extLst>
                      <a:ext uri="{FF2B5EF4-FFF2-40B4-BE49-F238E27FC236}">
                        <a16:creationId xmlns:a16="http://schemas.microsoft.com/office/drawing/2014/main" id="{29A05622-4568-4B4E-A8F6-8282E7186A03}"/>
                      </a:ext>
                    </a:extLst>
                  </p:cNvPr>
                  <p:cNvSpPr>
                    <a:spLocks noChangeAspect="1"/>
                  </p:cNvSpPr>
                  <p:nvPr/>
                </p:nvSpPr>
                <p:spPr bwMode="auto">
                  <a:xfrm>
                    <a:off x="9018093" y="2921122"/>
                    <a:ext cx="247485" cy="254295"/>
                  </a:xfrm>
                  <a:custGeom>
                    <a:avLst/>
                    <a:gdLst>
                      <a:gd name="T0" fmla="*/ 62 w 63"/>
                      <a:gd name="T1" fmla="*/ 49 h 64"/>
                      <a:gd name="T2" fmla="*/ 47 w 63"/>
                      <a:gd name="T3" fmla="*/ 41 h 64"/>
                      <a:gd name="T4" fmla="*/ 40 w 63"/>
                      <a:gd name="T5" fmla="*/ 38 h 64"/>
                      <a:gd name="T6" fmla="*/ 40 w 63"/>
                      <a:gd name="T7" fmla="*/ 32 h 64"/>
                      <a:gd name="T8" fmla="*/ 43 w 63"/>
                      <a:gd name="T9" fmla="*/ 25 h 64"/>
                      <a:gd name="T10" fmla="*/ 46 w 63"/>
                      <a:gd name="T11" fmla="*/ 21 h 64"/>
                      <a:gd name="T12" fmla="*/ 44 w 63"/>
                      <a:gd name="T13" fmla="*/ 16 h 64"/>
                      <a:gd name="T14" fmla="*/ 44 w 63"/>
                      <a:gd name="T15" fmla="*/ 10 h 64"/>
                      <a:gd name="T16" fmla="*/ 32 w 63"/>
                      <a:gd name="T17" fmla="*/ 0 h 64"/>
                      <a:gd name="T18" fmla="*/ 19 w 63"/>
                      <a:gd name="T19" fmla="*/ 10 h 64"/>
                      <a:gd name="T20" fmla="*/ 20 w 63"/>
                      <a:gd name="T21" fmla="*/ 16 h 64"/>
                      <a:gd name="T22" fmla="*/ 18 w 63"/>
                      <a:gd name="T23" fmla="*/ 21 h 64"/>
                      <a:gd name="T24" fmla="*/ 21 w 63"/>
                      <a:gd name="T25" fmla="*/ 25 h 64"/>
                      <a:gd name="T26" fmla="*/ 24 w 63"/>
                      <a:gd name="T27" fmla="*/ 32 h 64"/>
                      <a:gd name="T28" fmla="*/ 24 w 63"/>
                      <a:gd name="T29" fmla="*/ 38 h 64"/>
                      <a:gd name="T30" fmla="*/ 16 w 63"/>
                      <a:gd name="T31" fmla="*/ 41 h 64"/>
                      <a:gd name="T32" fmla="*/ 2 w 63"/>
                      <a:gd name="T33" fmla="*/ 49 h 64"/>
                      <a:gd name="T34" fmla="*/ 1 w 63"/>
                      <a:gd name="T35" fmla="*/ 64 h 64"/>
                      <a:gd name="T36" fmla="*/ 63 w 63"/>
                      <a:gd name="T37" fmla="*/ 64 h 64"/>
                      <a:gd name="T38" fmla="*/ 62 w 63"/>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64">
                        <a:moveTo>
                          <a:pt x="62" y="49"/>
                        </a:moveTo>
                        <a:cubicBezTo>
                          <a:pt x="60" y="46"/>
                          <a:pt x="54" y="44"/>
                          <a:pt x="47" y="41"/>
                        </a:cubicBezTo>
                        <a:cubicBezTo>
                          <a:pt x="41" y="39"/>
                          <a:pt x="40" y="38"/>
                          <a:pt x="40" y="38"/>
                        </a:cubicBezTo>
                        <a:cubicBezTo>
                          <a:pt x="40" y="32"/>
                          <a:pt x="40" y="32"/>
                          <a:pt x="40" y="32"/>
                        </a:cubicBezTo>
                        <a:cubicBezTo>
                          <a:pt x="40" y="32"/>
                          <a:pt x="42" y="30"/>
                          <a:pt x="43" y="25"/>
                        </a:cubicBezTo>
                        <a:cubicBezTo>
                          <a:pt x="44" y="25"/>
                          <a:pt x="46" y="22"/>
                          <a:pt x="46" y="21"/>
                        </a:cubicBezTo>
                        <a:cubicBezTo>
                          <a:pt x="46" y="20"/>
                          <a:pt x="46" y="16"/>
                          <a:pt x="44" y="16"/>
                        </a:cubicBezTo>
                        <a:cubicBezTo>
                          <a:pt x="44" y="14"/>
                          <a:pt x="44" y="11"/>
                          <a:pt x="44" y="10"/>
                        </a:cubicBezTo>
                        <a:cubicBezTo>
                          <a:pt x="44" y="5"/>
                          <a:pt x="39" y="0"/>
                          <a:pt x="32" y="0"/>
                        </a:cubicBezTo>
                        <a:cubicBezTo>
                          <a:pt x="25" y="0"/>
                          <a:pt x="20" y="5"/>
                          <a:pt x="19" y="10"/>
                        </a:cubicBezTo>
                        <a:cubicBezTo>
                          <a:pt x="19" y="11"/>
                          <a:pt x="20" y="14"/>
                          <a:pt x="20" y="16"/>
                        </a:cubicBezTo>
                        <a:cubicBezTo>
                          <a:pt x="18" y="16"/>
                          <a:pt x="18" y="20"/>
                          <a:pt x="18" y="21"/>
                        </a:cubicBezTo>
                        <a:cubicBezTo>
                          <a:pt x="18" y="22"/>
                          <a:pt x="20" y="25"/>
                          <a:pt x="21" y="25"/>
                        </a:cubicBezTo>
                        <a:cubicBezTo>
                          <a:pt x="22" y="30"/>
                          <a:pt x="24" y="32"/>
                          <a:pt x="24" y="32"/>
                        </a:cubicBezTo>
                        <a:cubicBezTo>
                          <a:pt x="24" y="38"/>
                          <a:pt x="24" y="38"/>
                          <a:pt x="24" y="38"/>
                        </a:cubicBezTo>
                        <a:cubicBezTo>
                          <a:pt x="24" y="38"/>
                          <a:pt x="23" y="39"/>
                          <a:pt x="16" y="41"/>
                        </a:cubicBezTo>
                        <a:cubicBezTo>
                          <a:pt x="10" y="44"/>
                          <a:pt x="4" y="46"/>
                          <a:pt x="2" y="49"/>
                        </a:cubicBezTo>
                        <a:cubicBezTo>
                          <a:pt x="0" y="51"/>
                          <a:pt x="1" y="64"/>
                          <a:pt x="1" y="64"/>
                        </a:cubicBezTo>
                        <a:cubicBezTo>
                          <a:pt x="63" y="64"/>
                          <a:pt x="63" y="64"/>
                          <a:pt x="63" y="64"/>
                        </a:cubicBezTo>
                        <a:cubicBezTo>
                          <a:pt x="63" y="64"/>
                          <a:pt x="63" y="51"/>
                          <a:pt x="62" y="49"/>
                        </a:cubicBezTo>
                        <a:close/>
                      </a:path>
                    </a:pathLst>
                  </a:custGeom>
                  <a:solidFill>
                    <a:schemeClr val="bg1"/>
                  </a:solidFill>
                  <a:ln>
                    <a:noFill/>
                  </a:ln>
                </p:spPr>
                <p:txBody>
                  <a:bodyPr vert="horz" wrap="square" lIns="162560" tIns="81280" rIns="162560" bIns="81280" numCol="1" anchor="t" anchorCtr="0" compatLnSpc="1">
                    <a:prstTxWarp prst="textNoShape">
                      <a:avLst/>
                    </a:prstTxWarp>
                  </a:bodyPr>
                  <a:lstStyle/>
                  <a:p>
                    <a:pPr defTabSz="1625620"/>
                    <a:endParaRPr lang="en-US" sz="3200" dirty="0">
                      <a:solidFill>
                        <a:srgbClr val="44494E"/>
                      </a:solidFill>
                    </a:endParaRPr>
                  </a:p>
                </p:txBody>
              </p:sp>
            </p:grpSp>
            <p:grpSp>
              <p:nvGrpSpPr>
                <p:cNvPr id="81" name="Group 80">
                  <a:extLst>
                    <a:ext uri="{FF2B5EF4-FFF2-40B4-BE49-F238E27FC236}">
                      <a16:creationId xmlns:a16="http://schemas.microsoft.com/office/drawing/2014/main" id="{69E7536B-2F26-4565-87E9-30E6D2A6C264}"/>
                    </a:ext>
                  </a:extLst>
                </p:cNvPr>
                <p:cNvGrpSpPr/>
                <p:nvPr/>
              </p:nvGrpSpPr>
              <p:grpSpPr>
                <a:xfrm>
                  <a:off x="10371339" y="5387225"/>
                  <a:ext cx="622912" cy="577671"/>
                  <a:chOff x="619125" y="4140201"/>
                  <a:chExt cx="852488" cy="790574"/>
                </a:xfrm>
                <a:solidFill>
                  <a:schemeClr val="bg1"/>
                </a:solidFill>
              </p:grpSpPr>
              <p:sp>
                <p:nvSpPr>
                  <p:cNvPr id="90" name="Freeform 65">
                    <a:extLst>
                      <a:ext uri="{FF2B5EF4-FFF2-40B4-BE49-F238E27FC236}">
                        <a16:creationId xmlns:a16="http://schemas.microsoft.com/office/drawing/2014/main" id="{5050D78E-468E-46E3-BF89-67302F468381}"/>
                      </a:ext>
                    </a:extLst>
                  </p:cNvPr>
                  <p:cNvSpPr>
                    <a:spLocks/>
                  </p:cNvSpPr>
                  <p:nvPr/>
                </p:nvSpPr>
                <p:spPr bwMode="auto">
                  <a:xfrm>
                    <a:off x="619125" y="4141788"/>
                    <a:ext cx="852488" cy="788987"/>
                  </a:xfrm>
                  <a:custGeom>
                    <a:avLst/>
                    <a:gdLst>
                      <a:gd name="T0" fmla="*/ 0 w 896"/>
                      <a:gd name="T1" fmla="*/ 828 h 828"/>
                      <a:gd name="T2" fmla="*/ 0 w 896"/>
                      <a:gd name="T3" fmla="*/ 0 h 828"/>
                      <a:gd name="T4" fmla="*/ 51 w 896"/>
                      <a:gd name="T5" fmla="*/ 0 h 828"/>
                      <a:gd name="T6" fmla="*/ 51 w 896"/>
                      <a:gd name="T7" fmla="*/ 778 h 828"/>
                      <a:gd name="T8" fmla="*/ 896 w 896"/>
                      <a:gd name="T9" fmla="*/ 778 h 828"/>
                      <a:gd name="T10" fmla="*/ 896 w 896"/>
                      <a:gd name="T11" fmla="*/ 828 h 828"/>
                      <a:gd name="T12" fmla="*/ 0 w 896"/>
                      <a:gd name="T13" fmla="*/ 828 h 828"/>
                    </a:gdLst>
                    <a:ahLst/>
                    <a:cxnLst>
                      <a:cxn ang="0">
                        <a:pos x="T0" y="T1"/>
                      </a:cxn>
                      <a:cxn ang="0">
                        <a:pos x="T2" y="T3"/>
                      </a:cxn>
                      <a:cxn ang="0">
                        <a:pos x="T4" y="T5"/>
                      </a:cxn>
                      <a:cxn ang="0">
                        <a:pos x="T6" y="T7"/>
                      </a:cxn>
                      <a:cxn ang="0">
                        <a:pos x="T8" y="T9"/>
                      </a:cxn>
                      <a:cxn ang="0">
                        <a:pos x="T10" y="T11"/>
                      </a:cxn>
                      <a:cxn ang="0">
                        <a:pos x="T12" y="T13"/>
                      </a:cxn>
                    </a:cxnLst>
                    <a:rect l="0" t="0" r="r" b="b"/>
                    <a:pathLst>
                      <a:path w="896" h="828">
                        <a:moveTo>
                          <a:pt x="0" y="828"/>
                        </a:moveTo>
                        <a:cubicBezTo>
                          <a:pt x="0" y="552"/>
                          <a:pt x="0" y="276"/>
                          <a:pt x="0" y="0"/>
                        </a:cubicBezTo>
                        <a:cubicBezTo>
                          <a:pt x="17" y="0"/>
                          <a:pt x="33" y="0"/>
                          <a:pt x="51" y="0"/>
                        </a:cubicBezTo>
                        <a:cubicBezTo>
                          <a:pt x="51" y="259"/>
                          <a:pt x="51" y="517"/>
                          <a:pt x="51" y="778"/>
                        </a:cubicBezTo>
                        <a:cubicBezTo>
                          <a:pt x="333" y="778"/>
                          <a:pt x="614" y="778"/>
                          <a:pt x="896" y="778"/>
                        </a:cubicBezTo>
                        <a:cubicBezTo>
                          <a:pt x="896" y="796"/>
                          <a:pt x="896" y="811"/>
                          <a:pt x="896" y="828"/>
                        </a:cubicBezTo>
                        <a:cubicBezTo>
                          <a:pt x="598" y="828"/>
                          <a:pt x="300" y="828"/>
                          <a:pt x="0" y="82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66">
                    <a:extLst>
                      <a:ext uri="{FF2B5EF4-FFF2-40B4-BE49-F238E27FC236}">
                        <a16:creationId xmlns:a16="http://schemas.microsoft.com/office/drawing/2014/main" id="{3E8EC9AB-BC48-4390-8163-855F36654BD3}"/>
                      </a:ext>
                    </a:extLst>
                  </p:cNvPr>
                  <p:cNvSpPr>
                    <a:spLocks/>
                  </p:cNvSpPr>
                  <p:nvPr/>
                </p:nvSpPr>
                <p:spPr bwMode="auto">
                  <a:xfrm>
                    <a:off x="1165225" y="4327525"/>
                    <a:ext cx="171450" cy="504825"/>
                  </a:xfrm>
                  <a:custGeom>
                    <a:avLst/>
                    <a:gdLst>
                      <a:gd name="T0" fmla="*/ 178 w 180"/>
                      <a:gd name="T1" fmla="*/ 529 h 529"/>
                      <a:gd name="T2" fmla="*/ 2 w 180"/>
                      <a:gd name="T3" fmla="*/ 529 h 529"/>
                      <a:gd name="T4" fmla="*/ 0 w 180"/>
                      <a:gd name="T5" fmla="*/ 512 h 529"/>
                      <a:gd name="T6" fmla="*/ 1 w 180"/>
                      <a:gd name="T7" fmla="*/ 222 h 529"/>
                      <a:gd name="T8" fmla="*/ 5 w 180"/>
                      <a:gd name="T9" fmla="*/ 203 h 529"/>
                      <a:gd name="T10" fmla="*/ 133 w 180"/>
                      <a:gd name="T11" fmla="*/ 13 h 529"/>
                      <a:gd name="T12" fmla="*/ 150 w 180"/>
                      <a:gd name="T13" fmla="*/ 1 h 529"/>
                      <a:gd name="T14" fmla="*/ 180 w 180"/>
                      <a:gd name="T15" fmla="*/ 27 h 529"/>
                      <a:gd name="T16" fmla="*/ 179 w 180"/>
                      <a:gd name="T17" fmla="*/ 517 h 529"/>
                      <a:gd name="T18" fmla="*/ 178 w 180"/>
                      <a:gd name="T19"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529">
                        <a:moveTo>
                          <a:pt x="178" y="529"/>
                        </a:moveTo>
                        <a:cubicBezTo>
                          <a:pt x="119" y="529"/>
                          <a:pt x="61" y="529"/>
                          <a:pt x="2" y="529"/>
                        </a:cubicBezTo>
                        <a:cubicBezTo>
                          <a:pt x="1" y="523"/>
                          <a:pt x="0" y="517"/>
                          <a:pt x="0" y="512"/>
                        </a:cubicBezTo>
                        <a:cubicBezTo>
                          <a:pt x="0" y="415"/>
                          <a:pt x="0" y="318"/>
                          <a:pt x="1" y="222"/>
                        </a:cubicBezTo>
                        <a:cubicBezTo>
                          <a:pt x="1" y="216"/>
                          <a:pt x="1" y="208"/>
                          <a:pt x="5" y="203"/>
                        </a:cubicBezTo>
                        <a:cubicBezTo>
                          <a:pt x="47" y="139"/>
                          <a:pt x="90" y="76"/>
                          <a:pt x="133" y="13"/>
                        </a:cubicBezTo>
                        <a:cubicBezTo>
                          <a:pt x="137" y="7"/>
                          <a:pt x="147" y="0"/>
                          <a:pt x="150" y="1"/>
                        </a:cubicBezTo>
                        <a:cubicBezTo>
                          <a:pt x="161" y="7"/>
                          <a:pt x="180" y="6"/>
                          <a:pt x="180" y="27"/>
                        </a:cubicBezTo>
                        <a:cubicBezTo>
                          <a:pt x="179" y="190"/>
                          <a:pt x="179" y="354"/>
                          <a:pt x="179" y="517"/>
                        </a:cubicBezTo>
                        <a:cubicBezTo>
                          <a:pt x="179" y="520"/>
                          <a:pt x="179" y="524"/>
                          <a:pt x="178" y="52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67">
                    <a:extLst>
                      <a:ext uri="{FF2B5EF4-FFF2-40B4-BE49-F238E27FC236}">
                        <a16:creationId xmlns:a16="http://schemas.microsoft.com/office/drawing/2014/main" id="{BBD6BC5B-49D3-4DC8-89ED-08B822BD6FEF}"/>
                      </a:ext>
                    </a:extLst>
                  </p:cNvPr>
                  <p:cNvSpPr>
                    <a:spLocks/>
                  </p:cNvSpPr>
                  <p:nvPr/>
                </p:nvSpPr>
                <p:spPr bwMode="auto">
                  <a:xfrm>
                    <a:off x="942975" y="4454524"/>
                    <a:ext cx="169864" cy="377825"/>
                  </a:xfrm>
                  <a:custGeom>
                    <a:avLst/>
                    <a:gdLst>
                      <a:gd name="T0" fmla="*/ 178 w 179"/>
                      <a:gd name="T1" fmla="*/ 396 h 396"/>
                      <a:gd name="T2" fmla="*/ 0 w 179"/>
                      <a:gd name="T3" fmla="*/ 396 h 396"/>
                      <a:gd name="T4" fmla="*/ 0 w 179"/>
                      <a:gd name="T5" fmla="*/ 0 h 396"/>
                      <a:gd name="T6" fmla="*/ 17 w 179"/>
                      <a:gd name="T7" fmla="*/ 6 h 396"/>
                      <a:gd name="T8" fmla="*/ 160 w 179"/>
                      <a:gd name="T9" fmla="*/ 71 h 396"/>
                      <a:gd name="T10" fmla="*/ 178 w 179"/>
                      <a:gd name="T11" fmla="*/ 98 h 396"/>
                      <a:gd name="T12" fmla="*/ 178 w 179"/>
                      <a:gd name="T13" fmla="*/ 396 h 396"/>
                    </a:gdLst>
                    <a:ahLst/>
                    <a:cxnLst>
                      <a:cxn ang="0">
                        <a:pos x="T0" y="T1"/>
                      </a:cxn>
                      <a:cxn ang="0">
                        <a:pos x="T2" y="T3"/>
                      </a:cxn>
                      <a:cxn ang="0">
                        <a:pos x="T4" y="T5"/>
                      </a:cxn>
                      <a:cxn ang="0">
                        <a:pos x="T6" y="T7"/>
                      </a:cxn>
                      <a:cxn ang="0">
                        <a:pos x="T8" y="T9"/>
                      </a:cxn>
                      <a:cxn ang="0">
                        <a:pos x="T10" y="T11"/>
                      </a:cxn>
                      <a:cxn ang="0">
                        <a:pos x="T12" y="T13"/>
                      </a:cxn>
                    </a:cxnLst>
                    <a:rect l="0" t="0" r="r" b="b"/>
                    <a:pathLst>
                      <a:path w="179" h="396">
                        <a:moveTo>
                          <a:pt x="178" y="396"/>
                        </a:moveTo>
                        <a:cubicBezTo>
                          <a:pt x="118" y="396"/>
                          <a:pt x="60" y="396"/>
                          <a:pt x="0" y="396"/>
                        </a:cubicBezTo>
                        <a:cubicBezTo>
                          <a:pt x="0" y="264"/>
                          <a:pt x="0" y="133"/>
                          <a:pt x="0" y="0"/>
                        </a:cubicBezTo>
                        <a:cubicBezTo>
                          <a:pt x="7" y="3"/>
                          <a:pt x="12" y="4"/>
                          <a:pt x="17" y="6"/>
                        </a:cubicBezTo>
                        <a:cubicBezTo>
                          <a:pt x="65" y="28"/>
                          <a:pt x="112" y="50"/>
                          <a:pt x="160" y="71"/>
                        </a:cubicBezTo>
                        <a:cubicBezTo>
                          <a:pt x="173" y="77"/>
                          <a:pt x="179" y="84"/>
                          <a:pt x="178" y="98"/>
                        </a:cubicBezTo>
                        <a:cubicBezTo>
                          <a:pt x="178" y="197"/>
                          <a:pt x="178" y="295"/>
                          <a:pt x="178" y="39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68">
                    <a:extLst>
                      <a:ext uri="{FF2B5EF4-FFF2-40B4-BE49-F238E27FC236}">
                        <a16:creationId xmlns:a16="http://schemas.microsoft.com/office/drawing/2014/main" id="{C08A3F2F-B3DB-4FFE-A859-9249F4C2B7EE}"/>
                      </a:ext>
                    </a:extLst>
                  </p:cNvPr>
                  <p:cNvSpPr>
                    <a:spLocks/>
                  </p:cNvSpPr>
                  <p:nvPr/>
                </p:nvSpPr>
                <p:spPr bwMode="auto">
                  <a:xfrm>
                    <a:off x="712788" y="4140201"/>
                    <a:ext cx="620713" cy="501650"/>
                  </a:xfrm>
                  <a:custGeom>
                    <a:avLst/>
                    <a:gdLst>
                      <a:gd name="T0" fmla="*/ 552 w 653"/>
                      <a:gd name="T1" fmla="*/ 105 h 525"/>
                      <a:gd name="T2" fmla="*/ 498 w 653"/>
                      <a:gd name="T3" fmla="*/ 78 h 525"/>
                      <a:gd name="T4" fmla="*/ 653 w 653"/>
                      <a:gd name="T5" fmla="*/ 0 h 525"/>
                      <a:gd name="T6" fmla="*/ 653 w 653"/>
                      <a:gd name="T7" fmla="*/ 155 h 525"/>
                      <a:gd name="T8" fmla="*/ 619 w 653"/>
                      <a:gd name="T9" fmla="*/ 138 h 525"/>
                      <a:gd name="T10" fmla="*/ 586 w 653"/>
                      <a:gd name="T11" fmla="*/ 146 h 525"/>
                      <a:gd name="T12" fmla="*/ 451 w 653"/>
                      <a:gd name="T13" fmla="*/ 349 h 525"/>
                      <a:gd name="T14" fmla="*/ 440 w 653"/>
                      <a:gd name="T15" fmla="*/ 365 h 525"/>
                      <a:gd name="T16" fmla="*/ 385 w 653"/>
                      <a:gd name="T17" fmla="*/ 340 h 525"/>
                      <a:gd name="T18" fmla="*/ 212 w 653"/>
                      <a:gd name="T19" fmla="*/ 259 h 525"/>
                      <a:gd name="T20" fmla="*/ 183 w 653"/>
                      <a:gd name="T21" fmla="*/ 266 h 525"/>
                      <a:gd name="T22" fmla="*/ 58 w 653"/>
                      <a:gd name="T23" fmla="*/ 457 h 525"/>
                      <a:gd name="T24" fmla="*/ 8 w 653"/>
                      <a:gd name="T25" fmla="*/ 525 h 525"/>
                      <a:gd name="T26" fmla="*/ 30 w 653"/>
                      <a:gd name="T27" fmla="*/ 406 h 525"/>
                      <a:gd name="T28" fmla="*/ 165 w 653"/>
                      <a:gd name="T29" fmla="*/ 206 h 525"/>
                      <a:gd name="T30" fmla="*/ 174 w 653"/>
                      <a:gd name="T31" fmla="*/ 192 h 525"/>
                      <a:gd name="T32" fmla="*/ 264 w 653"/>
                      <a:gd name="T33" fmla="*/ 234 h 525"/>
                      <a:gd name="T34" fmla="*/ 406 w 653"/>
                      <a:gd name="T35" fmla="*/ 300 h 525"/>
                      <a:gd name="T36" fmla="*/ 429 w 653"/>
                      <a:gd name="T37" fmla="*/ 295 h 525"/>
                      <a:gd name="T38" fmla="*/ 549 w 653"/>
                      <a:gd name="T39" fmla="*/ 113 h 525"/>
                      <a:gd name="T40" fmla="*/ 552 w 653"/>
                      <a:gd name="T41" fmla="*/ 10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3" h="525">
                        <a:moveTo>
                          <a:pt x="552" y="105"/>
                        </a:moveTo>
                        <a:cubicBezTo>
                          <a:pt x="534" y="96"/>
                          <a:pt x="518" y="88"/>
                          <a:pt x="498" y="78"/>
                        </a:cubicBezTo>
                        <a:cubicBezTo>
                          <a:pt x="551" y="51"/>
                          <a:pt x="601" y="26"/>
                          <a:pt x="653" y="0"/>
                        </a:cubicBezTo>
                        <a:cubicBezTo>
                          <a:pt x="653" y="53"/>
                          <a:pt x="653" y="103"/>
                          <a:pt x="653" y="155"/>
                        </a:cubicBezTo>
                        <a:cubicBezTo>
                          <a:pt x="641" y="149"/>
                          <a:pt x="629" y="145"/>
                          <a:pt x="619" y="138"/>
                        </a:cubicBezTo>
                        <a:cubicBezTo>
                          <a:pt x="604" y="128"/>
                          <a:pt x="596" y="131"/>
                          <a:pt x="586" y="146"/>
                        </a:cubicBezTo>
                        <a:cubicBezTo>
                          <a:pt x="542" y="214"/>
                          <a:pt x="496" y="282"/>
                          <a:pt x="451" y="349"/>
                        </a:cubicBezTo>
                        <a:cubicBezTo>
                          <a:pt x="448" y="354"/>
                          <a:pt x="444" y="359"/>
                          <a:pt x="440" y="365"/>
                        </a:cubicBezTo>
                        <a:cubicBezTo>
                          <a:pt x="421" y="357"/>
                          <a:pt x="403" y="349"/>
                          <a:pt x="385" y="340"/>
                        </a:cubicBezTo>
                        <a:cubicBezTo>
                          <a:pt x="327" y="313"/>
                          <a:pt x="269" y="287"/>
                          <a:pt x="212" y="259"/>
                        </a:cubicBezTo>
                        <a:cubicBezTo>
                          <a:pt x="199" y="253"/>
                          <a:pt x="192" y="253"/>
                          <a:pt x="183" y="266"/>
                        </a:cubicBezTo>
                        <a:cubicBezTo>
                          <a:pt x="142" y="330"/>
                          <a:pt x="100" y="393"/>
                          <a:pt x="58" y="457"/>
                        </a:cubicBezTo>
                        <a:cubicBezTo>
                          <a:pt x="43" y="480"/>
                          <a:pt x="26" y="502"/>
                          <a:pt x="8" y="525"/>
                        </a:cubicBezTo>
                        <a:cubicBezTo>
                          <a:pt x="13" y="485"/>
                          <a:pt x="0" y="445"/>
                          <a:pt x="30" y="406"/>
                        </a:cubicBezTo>
                        <a:cubicBezTo>
                          <a:pt x="79" y="342"/>
                          <a:pt x="121" y="273"/>
                          <a:pt x="165" y="206"/>
                        </a:cubicBezTo>
                        <a:cubicBezTo>
                          <a:pt x="168" y="202"/>
                          <a:pt x="170" y="198"/>
                          <a:pt x="174" y="192"/>
                        </a:cubicBezTo>
                        <a:cubicBezTo>
                          <a:pt x="204" y="206"/>
                          <a:pt x="234" y="220"/>
                          <a:pt x="264" y="234"/>
                        </a:cubicBezTo>
                        <a:cubicBezTo>
                          <a:pt x="312" y="256"/>
                          <a:pt x="359" y="277"/>
                          <a:pt x="406" y="300"/>
                        </a:cubicBezTo>
                        <a:cubicBezTo>
                          <a:pt x="415" y="304"/>
                          <a:pt x="422" y="305"/>
                          <a:pt x="429" y="295"/>
                        </a:cubicBezTo>
                        <a:cubicBezTo>
                          <a:pt x="468" y="234"/>
                          <a:pt x="509" y="174"/>
                          <a:pt x="549" y="113"/>
                        </a:cubicBezTo>
                        <a:cubicBezTo>
                          <a:pt x="550" y="112"/>
                          <a:pt x="550" y="109"/>
                          <a:pt x="552" y="10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69">
                    <a:extLst>
                      <a:ext uri="{FF2B5EF4-FFF2-40B4-BE49-F238E27FC236}">
                        <a16:creationId xmlns:a16="http://schemas.microsoft.com/office/drawing/2014/main" id="{B95C4053-5B6B-48DF-9274-C85830CF6243}"/>
                      </a:ext>
                    </a:extLst>
                  </p:cNvPr>
                  <p:cNvSpPr>
                    <a:spLocks/>
                  </p:cNvSpPr>
                  <p:nvPr/>
                </p:nvSpPr>
                <p:spPr bwMode="auto">
                  <a:xfrm>
                    <a:off x="719138" y="4486275"/>
                    <a:ext cx="169863" cy="344487"/>
                  </a:xfrm>
                  <a:custGeom>
                    <a:avLst/>
                    <a:gdLst>
                      <a:gd name="T0" fmla="*/ 179 w 179"/>
                      <a:gd name="T1" fmla="*/ 2 h 362"/>
                      <a:gd name="T2" fmla="*/ 179 w 179"/>
                      <a:gd name="T3" fmla="*/ 362 h 362"/>
                      <a:gd name="T4" fmla="*/ 0 w 179"/>
                      <a:gd name="T5" fmla="*/ 362 h 362"/>
                      <a:gd name="T6" fmla="*/ 1 w 179"/>
                      <a:gd name="T7" fmla="*/ 266 h 362"/>
                      <a:gd name="T8" fmla="*/ 8 w 179"/>
                      <a:gd name="T9" fmla="*/ 252 h 362"/>
                      <a:gd name="T10" fmla="*/ 135 w 179"/>
                      <a:gd name="T11" fmla="*/ 61 h 362"/>
                      <a:gd name="T12" fmla="*/ 175 w 179"/>
                      <a:gd name="T13" fmla="*/ 0 h 362"/>
                      <a:gd name="T14" fmla="*/ 179 w 179"/>
                      <a:gd name="T15" fmla="*/ 2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 h="362">
                        <a:moveTo>
                          <a:pt x="179" y="2"/>
                        </a:moveTo>
                        <a:cubicBezTo>
                          <a:pt x="179" y="122"/>
                          <a:pt x="179" y="241"/>
                          <a:pt x="179" y="362"/>
                        </a:cubicBezTo>
                        <a:cubicBezTo>
                          <a:pt x="120" y="362"/>
                          <a:pt x="61" y="362"/>
                          <a:pt x="0" y="362"/>
                        </a:cubicBezTo>
                        <a:cubicBezTo>
                          <a:pt x="0" y="330"/>
                          <a:pt x="0" y="298"/>
                          <a:pt x="1" y="266"/>
                        </a:cubicBezTo>
                        <a:cubicBezTo>
                          <a:pt x="1" y="261"/>
                          <a:pt x="5" y="256"/>
                          <a:pt x="8" y="252"/>
                        </a:cubicBezTo>
                        <a:cubicBezTo>
                          <a:pt x="50" y="188"/>
                          <a:pt x="93" y="125"/>
                          <a:pt x="135" y="61"/>
                        </a:cubicBezTo>
                        <a:cubicBezTo>
                          <a:pt x="149" y="41"/>
                          <a:pt x="162" y="21"/>
                          <a:pt x="175" y="0"/>
                        </a:cubicBezTo>
                        <a:cubicBezTo>
                          <a:pt x="176" y="1"/>
                          <a:pt x="178" y="2"/>
                          <a:pt x="179"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pic>
              <p:nvPicPr>
                <p:cNvPr id="82" name="Picture 81" descr="A close up of a logo&#10;&#10;Description automatically generated">
                  <a:extLst>
                    <a:ext uri="{FF2B5EF4-FFF2-40B4-BE49-F238E27FC236}">
                      <a16:creationId xmlns:a16="http://schemas.microsoft.com/office/drawing/2014/main" id="{ECD73EFA-4A5E-410A-B113-960D38239423}"/>
                    </a:ext>
                  </a:extLst>
                </p:cNvPr>
                <p:cNvPicPr>
                  <a:picLocks noChangeAspect="1"/>
                </p:cNvPicPr>
                <p:nvPr/>
              </p:nvPicPr>
              <p:blipFill>
                <a:blip r:embed="rId6">
                  <a:alphaModFix/>
                  <a:grayscl/>
                  <a:extLst>
                    <a:ext uri="{BEBA8EAE-BF5A-486C-A8C5-ECC9F3942E4B}">
                      <a14:imgProps xmlns:a14="http://schemas.microsoft.com/office/drawing/2010/main">
                        <a14:imgLayer r:embed="rId7">
                          <a14:imgEffect>
                            <a14:sharpenSoften amount="96000"/>
                          </a14:imgEffect>
                          <a14:imgEffect>
                            <a14:colorTemperature colorTemp="10325"/>
                          </a14:imgEffect>
                          <a14:imgEffect>
                            <a14:saturation sat="400000"/>
                          </a14:imgEffect>
                          <a14:imgEffect>
                            <a14:brightnessContrast bright="100000" contrast="100000"/>
                          </a14:imgEffect>
                        </a14:imgLayer>
                      </a14:imgProps>
                    </a:ext>
                  </a:extLst>
                </a:blip>
                <a:stretch>
                  <a:fillRect/>
                </a:stretch>
              </p:blipFill>
              <p:spPr>
                <a:xfrm>
                  <a:off x="8271392" y="7472257"/>
                  <a:ext cx="873337" cy="471531"/>
                </a:xfrm>
                <a:prstGeom prst="rect">
                  <a:avLst/>
                </a:prstGeom>
              </p:spPr>
            </p:pic>
            <p:grpSp>
              <p:nvGrpSpPr>
                <p:cNvPr id="83" name="Group 82">
                  <a:extLst>
                    <a:ext uri="{FF2B5EF4-FFF2-40B4-BE49-F238E27FC236}">
                      <a16:creationId xmlns:a16="http://schemas.microsoft.com/office/drawing/2014/main" id="{0F862987-2EAF-4995-A59F-6A9E8BDB3F91}"/>
                    </a:ext>
                  </a:extLst>
                </p:cNvPr>
                <p:cNvGrpSpPr/>
                <p:nvPr/>
              </p:nvGrpSpPr>
              <p:grpSpPr>
                <a:xfrm>
                  <a:off x="5784527" y="6393827"/>
                  <a:ext cx="715521" cy="818187"/>
                  <a:chOff x="6420330" y="6375823"/>
                  <a:chExt cx="715521" cy="818187"/>
                </a:xfrm>
              </p:grpSpPr>
              <p:grpSp>
                <p:nvGrpSpPr>
                  <p:cNvPr id="84" name="Group 83">
                    <a:extLst>
                      <a:ext uri="{FF2B5EF4-FFF2-40B4-BE49-F238E27FC236}">
                        <a16:creationId xmlns:a16="http://schemas.microsoft.com/office/drawing/2014/main" id="{97FDC535-07CE-4BFF-9D97-83F45F7AE6C2}"/>
                      </a:ext>
                    </a:extLst>
                  </p:cNvPr>
                  <p:cNvGrpSpPr>
                    <a:grpSpLocks noChangeAspect="1"/>
                  </p:cNvGrpSpPr>
                  <p:nvPr/>
                </p:nvGrpSpPr>
                <p:grpSpPr>
                  <a:xfrm>
                    <a:off x="6420330" y="6375823"/>
                    <a:ext cx="370772" cy="487680"/>
                    <a:chOff x="2195513" y="4240212"/>
                    <a:chExt cx="176213" cy="231775"/>
                  </a:xfrm>
                  <a:solidFill>
                    <a:schemeClr val="bg1"/>
                  </a:solidFill>
                </p:grpSpPr>
                <p:sp>
                  <p:nvSpPr>
                    <p:cNvPr id="86" name="Freeform 400">
                      <a:extLst>
                        <a:ext uri="{FF2B5EF4-FFF2-40B4-BE49-F238E27FC236}">
                          <a16:creationId xmlns:a16="http://schemas.microsoft.com/office/drawing/2014/main" id="{0B0F7DC2-1A3A-4F16-898B-7848CEBE8736}"/>
                        </a:ext>
                      </a:extLst>
                    </p:cNvPr>
                    <p:cNvSpPr>
                      <a:spLocks/>
                    </p:cNvSpPr>
                    <p:nvPr/>
                  </p:nvSpPr>
                  <p:spPr bwMode="auto">
                    <a:xfrm>
                      <a:off x="2219325" y="4240212"/>
                      <a:ext cx="127000" cy="46038"/>
                    </a:xfrm>
                    <a:custGeom>
                      <a:avLst/>
                      <a:gdLst>
                        <a:gd name="T0" fmla="*/ 24 w 108"/>
                        <a:gd name="T1" fmla="*/ 39 h 39"/>
                        <a:gd name="T2" fmla="*/ 84 w 108"/>
                        <a:gd name="T3" fmla="*/ 39 h 39"/>
                        <a:gd name="T4" fmla="*/ 97 w 108"/>
                        <a:gd name="T5" fmla="*/ 8 h 39"/>
                        <a:gd name="T6" fmla="*/ 54 w 108"/>
                        <a:gd name="T7" fmla="*/ 23 h 39"/>
                        <a:gd name="T8" fmla="*/ 11 w 108"/>
                        <a:gd name="T9" fmla="*/ 8 h 39"/>
                        <a:gd name="T10" fmla="*/ 24 w 108"/>
                        <a:gd name="T11" fmla="*/ 39 h 39"/>
                      </a:gdLst>
                      <a:ahLst/>
                      <a:cxnLst>
                        <a:cxn ang="0">
                          <a:pos x="T0" y="T1"/>
                        </a:cxn>
                        <a:cxn ang="0">
                          <a:pos x="T2" y="T3"/>
                        </a:cxn>
                        <a:cxn ang="0">
                          <a:pos x="T4" y="T5"/>
                        </a:cxn>
                        <a:cxn ang="0">
                          <a:pos x="T6" y="T7"/>
                        </a:cxn>
                        <a:cxn ang="0">
                          <a:pos x="T8" y="T9"/>
                        </a:cxn>
                        <a:cxn ang="0">
                          <a:pos x="T10" y="T11"/>
                        </a:cxn>
                      </a:cxnLst>
                      <a:rect l="0" t="0" r="r" b="b"/>
                      <a:pathLst>
                        <a:path w="108" h="39">
                          <a:moveTo>
                            <a:pt x="24" y="39"/>
                          </a:moveTo>
                          <a:cubicBezTo>
                            <a:pt x="84" y="39"/>
                            <a:pt x="84" y="39"/>
                            <a:pt x="84" y="39"/>
                          </a:cubicBezTo>
                          <a:cubicBezTo>
                            <a:pt x="84" y="39"/>
                            <a:pt x="108" y="15"/>
                            <a:pt x="97" y="8"/>
                          </a:cubicBezTo>
                          <a:cubicBezTo>
                            <a:pt x="87" y="0"/>
                            <a:pt x="63" y="24"/>
                            <a:pt x="54" y="23"/>
                          </a:cubicBezTo>
                          <a:cubicBezTo>
                            <a:pt x="46" y="24"/>
                            <a:pt x="22" y="0"/>
                            <a:pt x="11" y="8"/>
                          </a:cubicBezTo>
                          <a:cubicBezTo>
                            <a:pt x="0" y="15"/>
                            <a:pt x="24" y="39"/>
                            <a:pt x="24" y="3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defTabSz="1625620"/>
                      <a:endParaRPr lang="en-US" sz="3200" dirty="0">
                        <a:solidFill>
                          <a:srgbClr val="44494E"/>
                        </a:solidFill>
                      </a:endParaRPr>
                    </a:p>
                  </p:txBody>
                </p:sp>
                <p:sp>
                  <p:nvSpPr>
                    <p:cNvPr id="87" name="Freeform 401">
                      <a:extLst>
                        <a:ext uri="{FF2B5EF4-FFF2-40B4-BE49-F238E27FC236}">
                          <a16:creationId xmlns:a16="http://schemas.microsoft.com/office/drawing/2014/main" id="{565440B0-64BD-433D-B8B1-1D17540CF670}"/>
                        </a:ext>
                      </a:extLst>
                    </p:cNvPr>
                    <p:cNvSpPr>
                      <a:spLocks/>
                    </p:cNvSpPr>
                    <p:nvPr/>
                  </p:nvSpPr>
                  <p:spPr bwMode="auto">
                    <a:xfrm>
                      <a:off x="2244725" y="4291012"/>
                      <a:ext cx="76200" cy="12700"/>
                    </a:xfrm>
                    <a:custGeom>
                      <a:avLst/>
                      <a:gdLst>
                        <a:gd name="T0" fmla="*/ 5 w 65"/>
                        <a:gd name="T1" fmla="*/ 0 h 11"/>
                        <a:gd name="T2" fmla="*/ 0 w 65"/>
                        <a:gd name="T3" fmla="*/ 6 h 11"/>
                        <a:gd name="T4" fmla="*/ 5 w 65"/>
                        <a:gd name="T5" fmla="*/ 11 h 11"/>
                        <a:gd name="T6" fmla="*/ 59 w 65"/>
                        <a:gd name="T7" fmla="*/ 11 h 11"/>
                        <a:gd name="T8" fmla="*/ 65 w 65"/>
                        <a:gd name="T9" fmla="*/ 6 h 11"/>
                        <a:gd name="T10" fmla="*/ 59 w 65"/>
                        <a:gd name="T11" fmla="*/ 0 h 11"/>
                        <a:gd name="T12" fmla="*/ 5 w 6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5" h="11">
                          <a:moveTo>
                            <a:pt x="5" y="0"/>
                          </a:moveTo>
                          <a:cubicBezTo>
                            <a:pt x="2" y="0"/>
                            <a:pt x="0" y="3"/>
                            <a:pt x="0" y="6"/>
                          </a:cubicBezTo>
                          <a:cubicBezTo>
                            <a:pt x="0" y="9"/>
                            <a:pt x="2" y="11"/>
                            <a:pt x="5" y="11"/>
                          </a:cubicBezTo>
                          <a:cubicBezTo>
                            <a:pt x="59" y="11"/>
                            <a:pt x="59" y="11"/>
                            <a:pt x="59" y="11"/>
                          </a:cubicBezTo>
                          <a:cubicBezTo>
                            <a:pt x="62" y="11"/>
                            <a:pt x="65" y="9"/>
                            <a:pt x="65" y="6"/>
                          </a:cubicBezTo>
                          <a:cubicBezTo>
                            <a:pt x="65" y="3"/>
                            <a:pt x="62" y="0"/>
                            <a:pt x="59" y="0"/>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defTabSz="1625620"/>
                      <a:endParaRPr lang="en-US" sz="3200" dirty="0">
                        <a:solidFill>
                          <a:srgbClr val="44494E"/>
                        </a:solidFill>
                      </a:endParaRPr>
                    </a:p>
                  </p:txBody>
                </p:sp>
                <p:sp>
                  <p:nvSpPr>
                    <p:cNvPr id="88" name="Freeform 402">
                      <a:extLst>
                        <a:ext uri="{FF2B5EF4-FFF2-40B4-BE49-F238E27FC236}">
                          <a16:creationId xmlns:a16="http://schemas.microsoft.com/office/drawing/2014/main" id="{8B010E54-503B-428A-ABF1-31A8E5E5B17B}"/>
                        </a:ext>
                      </a:extLst>
                    </p:cNvPr>
                    <p:cNvSpPr>
                      <a:spLocks noEditPoints="1"/>
                    </p:cNvSpPr>
                    <p:nvPr/>
                  </p:nvSpPr>
                  <p:spPr bwMode="auto">
                    <a:xfrm>
                      <a:off x="2263775" y="4351337"/>
                      <a:ext cx="39688" cy="74613"/>
                    </a:xfrm>
                    <a:custGeom>
                      <a:avLst/>
                      <a:gdLst>
                        <a:gd name="T0" fmla="*/ 25 w 35"/>
                        <a:gd name="T1" fmla="*/ 30 h 64"/>
                        <a:gd name="T2" fmla="*/ 19 w 35"/>
                        <a:gd name="T3" fmla="*/ 10 h 64"/>
                        <a:gd name="T4" fmla="*/ 25 w 35"/>
                        <a:gd name="T5" fmla="*/ 16 h 64"/>
                        <a:gd name="T6" fmla="*/ 27 w 35"/>
                        <a:gd name="T7" fmla="*/ 18 h 64"/>
                        <a:gd name="T8" fmla="*/ 31 w 35"/>
                        <a:gd name="T9" fmla="*/ 17 h 64"/>
                        <a:gd name="T10" fmla="*/ 33 w 35"/>
                        <a:gd name="T11" fmla="*/ 14 h 64"/>
                        <a:gd name="T12" fmla="*/ 28 w 35"/>
                        <a:gd name="T13" fmla="*/ 7 h 64"/>
                        <a:gd name="T14" fmla="*/ 19 w 35"/>
                        <a:gd name="T15" fmla="*/ 6 h 64"/>
                        <a:gd name="T16" fmla="*/ 15 w 35"/>
                        <a:gd name="T17" fmla="*/ 0 h 64"/>
                        <a:gd name="T18" fmla="*/ 10 w 35"/>
                        <a:gd name="T19" fmla="*/ 7 h 64"/>
                        <a:gd name="T20" fmla="*/ 2 w 35"/>
                        <a:gd name="T21" fmla="*/ 14 h 64"/>
                        <a:gd name="T22" fmla="*/ 2 w 35"/>
                        <a:gd name="T23" fmla="*/ 26 h 64"/>
                        <a:gd name="T24" fmla="*/ 10 w 35"/>
                        <a:gd name="T25" fmla="*/ 33 h 64"/>
                        <a:gd name="T26" fmla="*/ 15 w 35"/>
                        <a:gd name="T27" fmla="*/ 54 h 64"/>
                        <a:gd name="T28" fmla="*/ 8 w 35"/>
                        <a:gd name="T29" fmla="*/ 46 h 64"/>
                        <a:gd name="T30" fmla="*/ 6 w 35"/>
                        <a:gd name="T31" fmla="*/ 45 h 64"/>
                        <a:gd name="T32" fmla="*/ 2 w 35"/>
                        <a:gd name="T33" fmla="*/ 46 h 64"/>
                        <a:gd name="T34" fmla="*/ 0 w 35"/>
                        <a:gd name="T35" fmla="*/ 49 h 64"/>
                        <a:gd name="T36" fmla="*/ 6 w 35"/>
                        <a:gd name="T37" fmla="*/ 56 h 64"/>
                        <a:gd name="T38" fmla="*/ 15 w 35"/>
                        <a:gd name="T39" fmla="*/ 58 h 64"/>
                        <a:gd name="T40" fmla="*/ 15 w 35"/>
                        <a:gd name="T41" fmla="*/ 64 h 64"/>
                        <a:gd name="T42" fmla="*/ 19 w 35"/>
                        <a:gd name="T43" fmla="*/ 57 h 64"/>
                        <a:gd name="T44" fmla="*/ 30 w 35"/>
                        <a:gd name="T45" fmla="*/ 53 h 64"/>
                        <a:gd name="T46" fmla="*/ 35 w 35"/>
                        <a:gd name="T47" fmla="*/ 42 h 64"/>
                        <a:gd name="T48" fmla="*/ 30 w 35"/>
                        <a:gd name="T49" fmla="*/ 33 h 64"/>
                        <a:gd name="T50" fmla="*/ 10 w 35"/>
                        <a:gd name="T51" fmla="*/ 23 h 64"/>
                        <a:gd name="T52" fmla="*/ 8 w 35"/>
                        <a:gd name="T53" fmla="*/ 17 h 64"/>
                        <a:gd name="T54" fmla="*/ 10 w 35"/>
                        <a:gd name="T55" fmla="*/ 12 h 64"/>
                        <a:gd name="T56" fmla="*/ 15 w 35"/>
                        <a:gd name="T57" fmla="*/ 10 h 64"/>
                        <a:gd name="T58" fmla="*/ 12 w 35"/>
                        <a:gd name="T59" fmla="*/ 25 h 64"/>
                        <a:gd name="T60" fmla="*/ 25 w 35"/>
                        <a:gd name="T61" fmla="*/ 51 h 64"/>
                        <a:gd name="T62" fmla="*/ 19 w 35"/>
                        <a:gd name="T63" fmla="*/ 54 h 64"/>
                        <a:gd name="T64" fmla="*/ 22 w 35"/>
                        <a:gd name="T65" fmla="*/ 38 h 64"/>
                        <a:gd name="T66" fmla="*/ 27 w 35"/>
                        <a:gd name="T67" fmla="*/ 42 h 64"/>
                        <a:gd name="T68" fmla="*/ 27 w 35"/>
                        <a:gd name="T69"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 h="64">
                          <a:moveTo>
                            <a:pt x="30" y="33"/>
                          </a:moveTo>
                          <a:cubicBezTo>
                            <a:pt x="29" y="32"/>
                            <a:pt x="27" y="31"/>
                            <a:pt x="25" y="30"/>
                          </a:cubicBezTo>
                          <a:cubicBezTo>
                            <a:pt x="23" y="29"/>
                            <a:pt x="21" y="28"/>
                            <a:pt x="19" y="27"/>
                          </a:cubicBezTo>
                          <a:cubicBezTo>
                            <a:pt x="19" y="10"/>
                            <a:pt x="19" y="10"/>
                            <a:pt x="19" y="10"/>
                          </a:cubicBezTo>
                          <a:cubicBezTo>
                            <a:pt x="21" y="10"/>
                            <a:pt x="23" y="11"/>
                            <a:pt x="24" y="12"/>
                          </a:cubicBezTo>
                          <a:cubicBezTo>
                            <a:pt x="25" y="13"/>
                            <a:pt x="25" y="14"/>
                            <a:pt x="25" y="16"/>
                          </a:cubicBezTo>
                          <a:cubicBezTo>
                            <a:pt x="25" y="18"/>
                            <a:pt x="25" y="18"/>
                            <a:pt x="25" y="18"/>
                          </a:cubicBezTo>
                          <a:cubicBezTo>
                            <a:pt x="26" y="18"/>
                            <a:pt x="27" y="18"/>
                            <a:pt x="27" y="18"/>
                          </a:cubicBezTo>
                          <a:cubicBezTo>
                            <a:pt x="28" y="18"/>
                            <a:pt x="29" y="18"/>
                            <a:pt x="30" y="18"/>
                          </a:cubicBezTo>
                          <a:cubicBezTo>
                            <a:pt x="30" y="18"/>
                            <a:pt x="31" y="17"/>
                            <a:pt x="31" y="17"/>
                          </a:cubicBezTo>
                          <a:cubicBezTo>
                            <a:pt x="32" y="17"/>
                            <a:pt x="32" y="16"/>
                            <a:pt x="33" y="16"/>
                          </a:cubicBezTo>
                          <a:cubicBezTo>
                            <a:pt x="33" y="15"/>
                            <a:pt x="33" y="15"/>
                            <a:pt x="33" y="14"/>
                          </a:cubicBezTo>
                          <a:cubicBezTo>
                            <a:pt x="33" y="12"/>
                            <a:pt x="33" y="11"/>
                            <a:pt x="32" y="10"/>
                          </a:cubicBezTo>
                          <a:cubicBezTo>
                            <a:pt x="31" y="9"/>
                            <a:pt x="29" y="8"/>
                            <a:pt x="28" y="7"/>
                          </a:cubicBezTo>
                          <a:cubicBezTo>
                            <a:pt x="27" y="7"/>
                            <a:pt x="25" y="7"/>
                            <a:pt x="23" y="6"/>
                          </a:cubicBezTo>
                          <a:cubicBezTo>
                            <a:pt x="22" y="6"/>
                            <a:pt x="20" y="6"/>
                            <a:pt x="19" y="6"/>
                          </a:cubicBezTo>
                          <a:cubicBezTo>
                            <a:pt x="19" y="0"/>
                            <a:pt x="19" y="0"/>
                            <a:pt x="19" y="0"/>
                          </a:cubicBezTo>
                          <a:cubicBezTo>
                            <a:pt x="15" y="0"/>
                            <a:pt x="15" y="0"/>
                            <a:pt x="15" y="0"/>
                          </a:cubicBezTo>
                          <a:cubicBezTo>
                            <a:pt x="15" y="6"/>
                            <a:pt x="15" y="6"/>
                            <a:pt x="15" y="6"/>
                          </a:cubicBezTo>
                          <a:cubicBezTo>
                            <a:pt x="13" y="6"/>
                            <a:pt x="11" y="7"/>
                            <a:pt x="10" y="7"/>
                          </a:cubicBezTo>
                          <a:cubicBezTo>
                            <a:pt x="8" y="8"/>
                            <a:pt x="6" y="9"/>
                            <a:pt x="5" y="10"/>
                          </a:cubicBezTo>
                          <a:cubicBezTo>
                            <a:pt x="4" y="11"/>
                            <a:pt x="2" y="12"/>
                            <a:pt x="2" y="14"/>
                          </a:cubicBezTo>
                          <a:cubicBezTo>
                            <a:pt x="1" y="16"/>
                            <a:pt x="0" y="18"/>
                            <a:pt x="0" y="20"/>
                          </a:cubicBezTo>
                          <a:cubicBezTo>
                            <a:pt x="0" y="22"/>
                            <a:pt x="1" y="24"/>
                            <a:pt x="2" y="26"/>
                          </a:cubicBezTo>
                          <a:cubicBezTo>
                            <a:pt x="3" y="27"/>
                            <a:pt x="4" y="29"/>
                            <a:pt x="5" y="30"/>
                          </a:cubicBezTo>
                          <a:cubicBezTo>
                            <a:pt x="6" y="31"/>
                            <a:pt x="8" y="32"/>
                            <a:pt x="10" y="33"/>
                          </a:cubicBezTo>
                          <a:cubicBezTo>
                            <a:pt x="12" y="34"/>
                            <a:pt x="13" y="35"/>
                            <a:pt x="15" y="35"/>
                          </a:cubicBezTo>
                          <a:cubicBezTo>
                            <a:pt x="15" y="54"/>
                            <a:pt x="15" y="54"/>
                            <a:pt x="15" y="54"/>
                          </a:cubicBezTo>
                          <a:cubicBezTo>
                            <a:pt x="13" y="54"/>
                            <a:pt x="11" y="53"/>
                            <a:pt x="10" y="52"/>
                          </a:cubicBezTo>
                          <a:cubicBezTo>
                            <a:pt x="8" y="51"/>
                            <a:pt x="8" y="49"/>
                            <a:pt x="8" y="46"/>
                          </a:cubicBezTo>
                          <a:cubicBezTo>
                            <a:pt x="8" y="45"/>
                            <a:pt x="8" y="45"/>
                            <a:pt x="8" y="45"/>
                          </a:cubicBezTo>
                          <a:cubicBezTo>
                            <a:pt x="7" y="45"/>
                            <a:pt x="6" y="45"/>
                            <a:pt x="6" y="45"/>
                          </a:cubicBezTo>
                          <a:cubicBezTo>
                            <a:pt x="5" y="45"/>
                            <a:pt x="4" y="45"/>
                            <a:pt x="4" y="45"/>
                          </a:cubicBezTo>
                          <a:cubicBezTo>
                            <a:pt x="3" y="45"/>
                            <a:pt x="2" y="45"/>
                            <a:pt x="2" y="46"/>
                          </a:cubicBezTo>
                          <a:cubicBezTo>
                            <a:pt x="1" y="46"/>
                            <a:pt x="1" y="47"/>
                            <a:pt x="0" y="47"/>
                          </a:cubicBezTo>
                          <a:cubicBezTo>
                            <a:pt x="0" y="48"/>
                            <a:pt x="0" y="48"/>
                            <a:pt x="0" y="49"/>
                          </a:cubicBezTo>
                          <a:cubicBezTo>
                            <a:pt x="0" y="51"/>
                            <a:pt x="1" y="52"/>
                            <a:pt x="2" y="54"/>
                          </a:cubicBezTo>
                          <a:cubicBezTo>
                            <a:pt x="3" y="55"/>
                            <a:pt x="4" y="56"/>
                            <a:pt x="6" y="56"/>
                          </a:cubicBezTo>
                          <a:cubicBezTo>
                            <a:pt x="7" y="57"/>
                            <a:pt x="9" y="57"/>
                            <a:pt x="11" y="57"/>
                          </a:cubicBezTo>
                          <a:cubicBezTo>
                            <a:pt x="12" y="58"/>
                            <a:pt x="14" y="58"/>
                            <a:pt x="15" y="58"/>
                          </a:cubicBezTo>
                          <a:cubicBezTo>
                            <a:pt x="15" y="58"/>
                            <a:pt x="15" y="58"/>
                            <a:pt x="15" y="58"/>
                          </a:cubicBezTo>
                          <a:cubicBezTo>
                            <a:pt x="15" y="64"/>
                            <a:pt x="15" y="64"/>
                            <a:pt x="15" y="64"/>
                          </a:cubicBezTo>
                          <a:cubicBezTo>
                            <a:pt x="19" y="63"/>
                            <a:pt x="19" y="63"/>
                            <a:pt x="19" y="63"/>
                          </a:cubicBezTo>
                          <a:cubicBezTo>
                            <a:pt x="19" y="57"/>
                            <a:pt x="19" y="57"/>
                            <a:pt x="19" y="57"/>
                          </a:cubicBezTo>
                          <a:cubicBezTo>
                            <a:pt x="21" y="57"/>
                            <a:pt x="23" y="57"/>
                            <a:pt x="25" y="56"/>
                          </a:cubicBezTo>
                          <a:cubicBezTo>
                            <a:pt x="27" y="55"/>
                            <a:pt x="29" y="54"/>
                            <a:pt x="30" y="53"/>
                          </a:cubicBezTo>
                          <a:cubicBezTo>
                            <a:pt x="32" y="52"/>
                            <a:pt x="33" y="50"/>
                            <a:pt x="33" y="49"/>
                          </a:cubicBezTo>
                          <a:cubicBezTo>
                            <a:pt x="34" y="47"/>
                            <a:pt x="35" y="45"/>
                            <a:pt x="35" y="42"/>
                          </a:cubicBezTo>
                          <a:cubicBezTo>
                            <a:pt x="35" y="40"/>
                            <a:pt x="34" y="38"/>
                            <a:pt x="33" y="37"/>
                          </a:cubicBezTo>
                          <a:cubicBezTo>
                            <a:pt x="33" y="35"/>
                            <a:pt x="31" y="34"/>
                            <a:pt x="30" y="33"/>
                          </a:cubicBezTo>
                          <a:moveTo>
                            <a:pt x="12" y="25"/>
                          </a:moveTo>
                          <a:cubicBezTo>
                            <a:pt x="12" y="24"/>
                            <a:pt x="11" y="24"/>
                            <a:pt x="10" y="23"/>
                          </a:cubicBezTo>
                          <a:cubicBezTo>
                            <a:pt x="9" y="22"/>
                            <a:pt x="9" y="21"/>
                            <a:pt x="8" y="20"/>
                          </a:cubicBezTo>
                          <a:cubicBezTo>
                            <a:pt x="8" y="20"/>
                            <a:pt x="8" y="18"/>
                            <a:pt x="8" y="17"/>
                          </a:cubicBezTo>
                          <a:cubicBezTo>
                            <a:pt x="8" y="16"/>
                            <a:pt x="8" y="15"/>
                            <a:pt x="8" y="14"/>
                          </a:cubicBezTo>
                          <a:cubicBezTo>
                            <a:pt x="9" y="13"/>
                            <a:pt x="9" y="13"/>
                            <a:pt x="10" y="12"/>
                          </a:cubicBezTo>
                          <a:cubicBezTo>
                            <a:pt x="11" y="11"/>
                            <a:pt x="11" y="11"/>
                            <a:pt x="12" y="10"/>
                          </a:cubicBezTo>
                          <a:cubicBezTo>
                            <a:pt x="13" y="10"/>
                            <a:pt x="14" y="10"/>
                            <a:pt x="15" y="10"/>
                          </a:cubicBezTo>
                          <a:cubicBezTo>
                            <a:pt x="15" y="26"/>
                            <a:pt x="15" y="26"/>
                            <a:pt x="15" y="26"/>
                          </a:cubicBezTo>
                          <a:cubicBezTo>
                            <a:pt x="14" y="26"/>
                            <a:pt x="13" y="25"/>
                            <a:pt x="12" y="25"/>
                          </a:cubicBezTo>
                          <a:moveTo>
                            <a:pt x="27" y="48"/>
                          </a:moveTo>
                          <a:cubicBezTo>
                            <a:pt x="26" y="49"/>
                            <a:pt x="26" y="50"/>
                            <a:pt x="25" y="51"/>
                          </a:cubicBezTo>
                          <a:cubicBezTo>
                            <a:pt x="24" y="52"/>
                            <a:pt x="23" y="52"/>
                            <a:pt x="22" y="53"/>
                          </a:cubicBezTo>
                          <a:cubicBezTo>
                            <a:pt x="21" y="53"/>
                            <a:pt x="20" y="54"/>
                            <a:pt x="19" y="54"/>
                          </a:cubicBezTo>
                          <a:cubicBezTo>
                            <a:pt x="19" y="36"/>
                            <a:pt x="19" y="36"/>
                            <a:pt x="19" y="36"/>
                          </a:cubicBezTo>
                          <a:cubicBezTo>
                            <a:pt x="20" y="37"/>
                            <a:pt x="21" y="37"/>
                            <a:pt x="22" y="38"/>
                          </a:cubicBezTo>
                          <a:cubicBezTo>
                            <a:pt x="23" y="38"/>
                            <a:pt x="24" y="39"/>
                            <a:pt x="25" y="40"/>
                          </a:cubicBezTo>
                          <a:cubicBezTo>
                            <a:pt x="26" y="40"/>
                            <a:pt x="26" y="41"/>
                            <a:pt x="27" y="42"/>
                          </a:cubicBezTo>
                          <a:cubicBezTo>
                            <a:pt x="27" y="43"/>
                            <a:pt x="27" y="44"/>
                            <a:pt x="27" y="45"/>
                          </a:cubicBezTo>
                          <a:cubicBezTo>
                            <a:pt x="27" y="46"/>
                            <a:pt x="27" y="47"/>
                            <a:pt x="27"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defTabSz="1625620"/>
                      <a:endParaRPr lang="en-US" sz="3200" dirty="0">
                        <a:solidFill>
                          <a:srgbClr val="44494E"/>
                        </a:solidFill>
                      </a:endParaRPr>
                    </a:p>
                  </p:txBody>
                </p:sp>
                <p:sp>
                  <p:nvSpPr>
                    <p:cNvPr id="89" name="Freeform 403">
                      <a:extLst>
                        <a:ext uri="{FF2B5EF4-FFF2-40B4-BE49-F238E27FC236}">
                          <a16:creationId xmlns:a16="http://schemas.microsoft.com/office/drawing/2014/main" id="{55D23BC1-1FE7-4EE3-AA87-1B6D93F4FEE1}"/>
                        </a:ext>
                      </a:extLst>
                    </p:cNvPr>
                    <p:cNvSpPr>
                      <a:spLocks noEditPoints="1"/>
                    </p:cNvSpPr>
                    <p:nvPr/>
                  </p:nvSpPr>
                  <p:spPr bwMode="auto">
                    <a:xfrm>
                      <a:off x="2195513" y="4308474"/>
                      <a:ext cx="176213" cy="163513"/>
                    </a:xfrm>
                    <a:custGeom>
                      <a:avLst/>
                      <a:gdLst>
                        <a:gd name="T0" fmla="*/ 105 w 151"/>
                        <a:gd name="T1" fmla="*/ 0 h 140"/>
                        <a:gd name="T2" fmla="*/ 45 w 151"/>
                        <a:gd name="T3" fmla="*/ 0 h 140"/>
                        <a:gd name="T4" fmla="*/ 0 w 151"/>
                        <a:gd name="T5" fmla="*/ 87 h 140"/>
                        <a:gd name="T6" fmla="*/ 75 w 151"/>
                        <a:gd name="T7" fmla="*/ 140 h 140"/>
                        <a:gd name="T8" fmla="*/ 151 w 151"/>
                        <a:gd name="T9" fmla="*/ 87 h 140"/>
                        <a:gd name="T10" fmla="*/ 105 w 151"/>
                        <a:gd name="T11" fmla="*/ 0 h 140"/>
                        <a:gd name="T12" fmla="*/ 75 w 151"/>
                        <a:gd name="T13" fmla="*/ 110 h 140"/>
                        <a:gd name="T14" fmla="*/ 34 w 151"/>
                        <a:gd name="T15" fmla="*/ 69 h 140"/>
                        <a:gd name="T16" fmla="*/ 75 w 151"/>
                        <a:gd name="T17" fmla="*/ 28 h 140"/>
                        <a:gd name="T18" fmla="*/ 116 w 151"/>
                        <a:gd name="T19" fmla="*/ 69 h 140"/>
                        <a:gd name="T20" fmla="*/ 75 w 151"/>
                        <a:gd name="T21" fmla="*/ 11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140">
                          <a:moveTo>
                            <a:pt x="105" y="0"/>
                          </a:moveTo>
                          <a:cubicBezTo>
                            <a:pt x="45" y="0"/>
                            <a:pt x="45" y="0"/>
                            <a:pt x="45" y="0"/>
                          </a:cubicBezTo>
                          <a:cubicBezTo>
                            <a:pt x="19" y="19"/>
                            <a:pt x="0" y="61"/>
                            <a:pt x="0" y="87"/>
                          </a:cubicBezTo>
                          <a:cubicBezTo>
                            <a:pt x="0" y="122"/>
                            <a:pt x="34" y="140"/>
                            <a:pt x="75" y="140"/>
                          </a:cubicBezTo>
                          <a:cubicBezTo>
                            <a:pt x="117" y="140"/>
                            <a:pt x="151" y="122"/>
                            <a:pt x="151" y="87"/>
                          </a:cubicBezTo>
                          <a:cubicBezTo>
                            <a:pt x="151" y="61"/>
                            <a:pt x="132" y="19"/>
                            <a:pt x="105" y="0"/>
                          </a:cubicBezTo>
                          <a:moveTo>
                            <a:pt x="75" y="110"/>
                          </a:moveTo>
                          <a:cubicBezTo>
                            <a:pt x="53" y="110"/>
                            <a:pt x="34" y="91"/>
                            <a:pt x="34" y="69"/>
                          </a:cubicBezTo>
                          <a:cubicBezTo>
                            <a:pt x="34" y="46"/>
                            <a:pt x="53" y="28"/>
                            <a:pt x="75" y="28"/>
                          </a:cubicBezTo>
                          <a:cubicBezTo>
                            <a:pt x="98" y="28"/>
                            <a:pt x="116" y="46"/>
                            <a:pt x="116" y="69"/>
                          </a:cubicBezTo>
                          <a:cubicBezTo>
                            <a:pt x="116" y="91"/>
                            <a:pt x="98" y="110"/>
                            <a:pt x="75" y="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defTabSz="1625620"/>
                      <a:endParaRPr lang="en-US" sz="3200" dirty="0">
                        <a:solidFill>
                          <a:srgbClr val="44494E"/>
                        </a:solidFill>
                      </a:endParaRPr>
                    </a:p>
                  </p:txBody>
                </p:sp>
              </p:grpSp>
              <p:pic>
                <p:nvPicPr>
                  <p:cNvPr id="85" name="Picture 84">
                    <a:extLst>
                      <a:ext uri="{FF2B5EF4-FFF2-40B4-BE49-F238E27FC236}">
                        <a16:creationId xmlns:a16="http://schemas.microsoft.com/office/drawing/2014/main" id="{8D199782-967F-425F-A923-CD58EF7C9901}"/>
                      </a:ext>
                    </a:extLst>
                  </p:cNvPr>
                  <p:cNvPicPr>
                    <a:picLocks noChangeAspect="1"/>
                  </p:cNvPicPr>
                  <p:nvPr/>
                </p:nvPicPr>
                <p:blipFill>
                  <a:blip r:embed="rId8" cstate="print">
                    <a:duotone>
                      <a:schemeClr val="bg2">
                        <a:shade val="45000"/>
                        <a:satMod val="135000"/>
                      </a:schemeClr>
                      <a:prstClr val="white"/>
                    </a:duotone>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443260" y="6501419"/>
                    <a:ext cx="692591" cy="692591"/>
                  </a:xfrm>
                  <a:prstGeom prst="rect">
                    <a:avLst/>
                  </a:prstGeom>
                </p:spPr>
              </p:pic>
            </p:grpSp>
          </p:grpSp>
        </p:grpSp>
      </p:grpSp>
    </p:spTree>
    <p:extLst>
      <p:ext uri="{BB962C8B-B14F-4D97-AF65-F5344CB8AC3E}">
        <p14:creationId xmlns:p14="http://schemas.microsoft.com/office/powerpoint/2010/main" val="2848266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44BF5E-12C4-42E4-BBD0-A7B728632F59}"/>
              </a:ext>
            </a:extLst>
          </p:cNvPr>
          <p:cNvSpPr>
            <a:spLocks noGrp="1"/>
          </p:cNvSpPr>
          <p:nvPr>
            <p:ph type="title"/>
          </p:nvPr>
        </p:nvSpPr>
        <p:spPr>
          <a:xfrm>
            <a:off x="3078" y="319675"/>
            <a:ext cx="16258032" cy="665045"/>
          </a:xfrm>
        </p:spPr>
        <p:txBody>
          <a:bodyPr/>
          <a:lstStyle/>
          <a:p>
            <a:r>
              <a:rPr lang="en-IN" dirty="0"/>
              <a:t>Accuracy Metrics</a:t>
            </a:r>
          </a:p>
        </p:txBody>
      </p:sp>
      <p:pic>
        <p:nvPicPr>
          <p:cNvPr id="26" name="Picture 25" descr="A close up of a map&#10;&#10;Description automatically generated">
            <a:extLst>
              <a:ext uri="{FF2B5EF4-FFF2-40B4-BE49-F238E27FC236}">
                <a16:creationId xmlns:a16="http://schemas.microsoft.com/office/drawing/2014/main" id="{ACD619F4-86FC-4FB1-9BFF-E4960364DBB3}"/>
              </a:ext>
            </a:extLst>
          </p:cNvPr>
          <p:cNvPicPr>
            <a:picLocks noChangeAspect="1"/>
          </p:cNvPicPr>
          <p:nvPr/>
        </p:nvPicPr>
        <p:blipFill rotWithShape="1">
          <a:blip r:embed="rId3"/>
          <a:srcRect l="5010" r="21415" b="6486"/>
          <a:stretch/>
        </p:blipFill>
        <p:spPr>
          <a:xfrm>
            <a:off x="695185" y="1550666"/>
            <a:ext cx="5466130" cy="4049486"/>
          </a:xfrm>
          <a:prstGeom prst="rect">
            <a:avLst/>
          </a:prstGeom>
        </p:spPr>
      </p:pic>
      <p:pic>
        <p:nvPicPr>
          <p:cNvPr id="28" name="Picture 27">
            <a:extLst>
              <a:ext uri="{FF2B5EF4-FFF2-40B4-BE49-F238E27FC236}">
                <a16:creationId xmlns:a16="http://schemas.microsoft.com/office/drawing/2014/main" id="{C330777D-84C3-4079-BF51-9BC4D7E7B9FE}"/>
              </a:ext>
            </a:extLst>
          </p:cNvPr>
          <p:cNvPicPr>
            <a:picLocks noChangeAspect="1"/>
          </p:cNvPicPr>
          <p:nvPr/>
        </p:nvPicPr>
        <p:blipFill rotWithShape="1">
          <a:blip r:embed="rId4"/>
          <a:srcRect l="33480"/>
          <a:stretch/>
        </p:blipFill>
        <p:spPr>
          <a:xfrm>
            <a:off x="10972800" y="2589440"/>
            <a:ext cx="4386651" cy="1612446"/>
          </a:xfrm>
          <a:prstGeom prst="rect">
            <a:avLst/>
          </a:prstGeom>
        </p:spPr>
      </p:pic>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C1289402-9AA3-4471-8B72-0E6147AA5A61}"/>
                  </a:ext>
                </a:extLst>
              </p:cNvPr>
              <p:cNvSpPr/>
              <p:nvPr/>
            </p:nvSpPr>
            <p:spPr>
              <a:xfrm>
                <a:off x="9100457" y="4492156"/>
                <a:ext cx="8128000" cy="1638205"/>
              </a:xfrm>
              <a:prstGeom prst="rect">
                <a:avLst/>
              </a:prstGeom>
            </p:spPr>
            <p:txBody>
              <a:bodyPr>
                <a:spAutoFit/>
              </a:bodyPr>
              <a:lstStyle/>
              <a:p>
                <a:r>
                  <a:rPr lang="en-IN" sz="2000" b="1" dirty="0">
                    <a:solidFill>
                      <a:schemeClr val="tx1">
                        <a:lumMod val="65000"/>
                        <a:lumOff val="35000"/>
                      </a:schemeClr>
                    </a:solidFill>
                    <a:latin typeface="+mj-lt"/>
                    <a:ea typeface="Open Sans" panose="020B0604020202020204" charset="0"/>
                    <a:cs typeface="Open Sans" panose="020B0604020202020204" charset="0"/>
                  </a:rPr>
                  <a:t>R-square</a:t>
                </a:r>
                <a:r>
                  <a:rPr lang="en-IN" sz="2000" dirty="0">
                    <a:solidFill>
                      <a:schemeClr val="tx1">
                        <a:lumMod val="65000"/>
                        <a:lumOff val="35000"/>
                      </a:schemeClr>
                    </a:solidFill>
                    <a:latin typeface="+mj-lt"/>
                    <a:ea typeface="Open Sans" panose="020B0604020202020204" charset="0"/>
                    <a:cs typeface="Open Sans" panose="020B0604020202020204" charset="0"/>
                  </a:rPr>
                  <a:t> is the most common metric to judge the </a:t>
                </a:r>
                <a:br>
                  <a:rPr lang="en-IN" sz="2000" dirty="0">
                    <a:solidFill>
                      <a:schemeClr val="tx1">
                        <a:lumMod val="65000"/>
                        <a:lumOff val="35000"/>
                      </a:schemeClr>
                    </a:solidFill>
                    <a:latin typeface="+mj-lt"/>
                    <a:ea typeface="Open Sans" panose="020B0604020202020204" charset="0"/>
                    <a:cs typeface="Open Sans" panose="020B0604020202020204" charset="0"/>
                  </a:rPr>
                </a:br>
                <a:r>
                  <a:rPr lang="en-IN" sz="2000" dirty="0">
                    <a:solidFill>
                      <a:schemeClr val="tx1">
                        <a:lumMod val="65000"/>
                        <a:lumOff val="35000"/>
                      </a:schemeClr>
                    </a:solidFill>
                    <a:latin typeface="+mj-lt"/>
                    <a:ea typeface="Open Sans" panose="020B0604020202020204" charset="0"/>
                    <a:cs typeface="Open Sans" panose="020B0604020202020204" charset="0"/>
                  </a:rPr>
                  <a:t>performance of regression models</a:t>
                </a:r>
              </a:p>
              <a:p>
                <a:endParaRPr lang="en-IN" sz="2000" dirty="0">
                  <a:solidFill>
                    <a:schemeClr val="tx1">
                      <a:lumMod val="65000"/>
                      <a:lumOff val="35000"/>
                    </a:schemeClr>
                  </a:solidFill>
                  <a:latin typeface="+mj-lt"/>
                  <a:ea typeface="Open Sans" panose="020B0604020202020204" charset="0"/>
                  <a:cs typeface="Open Sans" panose="020B0604020202020204" charset="0"/>
                </a:endParaRPr>
              </a:p>
              <a:p>
                <a:pPr/>
                <a14:m>
                  <m:oMathPara xmlns:m="http://schemas.openxmlformats.org/officeDocument/2006/math">
                    <m:oMathParaPr>
                      <m:jc m:val="left"/>
                    </m:oMathParaPr>
                    <m:oMath xmlns:m="http://schemas.openxmlformats.org/officeDocument/2006/math">
                      <m:sSup>
                        <m:sSupPr>
                          <m:ctrlPr>
                            <a:rPr lang="en-IN" sz="2000" b="1" i="1" smtClean="0">
                              <a:solidFill>
                                <a:schemeClr val="tx1">
                                  <a:lumMod val="65000"/>
                                  <a:lumOff val="35000"/>
                                </a:schemeClr>
                              </a:solidFill>
                              <a:latin typeface="Cambria Math" panose="02040503050406030204" pitchFamily="18" charset="0"/>
                              <a:ea typeface="Open Sans" panose="020B0604020202020204" charset="0"/>
                              <a:cs typeface="Open Sans" panose="020B0604020202020204" charset="0"/>
                            </a:rPr>
                          </m:ctrlPr>
                        </m:sSupPr>
                        <m:e>
                          <m:r>
                            <a:rPr lang="en-IN" sz="2000" b="1" i="1" smtClean="0">
                              <a:solidFill>
                                <a:schemeClr val="tx1">
                                  <a:lumMod val="65000"/>
                                  <a:lumOff val="35000"/>
                                </a:schemeClr>
                              </a:solidFill>
                              <a:latin typeface="Cambria Math" panose="02040503050406030204" pitchFamily="18" charset="0"/>
                              <a:ea typeface="Open Sans" panose="020B0604020202020204" charset="0"/>
                              <a:cs typeface="Open Sans" panose="020B0604020202020204" charset="0"/>
                            </a:rPr>
                            <m:t>𝑹</m:t>
                          </m:r>
                        </m:e>
                        <m:sup>
                          <m:r>
                            <a:rPr lang="en-IN" sz="2000" b="1" i="1" smtClean="0">
                              <a:solidFill>
                                <a:schemeClr val="tx1">
                                  <a:lumMod val="65000"/>
                                  <a:lumOff val="35000"/>
                                </a:schemeClr>
                              </a:solidFill>
                              <a:latin typeface="Cambria Math" panose="02040503050406030204" pitchFamily="18" charset="0"/>
                              <a:ea typeface="Open Sans" panose="020B0604020202020204" charset="0"/>
                              <a:cs typeface="Open Sans" panose="020B0604020202020204" charset="0"/>
                            </a:rPr>
                            <m:t>𝟐</m:t>
                          </m:r>
                        </m:sup>
                      </m:sSup>
                    </m:oMath>
                  </m:oMathPara>
                </a14:m>
                <a:br>
                  <a:rPr lang="en-IN" sz="2000" dirty="0">
                    <a:solidFill>
                      <a:schemeClr val="tx1">
                        <a:lumMod val="65000"/>
                        <a:lumOff val="35000"/>
                      </a:schemeClr>
                    </a:solidFill>
                    <a:latin typeface="+mj-lt"/>
                    <a:ea typeface="Open Sans" panose="020B0604020202020204" charset="0"/>
                    <a:cs typeface="Open Sans" panose="020B0604020202020204" charset="0"/>
                  </a:rPr>
                </a:br>
                <a:endParaRPr lang="en-IN" sz="2000" dirty="0">
                  <a:solidFill>
                    <a:schemeClr val="tx1">
                      <a:lumMod val="65000"/>
                      <a:lumOff val="35000"/>
                    </a:schemeClr>
                  </a:solidFill>
                  <a:latin typeface="+mj-lt"/>
                  <a:ea typeface="Open Sans" panose="020B0604020202020204" charset="0"/>
                  <a:cs typeface="Open Sans" panose="020B0604020202020204" charset="0"/>
                </a:endParaRPr>
              </a:p>
              <a:p>
                <a:endParaRPr lang="en-IN" sz="2000" dirty="0">
                  <a:solidFill>
                    <a:schemeClr val="tx1">
                      <a:lumMod val="65000"/>
                      <a:lumOff val="35000"/>
                    </a:schemeClr>
                  </a:solidFill>
                  <a:latin typeface="+mj-lt"/>
                  <a:ea typeface="Open Sans" panose="020B0604020202020204" charset="0"/>
                  <a:cs typeface="Open Sans" panose="020B0604020202020204" charset="0"/>
                </a:endParaRPr>
              </a:p>
            </p:txBody>
          </p:sp>
        </mc:Choice>
        <mc:Fallback xmlns="">
          <p:sp>
            <p:nvSpPr>
              <p:cNvPr id="29" name="Rectangle 28">
                <a:extLst>
                  <a:ext uri="{FF2B5EF4-FFF2-40B4-BE49-F238E27FC236}">
                    <a16:creationId xmlns:a16="http://schemas.microsoft.com/office/drawing/2014/main" id="{C1289402-9AA3-4471-8B72-0E6147AA5A61}"/>
                  </a:ext>
                </a:extLst>
              </p:cNvPr>
              <p:cNvSpPr>
                <a:spLocks noRot="1" noChangeAspect="1" noMove="1" noResize="1" noEditPoints="1" noAdjustHandles="1" noChangeArrowheads="1" noChangeShapeType="1" noTextEdit="1"/>
              </p:cNvSpPr>
              <p:nvPr/>
            </p:nvSpPr>
            <p:spPr>
              <a:xfrm>
                <a:off x="9100457" y="4492156"/>
                <a:ext cx="8128000" cy="1638205"/>
              </a:xfrm>
              <a:prstGeom prst="rect">
                <a:avLst/>
              </a:prstGeom>
              <a:blipFill>
                <a:blip r:embed="rId5"/>
                <a:stretch>
                  <a:fillRect l="-825" t="-2230"/>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40EF78AE-2C9F-485F-AF9B-2E03E31BFED5}"/>
              </a:ext>
            </a:extLst>
          </p:cNvPr>
          <p:cNvSpPr txBox="1"/>
          <p:nvPr/>
        </p:nvSpPr>
        <p:spPr>
          <a:xfrm>
            <a:off x="9100457" y="3253967"/>
            <a:ext cx="3744686" cy="430887"/>
          </a:xfrm>
          <a:prstGeom prst="rect">
            <a:avLst/>
          </a:prstGeom>
          <a:noFill/>
        </p:spPr>
        <p:txBody>
          <a:bodyPr wrap="square" rtlCol="0">
            <a:spAutoFit/>
          </a:bodyPr>
          <a:lstStyle/>
          <a:p>
            <a:r>
              <a:rPr lang="en-IN" sz="2200" b="1" dirty="0">
                <a:latin typeface="Open Sans" panose="020B0604020202020204" charset="0"/>
                <a:ea typeface="Open Sans" panose="020B0604020202020204" charset="0"/>
                <a:cs typeface="Open Sans" panose="020B0604020202020204" charset="0"/>
              </a:rPr>
              <a:t>R-square  = </a:t>
            </a:r>
            <a:endParaRPr lang="en-US" sz="2200" b="1" dirty="0">
              <a:latin typeface="Open Sans" panose="020B0604020202020204" charset="0"/>
              <a:ea typeface="Open Sans" panose="020B0604020202020204" charset="0"/>
              <a:cs typeface="Open Sans" panose="020B0604020202020204" charset="0"/>
            </a:endParaRPr>
          </a:p>
        </p:txBody>
      </p:sp>
      <p:sp>
        <p:nvSpPr>
          <p:cNvPr id="31" name="TextBox 30">
            <a:extLst>
              <a:ext uri="{FF2B5EF4-FFF2-40B4-BE49-F238E27FC236}">
                <a16:creationId xmlns:a16="http://schemas.microsoft.com/office/drawing/2014/main" id="{8440D7A1-AF7E-41AE-A9AA-F72EA868C054}"/>
              </a:ext>
            </a:extLst>
          </p:cNvPr>
          <p:cNvSpPr txBox="1"/>
          <p:nvPr/>
        </p:nvSpPr>
        <p:spPr>
          <a:xfrm>
            <a:off x="6161315" y="2821572"/>
            <a:ext cx="3744686" cy="430887"/>
          </a:xfrm>
          <a:prstGeom prst="rect">
            <a:avLst/>
          </a:prstGeom>
          <a:noFill/>
        </p:spPr>
        <p:txBody>
          <a:bodyPr wrap="square" rtlCol="0">
            <a:spAutoFit/>
          </a:bodyPr>
          <a:lstStyle/>
          <a:p>
            <a:r>
              <a:rPr lang="en-IN" sz="2200" dirty="0">
                <a:latin typeface="Open Sans" panose="020B0604020202020204" charset="0"/>
                <a:ea typeface="Open Sans" panose="020B0604020202020204" charset="0"/>
                <a:cs typeface="Open Sans" panose="020B0604020202020204" charset="0"/>
              </a:rPr>
              <a:t>Predicted Value</a:t>
            </a:r>
            <a:endParaRPr lang="en-US" sz="2200" dirty="0">
              <a:latin typeface="Open Sans" panose="020B0604020202020204" charset="0"/>
              <a:ea typeface="Open Sans" panose="020B0604020202020204" charset="0"/>
              <a:cs typeface="Open Sans" panose="020B0604020202020204" charset="0"/>
            </a:endParaRPr>
          </a:p>
        </p:txBody>
      </p:sp>
      <p:sp>
        <p:nvSpPr>
          <p:cNvPr id="32" name="TextBox 31">
            <a:extLst>
              <a:ext uri="{FF2B5EF4-FFF2-40B4-BE49-F238E27FC236}">
                <a16:creationId xmlns:a16="http://schemas.microsoft.com/office/drawing/2014/main" id="{BC9D4C8C-802E-4470-B0DA-824AAA2813CB}"/>
              </a:ext>
            </a:extLst>
          </p:cNvPr>
          <p:cNvSpPr txBox="1"/>
          <p:nvPr/>
        </p:nvSpPr>
        <p:spPr>
          <a:xfrm>
            <a:off x="6161315" y="3845825"/>
            <a:ext cx="3744686" cy="430887"/>
          </a:xfrm>
          <a:prstGeom prst="rect">
            <a:avLst/>
          </a:prstGeom>
          <a:noFill/>
        </p:spPr>
        <p:txBody>
          <a:bodyPr wrap="square" rtlCol="0">
            <a:spAutoFit/>
          </a:bodyPr>
          <a:lstStyle/>
          <a:p>
            <a:r>
              <a:rPr lang="en-IN" sz="2200" dirty="0">
                <a:latin typeface="Open Sans" panose="020B0604020202020204" charset="0"/>
                <a:ea typeface="Open Sans" panose="020B0604020202020204" charset="0"/>
                <a:cs typeface="Open Sans" panose="020B0604020202020204" charset="0"/>
              </a:rPr>
              <a:t>Actual Value</a:t>
            </a:r>
            <a:endParaRPr lang="en-US" sz="2200" dirty="0">
              <a:latin typeface="Open Sans" panose="020B0604020202020204" charset="0"/>
              <a:ea typeface="Open Sans" panose="020B0604020202020204" charset="0"/>
              <a:cs typeface="Open Sans" panose="020B0604020202020204" charset="0"/>
            </a:endParaRPr>
          </a:p>
        </p:txBody>
      </p:sp>
      <p:sp>
        <p:nvSpPr>
          <p:cNvPr id="33" name="TextBox 32">
            <a:extLst>
              <a:ext uri="{FF2B5EF4-FFF2-40B4-BE49-F238E27FC236}">
                <a16:creationId xmlns:a16="http://schemas.microsoft.com/office/drawing/2014/main" id="{93965F10-44D1-4DB1-AFFC-F9F2490212C5}"/>
              </a:ext>
            </a:extLst>
          </p:cNvPr>
          <p:cNvSpPr txBox="1"/>
          <p:nvPr/>
        </p:nvSpPr>
        <p:spPr>
          <a:xfrm>
            <a:off x="6161315" y="3387518"/>
            <a:ext cx="3744686" cy="430887"/>
          </a:xfrm>
          <a:prstGeom prst="rect">
            <a:avLst/>
          </a:prstGeom>
          <a:noFill/>
        </p:spPr>
        <p:txBody>
          <a:bodyPr wrap="square" rtlCol="0">
            <a:spAutoFit/>
          </a:bodyPr>
          <a:lstStyle/>
          <a:p>
            <a:r>
              <a:rPr lang="en-IN" sz="2200" dirty="0">
                <a:latin typeface="Open Sans" panose="020B0604020202020204" charset="0"/>
                <a:ea typeface="Open Sans" panose="020B0604020202020204" charset="0"/>
                <a:cs typeface="Open Sans" panose="020B0604020202020204" charset="0"/>
              </a:rPr>
              <a:t>Error</a:t>
            </a:r>
            <a:endParaRPr lang="en-US" sz="2200" dirty="0">
              <a:latin typeface="Open Sans" panose="020B0604020202020204" charset="0"/>
              <a:ea typeface="Open Sans" panose="020B0604020202020204" charset="0"/>
              <a:cs typeface="Open Sans" panose="020B0604020202020204" charset="0"/>
            </a:endParaRPr>
          </a:p>
        </p:txBody>
      </p:sp>
      <p:sp>
        <p:nvSpPr>
          <p:cNvPr id="34" name="Rectangle 33">
            <a:extLst>
              <a:ext uri="{FF2B5EF4-FFF2-40B4-BE49-F238E27FC236}">
                <a16:creationId xmlns:a16="http://schemas.microsoft.com/office/drawing/2014/main" id="{F0DA6BF8-D38C-4197-8D92-3380B296A698}"/>
              </a:ext>
            </a:extLst>
          </p:cNvPr>
          <p:cNvSpPr/>
          <p:nvPr/>
        </p:nvSpPr>
        <p:spPr>
          <a:xfrm>
            <a:off x="2941102" y="6607610"/>
            <a:ext cx="11686212" cy="707886"/>
          </a:xfrm>
          <a:prstGeom prst="rect">
            <a:avLst/>
          </a:prstGeom>
        </p:spPr>
        <p:txBody>
          <a:bodyPr wrap="none">
            <a:spAutoFit/>
          </a:bodyPr>
          <a:lstStyle/>
          <a:p>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Example: Performing linear regression on sq. Area (x) and Price (y) returns </a:t>
            </a:r>
            <a:r>
              <a:rPr lang="en-IN" sz="2000" b="1" dirty="0">
                <a:solidFill>
                  <a:schemeClr val="tx1">
                    <a:lumMod val="65000"/>
                    <a:lumOff val="35000"/>
                  </a:schemeClr>
                </a:solidFill>
                <a:latin typeface="Open Sans" panose="020B0604020202020204" charset="0"/>
                <a:ea typeface="Open Sans" panose="020B0604020202020204" charset="0"/>
                <a:cs typeface="Open Sans" panose="020B0604020202020204" charset="0"/>
              </a:rPr>
              <a:t>R-square</a:t>
            </a:r>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value as 16 </a:t>
            </a:r>
            <a:b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br>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This means you have 16% information to make an accurate prediction about the price.</a:t>
            </a:r>
            <a:endParaRPr lang="en-US" sz="20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p:sp>
        <p:nvSpPr>
          <p:cNvPr id="36" name="Rectangle 35">
            <a:extLst>
              <a:ext uri="{FF2B5EF4-FFF2-40B4-BE49-F238E27FC236}">
                <a16:creationId xmlns:a16="http://schemas.microsoft.com/office/drawing/2014/main" id="{C2247014-8CD5-4271-88B8-765279F7A014}"/>
              </a:ext>
            </a:extLst>
          </p:cNvPr>
          <p:cNvSpPr/>
          <p:nvPr/>
        </p:nvSpPr>
        <p:spPr>
          <a:xfrm>
            <a:off x="9505370" y="5387532"/>
            <a:ext cx="2760692" cy="400110"/>
          </a:xfrm>
          <a:prstGeom prst="rect">
            <a:avLst/>
          </a:prstGeom>
        </p:spPr>
        <p:txBody>
          <a:bodyPr wrap="none">
            <a:spAutoFit/>
          </a:bodyPr>
          <a:lstStyle/>
          <a:p>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lies between 0 -100 %</a:t>
            </a:r>
            <a:endParaRPr lang="en-US" sz="20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p:pic>
        <p:nvPicPr>
          <p:cNvPr id="13" name="Picture 12">
            <a:extLst>
              <a:ext uri="{FF2B5EF4-FFF2-40B4-BE49-F238E27FC236}">
                <a16:creationId xmlns:a16="http://schemas.microsoft.com/office/drawing/2014/main" id="{55863DC6-362A-47AE-8E84-104122508CEF}"/>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6388277" y="885621"/>
            <a:ext cx="3492775" cy="253920"/>
          </a:xfrm>
          <a:prstGeom prst="rect">
            <a:avLst/>
          </a:prstGeom>
        </p:spPr>
      </p:pic>
    </p:spTree>
    <p:extLst>
      <p:ext uri="{BB962C8B-B14F-4D97-AF65-F5344CB8AC3E}">
        <p14:creationId xmlns:p14="http://schemas.microsoft.com/office/powerpoint/2010/main" val="3515913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44BF5E-12C4-42E4-BBD0-A7B728632F59}"/>
              </a:ext>
            </a:extLst>
          </p:cNvPr>
          <p:cNvSpPr>
            <a:spLocks noGrp="1"/>
          </p:cNvSpPr>
          <p:nvPr>
            <p:ph type="title"/>
          </p:nvPr>
        </p:nvSpPr>
        <p:spPr>
          <a:xfrm>
            <a:off x="3078" y="319675"/>
            <a:ext cx="16258032" cy="665045"/>
          </a:xfrm>
        </p:spPr>
        <p:txBody>
          <a:bodyPr/>
          <a:lstStyle/>
          <a:p>
            <a:r>
              <a:rPr lang="en-IN" dirty="0"/>
              <a:t>Adjusted R-Squared</a:t>
            </a:r>
          </a:p>
        </p:txBody>
      </p:sp>
      <p:sp>
        <p:nvSpPr>
          <p:cNvPr id="18" name="Rectangle 17">
            <a:extLst>
              <a:ext uri="{FF2B5EF4-FFF2-40B4-BE49-F238E27FC236}">
                <a16:creationId xmlns:a16="http://schemas.microsoft.com/office/drawing/2014/main" id="{E0E6DC47-D4B6-42DF-BFAB-99AC8C41CA4A}"/>
              </a:ext>
            </a:extLst>
          </p:cNvPr>
          <p:cNvSpPr/>
          <p:nvPr/>
        </p:nvSpPr>
        <p:spPr>
          <a:xfrm>
            <a:off x="1342136" y="1578800"/>
            <a:ext cx="13585056" cy="1598707"/>
          </a:xfrm>
          <a:prstGeom prst="rect">
            <a:avLst/>
          </a:prstGeom>
        </p:spPr>
        <p:txBody>
          <a:bodyPr wrap="square">
            <a:spAutoFit/>
          </a:bodyPr>
          <a:lstStyle/>
          <a:p>
            <a:pPr>
              <a:lnSpc>
                <a:spcPct val="107000"/>
              </a:lnSpc>
              <a:spcAft>
                <a:spcPts val="800"/>
              </a:spcAft>
            </a:pPr>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The disadvantage with R-squared is that it assumes every independent variable in the model explains variations in the dependent variable.</a:t>
            </a:r>
          </a:p>
          <a:p>
            <a:pPr>
              <a:lnSpc>
                <a:spcPct val="107000"/>
              </a:lnSpc>
              <a:spcAft>
                <a:spcPts val="800"/>
              </a:spcAft>
            </a:pPr>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Use adjusted R-squared when working on a multiple linear regression problem.</a:t>
            </a:r>
          </a:p>
          <a:p>
            <a:pPr>
              <a:lnSpc>
                <a:spcPct val="107000"/>
              </a:lnSpc>
              <a:spcAft>
                <a:spcPts val="800"/>
              </a:spcAft>
            </a:pPr>
            <a:endParaRPr lang="en-US" sz="20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p:pic>
        <p:nvPicPr>
          <p:cNvPr id="12" name="Picture 11" descr="A close up of a clock&#10;&#10;Description automatically generated">
            <a:extLst>
              <a:ext uri="{FF2B5EF4-FFF2-40B4-BE49-F238E27FC236}">
                <a16:creationId xmlns:a16="http://schemas.microsoft.com/office/drawing/2014/main" id="{7D13AACB-5341-411C-94D3-4EB8829DB7E3}"/>
              </a:ext>
            </a:extLst>
          </p:cNvPr>
          <p:cNvPicPr>
            <a:picLocks noChangeAspect="1"/>
          </p:cNvPicPr>
          <p:nvPr/>
        </p:nvPicPr>
        <p:blipFill>
          <a:blip r:embed="rId3"/>
          <a:stretch>
            <a:fillRect/>
          </a:stretch>
        </p:blipFill>
        <p:spPr>
          <a:xfrm>
            <a:off x="4146273" y="3358428"/>
            <a:ext cx="6747379" cy="1532844"/>
          </a:xfrm>
          <a:prstGeom prst="rect">
            <a:avLst/>
          </a:prstGeom>
        </p:spPr>
      </p:pic>
      <p:sp>
        <p:nvSpPr>
          <p:cNvPr id="23" name="Rectangle 22">
            <a:extLst>
              <a:ext uri="{FF2B5EF4-FFF2-40B4-BE49-F238E27FC236}">
                <a16:creationId xmlns:a16="http://schemas.microsoft.com/office/drawing/2014/main" id="{C1557215-043E-493C-B7D7-12AC0DECB832}"/>
              </a:ext>
            </a:extLst>
          </p:cNvPr>
          <p:cNvSpPr/>
          <p:nvPr/>
        </p:nvSpPr>
        <p:spPr>
          <a:xfrm>
            <a:off x="5962872" y="5480772"/>
            <a:ext cx="13963178" cy="1269386"/>
          </a:xfrm>
          <a:prstGeom prst="rect">
            <a:avLst/>
          </a:prstGeom>
        </p:spPr>
        <p:txBody>
          <a:bodyPr wrap="square">
            <a:spAutoFit/>
          </a:bodyPr>
          <a:lstStyle/>
          <a:p>
            <a:pPr>
              <a:lnSpc>
                <a:spcPct val="107000"/>
              </a:lnSpc>
              <a:spcAft>
                <a:spcPts val="800"/>
              </a:spcAft>
            </a:pPr>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where  R</a:t>
            </a:r>
            <a:r>
              <a:rPr lang="en-IN" sz="20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 </a:t>
            </a:r>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is R-squared value</a:t>
            </a:r>
            <a:endParaRPr lang="en-IN" sz="20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a:p>
            <a:pPr>
              <a:lnSpc>
                <a:spcPct val="107000"/>
              </a:lnSpc>
              <a:spcAft>
                <a:spcPts val="800"/>
              </a:spcAft>
            </a:pPr>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P  is number of predictor variables</a:t>
            </a:r>
          </a:p>
          <a:p>
            <a:pPr>
              <a:lnSpc>
                <a:spcPct val="107000"/>
              </a:lnSpc>
              <a:spcAft>
                <a:spcPts val="800"/>
              </a:spcAft>
            </a:pPr>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N is number data points</a:t>
            </a:r>
          </a:p>
        </p:txBody>
      </p:sp>
      <p:pic>
        <p:nvPicPr>
          <p:cNvPr id="8" name="Picture 7">
            <a:extLst>
              <a:ext uri="{FF2B5EF4-FFF2-40B4-BE49-F238E27FC236}">
                <a16:creationId xmlns:a16="http://schemas.microsoft.com/office/drawing/2014/main" id="{E5C04F74-6807-4FCB-9143-9885FA38E1AB}"/>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6021535" y="885621"/>
            <a:ext cx="4226258" cy="253920"/>
          </a:xfrm>
          <a:prstGeom prst="rect">
            <a:avLst/>
          </a:prstGeom>
        </p:spPr>
      </p:pic>
    </p:spTree>
    <p:extLst>
      <p:ext uri="{BB962C8B-B14F-4D97-AF65-F5344CB8AC3E}">
        <p14:creationId xmlns:p14="http://schemas.microsoft.com/office/powerpoint/2010/main" val="264066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41"/>
          <p:cNvSpPr txBox="1">
            <a:spLocks noGrp="1"/>
          </p:cNvSpPr>
          <p:nvPr>
            <p:ph type="title"/>
          </p:nvPr>
        </p:nvSpPr>
        <p:spPr>
          <a:xfrm>
            <a:off x="3078" y="319675"/>
            <a:ext cx="16258032"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IN" sz="3200" b="0" i="0" u="none" strike="noStrike" cap="none" dirty="0">
                <a:solidFill>
                  <a:srgbClr val="3F3F3F"/>
                </a:solidFill>
                <a:latin typeface="Open Sans ExtraBold"/>
                <a:ea typeface="Open Sans ExtraBold"/>
                <a:cs typeface="Open Sans ExtraBold"/>
                <a:sym typeface="Open Sans ExtraBold"/>
              </a:rPr>
              <a:t>Cost Function</a:t>
            </a:r>
            <a:endParaRPr dirty="0"/>
          </a:p>
        </p:txBody>
      </p:sp>
      <p:sp>
        <p:nvSpPr>
          <p:cNvPr id="600" name="Google Shape;600;p41"/>
          <p:cNvSpPr/>
          <p:nvPr/>
        </p:nvSpPr>
        <p:spPr>
          <a:xfrm>
            <a:off x="3328504" y="1335222"/>
            <a:ext cx="10685670"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2000" dirty="0">
                <a:solidFill>
                  <a:schemeClr val="tx1">
                    <a:lumMod val="65000"/>
                    <a:lumOff val="35000"/>
                  </a:schemeClr>
                </a:solidFill>
                <a:latin typeface="Open Sans"/>
                <a:ea typeface="Open Sans"/>
                <a:cs typeface="Open Sans"/>
                <a:sym typeface="Open Sans"/>
              </a:rPr>
              <a:t>Mean-Squared Error (MSE) is also used to measure the performance of a model.</a:t>
            </a:r>
            <a:endParaRPr sz="2000" dirty="0">
              <a:solidFill>
                <a:schemeClr val="tx1">
                  <a:lumMod val="65000"/>
                  <a:lumOff val="35000"/>
                </a:schemeClr>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3311BC6-D500-43BD-AA1A-580629474FFD}"/>
                  </a:ext>
                </a:extLst>
              </p:cNvPr>
              <p:cNvSpPr txBox="1"/>
              <p:nvPr/>
            </p:nvSpPr>
            <p:spPr>
              <a:xfrm>
                <a:off x="2492828" y="2787818"/>
                <a:ext cx="4387291" cy="1471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400" i="1" smtClean="0">
                          <a:latin typeface="Cambria Math" panose="02040503050406030204" pitchFamily="18" charset="0"/>
                        </a:rPr>
                        <m:t>𝑀𝑆𝐸</m:t>
                      </m:r>
                      <m:r>
                        <a:rPr lang="en-US" sz="3400" i="0">
                          <a:latin typeface="Cambria Math" panose="02040503050406030204" pitchFamily="18" charset="0"/>
                        </a:rPr>
                        <m:t>=</m:t>
                      </m:r>
                      <m:f>
                        <m:fPr>
                          <m:ctrlPr>
                            <a:rPr lang="en-US" sz="3400" i="1">
                              <a:latin typeface="Cambria Math" panose="02040503050406030204" pitchFamily="18" charset="0"/>
                            </a:rPr>
                          </m:ctrlPr>
                        </m:fPr>
                        <m:num>
                          <m:r>
                            <a:rPr lang="en-US" sz="3400" i="0">
                              <a:latin typeface="Cambria Math" panose="02040503050406030204" pitchFamily="18" charset="0"/>
                            </a:rPr>
                            <m:t>1</m:t>
                          </m:r>
                        </m:num>
                        <m:den>
                          <m:r>
                            <a:rPr lang="en-US" sz="3400" i="1">
                              <a:latin typeface="Cambria Math" panose="02040503050406030204" pitchFamily="18" charset="0"/>
                            </a:rPr>
                            <m:t>𝑁</m:t>
                          </m:r>
                        </m:den>
                      </m:f>
                      <m:nary>
                        <m:naryPr>
                          <m:chr m:val="∑"/>
                          <m:limLoc m:val="undOvr"/>
                          <m:grow m:val="on"/>
                          <m:ctrlPr>
                            <a:rPr lang="en-US" sz="3400" i="1">
                              <a:latin typeface="Cambria Math" panose="02040503050406030204" pitchFamily="18" charset="0"/>
                            </a:rPr>
                          </m:ctrlPr>
                        </m:naryPr>
                        <m:sub>
                          <m:r>
                            <a:rPr lang="en-US" sz="3400" i="1">
                              <a:latin typeface="Cambria Math" panose="02040503050406030204" pitchFamily="18" charset="0"/>
                            </a:rPr>
                            <m:t>𝑖</m:t>
                          </m:r>
                          <m:r>
                            <a:rPr lang="en-US" sz="3400" i="0">
                              <a:latin typeface="Cambria Math" panose="02040503050406030204" pitchFamily="18" charset="0"/>
                            </a:rPr>
                            <m:t>=1</m:t>
                          </m:r>
                        </m:sub>
                        <m:sup>
                          <m:r>
                            <a:rPr lang="en-US" sz="3400" i="1">
                              <a:latin typeface="Cambria Math" panose="02040503050406030204" pitchFamily="18" charset="0"/>
                            </a:rPr>
                            <m:t>𝑁</m:t>
                          </m:r>
                        </m:sup>
                        <m:e>
                          <m:sSup>
                            <m:sSupPr>
                              <m:ctrlPr>
                                <a:rPr lang="en-US" sz="3400" i="1">
                                  <a:latin typeface="Cambria Math" panose="02040503050406030204" pitchFamily="18" charset="0"/>
                                </a:rPr>
                              </m:ctrlPr>
                            </m:sSupPr>
                            <m:e>
                              <m:d>
                                <m:dPr>
                                  <m:ctrlPr>
                                    <a:rPr lang="en-US" sz="3400" i="1">
                                      <a:latin typeface="Cambria Math" panose="02040503050406030204" pitchFamily="18" charset="0"/>
                                    </a:rPr>
                                  </m:ctrlPr>
                                </m:dPr>
                                <m:e>
                                  <m:sSub>
                                    <m:sSubPr>
                                      <m:ctrlPr>
                                        <a:rPr lang="en-US" sz="3400" i="1">
                                          <a:latin typeface="Cambria Math" panose="02040503050406030204" pitchFamily="18" charset="0"/>
                                        </a:rPr>
                                      </m:ctrlPr>
                                    </m:sSubPr>
                                    <m:e>
                                      <m:r>
                                        <a:rPr lang="en-US" sz="3400" i="1">
                                          <a:latin typeface="Cambria Math" panose="02040503050406030204" pitchFamily="18" charset="0"/>
                                        </a:rPr>
                                        <m:t>𝑦</m:t>
                                      </m:r>
                                    </m:e>
                                    <m:sub>
                                      <m:r>
                                        <a:rPr lang="en-US" sz="3400" i="1">
                                          <a:latin typeface="Cambria Math" panose="02040503050406030204" pitchFamily="18" charset="0"/>
                                        </a:rPr>
                                        <m:t>𝑖</m:t>
                                      </m:r>
                                    </m:sub>
                                  </m:sSub>
                                  <m:r>
                                    <a:rPr lang="en-US" sz="3400" i="0">
                                      <a:latin typeface="Cambria Math" panose="02040503050406030204" pitchFamily="18" charset="0"/>
                                    </a:rPr>
                                    <m:t>−</m:t>
                                  </m:r>
                                  <m:sSub>
                                    <m:sSubPr>
                                      <m:ctrlPr>
                                        <a:rPr lang="en-US" sz="3400" i="1">
                                          <a:latin typeface="Cambria Math" panose="02040503050406030204" pitchFamily="18" charset="0"/>
                                        </a:rPr>
                                      </m:ctrlPr>
                                    </m:sSubPr>
                                    <m:e>
                                      <m:acc>
                                        <m:accPr>
                                          <m:chr m:val="̅"/>
                                          <m:ctrlPr>
                                            <a:rPr lang="en-US" sz="3400" i="1">
                                              <a:latin typeface="Cambria Math" panose="02040503050406030204" pitchFamily="18" charset="0"/>
                                            </a:rPr>
                                          </m:ctrlPr>
                                        </m:accPr>
                                        <m:e>
                                          <m:r>
                                            <a:rPr lang="en-US" sz="3400" i="1">
                                              <a:latin typeface="Cambria Math" panose="02040503050406030204" pitchFamily="18" charset="0"/>
                                            </a:rPr>
                                            <m:t>𝑦</m:t>
                                          </m:r>
                                        </m:e>
                                      </m:acc>
                                    </m:e>
                                    <m:sub>
                                      <m:r>
                                        <a:rPr lang="en-US" sz="3400" i="1">
                                          <a:latin typeface="Cambria Math" panose="02040503050406030204" pitchFamily="18" charset="0"/>
                                        </a:rPr>
                                        <m:t>𝑖</m:t>
                                      </m:r>
                                    </m:sub>
                                  </m:sSub>
                                </m:e>
                              </m:d>
                            </m:e>
                            <m:sup>
                              <m:r>
                                <a:rPr lang="en-US" sz="3400" i="0">
                                  <a:latin typeface="Cambria Math" panose="02040503050406030204" pitchFamily="18" charset="0"/>
                                </a:rPr>
                                <m:t>2</m:t>
                              </m:r>
                            </m:sup>
                          </m:sSup>
                        </m:e>
                      </m:nary>
                    </m:oMath>
                  </m:oMathPara>
                </a14:m>
                <a:endParaRPr lang="en-US" sz="3400" dirty="0"/>
              </a:p>
            </p:txBody>
          </p:sp>
        </mc:Choice>
        <mc:Fallback xmlns="">
          <p:sp>
            <p:nvSpPr>
              <p:cNvPr id="4" name="TextBox 3">
                <a:extLst>
                  <a:ext uri="{FF2B5EF4-FFF2-40B4-BE49-F238E27FC236}">
                    <a16:creationId xmlns:a16="http://schemas.microsoft.com/office/drawing/2014/main" id="{B3311BC6-D500-43BD-AA1A-580629474FFD}"/>
                  </a:ext>
                </a:extLst>
              </p:cNvPr>
              <p:cNvSpPr txBox="1">
                <a:spLocks noRot="1" noChangeAspect="1" noMove="1" noResize="1" noEditPoints="1" noAdjustHandles="1" noChangeArrowheads="1" noChangeShapeType="1" noTextEdit="1"/>
              </p:cNvSpPr>
              <p:nvPr/>
            </p:nvSpPr>
            <p:spPr>
              <a:xfrm>
                <a:off x="2492828" y="2787818"/>
                <a:ext cx="4387291" cy="147117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592E50-E505-44F0-8C35-CD696917D771}"/>
                  </a:ext>
                </a:extLst>
              </p:cNvPr>
              <p:cNvSpPr txBox="1"/>
              <p:nvPr/>
            </p:nvSpPr>
            <p:spPr>
              <a:xfrm>
                <a:off x="8501742" y="2505625"/>
                <a:ext cx="4999317" cy="20355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400" i="1" smtClean="0">
                          <a:latin typeface="Cambria Math" panose="02040503050406030204" pitchFamily="18" charset="0"/>
                        </a:rPr>
                        <m:t>𝑅𝑀𝑆𝐸</m:t>
                      </m:r>
                      <m:r>
                        <a:rPr lang="en-US" sz="3400" i="1" smtClean="0">
                          <a:latin typeface="Cambria Math" panose="02040503050406030204" pitchFamily="18" charset="0"/>
                        </a:rPr>
                        <m:t>=</m:t>
                      </m:r>
                      <m:rad>
                        <m:radPr>
                          <m:degHide m:val="on"/>
                          <m:ctrlPr>
                            <a:rPr lang="en-US" sz="3400" i="1" smtClean="0">
                              <a:latin typeface="Cambria Math" panose="02040503050406030204" pitchFamily="18" charset="0"/>
                            </a:rPr>
                          </m:ctrlPr>
                        </m:radPr>
                        <m:deg/>
                        <m:e>
                          <m:f>
                            <m:fPr>
                              <m:ctrlPr>
                                <a:rPr lang="en-US" sz="3400" i="1" smtClean="0">
                                  <a:latin typeface="Cambria Math" panose="02040503050406030204" pitchFamily="18" charset="0"/>
                                </a:rPr>
                              </m:ctrlPr>
                            </m:fPr>
                            <m:num>
                              <m:r>
                                <a:rPr lang="en-US" sz="3400" i="1" smtClean="0">
                                  <a:latin typeface="Cambria Math" panose="02040503050406030204" pitchFamily="18" charset="0"/>
                                </a:rPr>
                                <m:t>1</m:t>
                              </m:r>
                            </m:num>
                            <m:den>
                              <m:r>
                                <a:rPr lang="en-US" sz="3400" i="1" smtClean="0">
                                  <a:latin typeface="Cambria Math" panose="02040503050406030204" pitchFamily="18" charset="0"/>
                                </a:rPr>
                                <m:t>𝑁</m:t>
                              </m:r>
                            </m:den>
                          </m:f>
                          <m:nary>
                            <m:naryPr>
                              <m:chr m:val="∑"/>
                              <m:limLoc m:val="undOvr"/>
                              <m:grow m:val="on"/>
                              <m:ctrlPr>
                                <a:rPr lang="en-US" sz="3400" i="1" smtClean="0">
                                  <a:latin typeface="Cambria Math" panose="02040503050406030204" pitchFamily="18" charset="0"/>
                                </a:rPr>
                              </m:ctrlPr>
                            </m:naryPr>
                            <m:sub>
                              <m:r>
                                <a:rPr lang="en-US" sz="3400" i="1" smtClean="0">
                                  <a:latin typeface="Cambria Math" panose="02040503050406030204" pitchFamily="18" charset="0"/>
                                </a:rPr>
                                <m:t>𝑖</m:t>
                              </m:r>
                              <m:r>
                                <a:rPr lang="en-US" sz="3400" i="1" smtClean="0">
                                  <a:latin typeface="Cambria Math" panose="02040503050406030204" pitchFamily="18" charset="0"/>
                                </a:rPr>
                                <m:t>=1</m:t>
                              </m:r>
                            </m:sub>
                            <m:sup>
                              <m:r>
                                <a:rPr lang="en-US" sz="3400" i="1" smtClean="0">
                                  <a:latin typeface="Cambria Math" panose="02040503050406030204" pitchFamily="18" charset="0"/>
                                </a:rPr>
                                <m:t>𝑁</m:t>
                              </m:r>
                            </m:sup>
                            <m:e>
                              <m:sSup>
                                <m:sSupPr>
                                  <m:ctrlPr>
                                    <a:rPr lang="en-US" sz="3400" i="1" smtClean="0">
                                      <a:latin typeface="Cambria Math" panose="02040503050406030204" pitchFamily="18" charset="0"/>
                                    </a:rPr>
                                  </m:ctrlPr>
                                </m:sSupPr>
                                <m:e>
                                  <m:d>
                                    <m:dPr>
                                      <m:ctrlPr>
                                        <a:rPr lang="en-US" sz="3400" i="1" smtClean="0">
                                          <a:latin typeface="Cambria Math" panose="02040503050406030204" pitchFamily="18" charset="0"/>
                                        </a:rPr>
                                      </m:ctrlPr>
                                    </m:dPr>
                                    <m:e>
                                      <m:sSub>
                                        <m:sSubPr>
                                          <m:ctrlPr>
                                            <a:rPr lang="en-US" sz="3400" i="1" smtClean="0">
                                              <a:latin typeface="Cambria Math" panose="02040503050406030204" pitchFamily="18" charset="0"/>
                                            </a:rPr>
                                          </m:ctrlPr>
                                        </m:sSubPr>
                                        <m:e>
                                          <m:r>
                                            <a:rPr lang="en-US" sz="3400" i="1" smtClean="0">
                                              <a:latin typeface="Cambria Math" panose="02040503050406030204" pitchFamily="18" charset="0"/>
                                            </a:rPr>
                                            <m:t>𝑦</m:t>
                                          </m:r>
                                        </m:e>
                                        <m:sub>
                                          <m:r>
                                            <a:rPr lang="en-US" sz="3400" i="1" smtClean="0">
                                              <a:latin typeface="Cambria Math" panose="02040503050406030204" pitchFamily="18" charset="0"/>
                                            </a:rPr>
                                            <m:t>𝑖</m:t>
                                          </m:r>
                                        </m:sub>
                                      </m:sSub>
                                      <m:r>
                                        <a:rPr lang="en-US" sz="3400" i="1" smtClean="0">
                                          <a:latin typeface="Cambria Math" panose="02040503050406030204" pitchFamily="18" charset="0"/>
                                        </a:rPr>
                                        <m:t>−</m:t>
                                      </m:r>
                                      <m:acc>
                                        <m:accPr>
                                          <m:chr m:val="̅"/>
                                          <m:ctrlPr>
                                            <a:rPr lang="en-US" sz="3400" i="1" smtClean="0">
                                              <a:latin typeface="Cambria Math" panose="02040503050406030204" pitchFamily="18" charset="0"/>
                                            </a:rPr>
                                          </m:ctrlPr>
                                        </m:accPr>
                                        <m:e>
                                          <m:sSub>
                                            <m:sSubPr>
                                              <m:ctrlPr>
                                                <a:rPr lang="en-US" sz="3400" i="1" smtClean="0">
                                                  <a:latin typeface="Cambria Math" panose="02040503050406030204" pitchFamily="18" charset="0"/>
                                                </a:rPr>
                                              </m:ctrlPr>
                                            </m:sSubPr>
                                            <m:e>
                                              <m:r>
                                                <a:rPr lang="en-US" sz="3400" i="1" smtClean="0">
                                                  <a:latin typeface="Cambria Math" panose="02040503050406030204" pitchFamily="18" charset="0"/>
                                                </a:rPr>
                                                <m:t>𝑦</m:t>
                                              </m:r>
                                            </m:e>
                                            <m:sub>
                                              <m:r>
                                                <a:rPr lang="en-US" sz="3400" i="1" smtClean="0">
                                                  <a:latin typeface="Cambria Math" panose="02040503050406030204" pitchFamily="18" charset="0"/>
                                                </a:rPr>
                                                <m:t>𝑖</m:t>
                                              </m:r>
                                            </m:sub>
                                          </m:sSub>
                                        </m:e>
                                      </m:acc>
                                    </m:e>
                                  </m:d>
                                </m:e>
                                <m:sup>
                                  <m:r>
                                    <a:rPr lang="en-US" sz="3400" i="1" smtClean="0">
                                      <a:latin typeface="Cambria Math" panose="02040503050406030204" pitchFamily="18" charset="0"/>
                                    </a:rPr>
                                    <m:t>2</m:t>
                                  </m:r>
                                </m:sup>
                              </m:sSup>
                            </m:e>
                          </m:nary>
                        </m:e>
                      </m:rad>
                    </m:oMath>
                  </m:oMathPara>
                </a14:m>
                <a:endParaRPr lang="en-US" sz="3400" dirty="0"/>
              </a:p>
            </p:txBody>
          </p:sp>
        </mc:Choice>
        <mc:Fallback xmlns="">
          <p:sp>
            <p:nvSpPr>
              <p:cNvPr id="5" name="TextBox 4">
                <a:extLst>
                  <a:ext uri="{FF2B5EF4-FFF2-40B4-BE49-F238E27FC236}">
                    <a16:creationId xmlns:a16="http://schemas.microsoft.com/office/drawing/2014/main" id="{08592E50-E505-44F0-8C35-CD696917D771}"/>
                  </a:ext>
                </a:extLst>
              </p:cNvPr>
              <p:cNvSpPr txBox="1">
                <a:spLocks noRot="1" noChangeAspect="1" noMove="1" noResize="1" noEditPoints="1" noAdjustHandles="1" noChangeArrowheads="1" noChangeShapeType="1" noTextEdit="1"/>
              </p:cNvSpPr>
              <p:nvPr/>
            </p:nvSpPr>
            <p:spPr>
              <a:xfrm>
                <a:off x="8501742" y="2505625"/>
                <a:ext cx="4999317" cy="2035557"/>
              </a:xfrm>
              <a:prstGeom prst="rect">
                <a:avLst/>
              </a:prstGeom>
              <a:blipFill>
                <a:blip r:embed="rId5"/>
                <a:stretch>
                  <a:fillRect/>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7EA8FFE5-BB16-4861-A769-E733C526267B}"/>
              </a:ext>
            </a:extLst>
          </p:cNvPr>
          <p:cNvGrpSpPr/>
          <p:nvPr/>
        </p:nvGrpSpPr>
        <p:grpSpPr>
          <a:xfrm>
            <a:off x="5605052" y="4885011"/>
            <a:ext cx="6459174" cy="1471173"/>
            <a:chOff x="2271169" y="5562891"/>
            <a:chExt cx="6459174" cy="1471173"/>
          </a:xfrm>
        </p:grpSpPr>
        <mc:AlternateContent xmlns:mc="http://schemas.openxmlformats.org/markup-compatibility/2006" xmlns:a14="http://schemas.microsoft.com/office/drawing/2010/main">
          <mc:Choice Requires="a14">
            <p:sp>
              <p:nvSpPr>
                <p:cNvPr id="607" name="Google Shape;607;p41"/>
                <p:cNvSpPr/>
                <p:nvPr/>
              </p:nvSpPr>
              <p:spPr>
                <a:xfrm>
                  <a:off x="2271169" y="5562891"/>
                  <a:ext cx="6459174" cy="1471173"/>
                </a:xfrm>
                <a:prstGeom prst="rect">
                  <a:avLst/>
                </a:prstGeom>
                <a:noFill/>
                <a:ln>
                  <a:noFill/>
                </a:ln>
              </p:spPr>
              <p:txBody>
                <a:bodyPr spcFirstLastPara="1" wrap="square" lIns="91425" tIns="45700" rIns="91425" bIns="45700" anchor="t" anchorCtr="0">
                  <a:noAutofit/>
                </a:bodyPr>
                <a:lstStyle/>
                <a:p>
                  <a:pPr marR="0" lvl="0" algn="l" rtl="0">
                    <a:lnSpc>
                      <a:spcPct val="150000"/>
                    </a:lnSpc>
                    <a:spcBef>
                      <a:spcPts val="0"/>
                    </a:spcBef>
                    <a:spcAft>
                      <a:spcPts val="0"/>
                    </a:spcAft>
                    <a:buClr>
                      <a:schemeClr val="accent2"/>
                    </a:buClr>
                    <a:buSzPts val="3300"/>
                  </a:pPr>
                  <a:r>
                    <a:rPr lang="en-IN" sz="2000" dirty="0">
                      <a:solidFill>
                        <a:srgbClr val="3F3F3F"/>
                      </a:solidFill>
                      <a:latin typeface="+mj-lt"/>
                      <a:ea typeface="Open Sans"/>
                      <a:cs typeface="Open Sans"/>
                      <a:sym typeface="Open Sans"/>
                    </a:rPr>
                    <a:t>Where </a:t>
                  </a:r>
                  <a:r>
                    <a:rPr lang="en-IN" sz="2000" i="1" dirty="0">
                      <a:solidFill>
                        <a:srgbClr val="3F3F3F"/>
                      </a:solidFill>
                      <a:latin typeface="+mj-lt"/>
                      <a:ea typeface="Open Sans"/>
                      <a:cs typeface="Open Sans"/>
                      <a:sym typeface="Open Sans"/>
                    </a:rPr>
                    <a:t>N </a:t>
                  </a:r>
                  <a:r>
                    <a:rPr lang="en-IN" sz="2000" dirty="0">
                      <a:solidFill>
                        <a:srgbClr val="3F3F3F"/>
                      </a:solidFill>
                      <a:latin typeface="+mj-lt"/>
                      <a:ea typeface="Open Sans"/>
                      <a:cs typeface="Open Sans"/>
                      <a:sym typeface="Open Sans"/>
                    </a:rPr>
                    <a:t>is the number of data points</a:t>
                  </a:r>
                </a:p>
                <a:p>
                  <a:pPr marR="0" lvl="0" algn="l" rtl="0">
                    <a:lnSpc>
                      <a:spcPct val="150000"/>
                    </a:lnSpc>
                    <a:spcBef>
                      <a:spcPts val="0"/>
                    </a:spcBef>
                    <a:spcAft>
                      <a:spcPts val="0"/>
                    </a:spcAft>
                    <a:buClr>
                      <a:schemeClr val="accent2"/>
                    </a:buClr>
                    <a:buSzPts val="3300"/>
                  </a:pPr>
                  <a14:m>
                    <m:oMath xmlns:m="http://schemas.openxmlformats.org/officeDocument/2006/math">
                      <m:sSub>
                        <m:sSubPr>
                          <m:ctrlPr>
                            <a:rPr lang="en-IN" sz="2000" i="1" smtClean="0">
                              <a:solidFill>
                                <a:srgbClr val="3F3F3F"/>
                              </a:solidFill>
                              <a:latin typeface="Cambria Math" panose="02040503050406030204" pitchFamily="18" charset="0"/>
                              <a:sym typeface="Open Sans"/>
                            </a:rPr>
                          </m:ctrlPr>
                        </m:sSubPr>
                        <m:e>
                          <m:r>
                            <a:rPr lang="en-IN" sz="2000" i="1" smtClean="0">
                              <a:solidFill>
                                <a:srgbClr val="3F3F3F"/>
                              </a:solidFill>
                              <a:latin typeface="Cambria Math" panose="02040503050406030204" pitchFamily="18" charset="0"/>
                              <a:sym typeface="Open Sans"/>
                            </a:rPr>
                            <m:t>𝑦</m:t>
                          </m:r>
                        </m:e>
                        <m:sub>
                          <m:r>
                            <a:rPr lang="en-IN" sz="2000" i="1" smtClean="0">
                              <a:solidFill>
                                <a:srgbClr val="3F3F3F"/>
                              </a:solidFill>
                              <a:latin typeface="Cambria Math" panose="02040503050406030204" pitchFamily="18" charset="0"/>
                              <a:sym typeface="Open Sans"/>
                            </a:rPr>
                            <m:t>𝑖</m:t>
                          </m:r>
                        </m:sub>
                      </m:sSub>
                    </m:oMath>
                  </a14:m>
                  <a:r>
                    <a:rPr lang="en-IN" sz="2000" dirty="0">
                      <a:solidFill>
                        <a:srgbClr val="3F3F3F"/>
                      </a:solidFill>
                      <a:latin typeface="+mj-lt"/>
                      <a:ea typeface="Open Sans"/>
                      <a:cs typeface="Open Sans"/>
                      <a:sym typeface="Open Sans"/>
                    </a:rPr>
                    <a:t>  is the predicted value by the model</a:t>
                  </a:r>
                </a:p>
                <a:p>
                  <a:pPr lvl="0">
                    <a:lnSpc>
                      <a:spcPct val="150000"/>
                    </a:lnSpc>
                    <a:buClr>
                      <a:schemeClr val="accent2"/>
                    </a:buClr>
                    <a:buSzPts val="3300"/>
                  </a:pPr>
                  <a:r>
                    <a:rPr lang="en-IN" sz="2000" dirty="0">
                      <a:solidFill>
                        <a:srgbClr val="3F3F3F"/>
                      </a:solidFill>
                      <a:latin typeface="+mj-lt"/>
                      <a:ea typeface="Open Sans"/>
                      <a:cs typeface="Open Sans"/>
                      <a:sym typeface="Open Sans"/>
                    </a:rPr>
                    <a:t>     is the actual value for the data point </a:t>
                  </a:r>
                  <a:endParaRPr lang="en-IN" sz="2000" i="1" dirty="0">
                    <a:solidFill>
                      <a:srgbClr val="3F3F3F"/>
                    </a:solidFill>
                    <a:latin typeface="+mj-lt"/>
                    <a:ea typeface="Open Sans"/>
                    <a:cs typeface="Open Sans"/>
                    <a:sym typeface="Open Sans"/>
                  </a:endParaRPr>
                </a:p>
                <a:p>
                  <a:pPr marR="0" lvl="0" algn="l" rtl="0">
                    <a:lnSpc>
                      <a:spcPct val="150000"/>
                    </a:lnSpc>
                    <a:spcBef>
                      <a:spcPts val="0"/>
                    </a:spcBef>
                    <a:spcAft>
                      <a:spcPts val="0"/>
                    </a:spcAft>
                    <a:buClr>
                      <a:schemeClr val="accent2"/>
                    </a:buClr>
                    <a:buSzPts val="3300"/>
                  </a:pPr>
                  <a:endParaRPr lang="en-IN" sz="2000" dirty="0">
                    <a:solidFill>
                      <a:srgbClr val="3F3F3F"/>
                    </a:solidFill>
                    <a:latin typeface="+mj-lt"/>
                    <a:ea typeface="Open Sans"/>
                    <a:cs typeface="Open Sans"/>
                    <a:sym typeface="Open Sans"/>
                  </a:endParaRPr>
                </a:p>
                <a:p>
                  <a:pPr marR="0" lvl="0" algn="l" rtl="0">
                    <a:lnSpc>
                      <a:spcPct val="150000"/>
                    </a:lnSpc>
                    <a:spcBef>
                      <a:spcPts val="0"/>
                    </a:spcBef>
                    <a:spcAft>
                      <a:spcPts val="0"/>
                    </a:spcAft>
                    <a:buClr>
                      <a:schemeClr val="accent2"/>
                    </a:buClr>
                    <a:buSzPts val="3300"/>
                  </a:pPr>
                  <a:endParaRPr lang="en-IN" sz="2000" dirty="0">
                    <a:solidFill>
                      <a:srgbClr val="3F3F3F"/>
                    </a:solidFill>
                    <a:latin typeface="+mj-lt"/>
                    <a:ea typeface="Open Sans"/>
                    <a:cs typeface="Open Sans"/>
                    <a:sym typeface="Open Sans"/>
                  </a:endParaRPr>
                </a:p>
              </p:txBody>
            </p:sp>
          </mc:Choice>
          <mc:Fallback xmlns="">
            <p:sp>
              <p:nvSpPr>
                <p:cNvPr id="607" name="Google Shape;607;p41"/>
                <p:cNvSpPr>
                  <a:spLocks noRot="1" noChangeAspect="1" noMove="1" noResize="1" noEditPoints="1" noAdjustHandles="1" noChangeArrowheads="1" noChangeShapeType="1" noTextEdit="1"/>
                </p:cNvSpPr>
                <p:nvPr/>
              </p:nvSpPr>
              <p:spPr>
                <a:xfrm>
                  <a:off x="2271169" y="5562891"/>
                  <a:ext cx="6459174" cy="1471173"/>
                </a:xfrm>
                <a:prstGeom prst="rect">
                  <a:avLst/>
                </a:prstGeom>
                <a:blipFill>
                  <a:blip r:embed="rId6"/>
                  <a:stretch>
                    <a:fillRect l="-943" b="-330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C1D1756-3D51-464B-8E8E-2B02EC1A6C6D}"/>
                    </a:ext>
                  </a:extLst>
                </p:cNvPr>
                <p:cNvSpPr/>
                <p:nvPr/>
              </p:nvSpPr>
              <p:spPr>
                <a:xfrm>
                  <a:off x="2271169" y="6509135"/>
                  <a:ext cx="26581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IN" sz="2400" i="1" dirty="0">
                                <a:solidFill>
                                  <a:srgbClr val="3F3F3F"/>
                                </a:solidFill>
                                <a:latin typeface="Cambria Math" panose="02040503050406030204" pitchFamily="18" charset="0"/>
                                <a:sym typeface="Open Sans"/>
                              </a:rPr>
                            </m:ctrlPr>
                          </m:accPr>
                          <m:e>
                            <m:sSub>
                              <m:sSubPr>
                                <m:ctrlPr>
                                  <a:rPr lang="en-IN" sz="2400" i="1" dirty="0">
                                    <a:solidFill>
                                      <a:srgbClr val="3F3F3F"/>
                                    </a:solidFill>
                                    <a:latin typeface="Cambria Math" panose="02040503050406030204" pitchFamily="18" charset="0"/>
                                    <a:sym typeface="Open Sans"/>
                                  </a:rPr>
                                </m:ctrlPr>
                              </m:sSubPr>
                              <m:e>
                                <m:r>
                                  <a:rPr lang="en-IN" sz="2400" i="1" dirty="0">
                                    <a:solidFill>
                                      <a:srgbClr val="3F3F3F"/>
                                    </a:solidFill>
                                    <a:latin typeface="Cambria Math" panose="02040503050406030204" pitchFamily="18" charset="0"/>
                                    <a:sym typeface="Open Sans"/>
                                  </a:rPr>
                                  <m:t>𝑦</m:t>
                                </m:r>
                              </m:e>
                              <m:sub>
                                <m:r>
                                  <a:rPr lang="en-IN" sz="2400" i="1" dirty="0">
                                    <a:solidFill>
                                      <a:srgbClr val="3F3F3F"/>
                                    </a:solidFill>
                                    <a:latin typeface="Cambria Math" panose="02040503050406030204" pitchFamily="18" charset="0"/>
                                    <a:sym typeface="Open Sans"/>
                                  </a:rPr>
                                  <m:t>𝑖</m:t>
                                </m:r>
                              </m:sub>
                            </m:sSub>
                          </m:e>
                        </m:acc>
                      </m:oMath>
                    </m:oMathPara>
                  </a14:m>
                  <a:endParaRPr lang="en-US" sz="2400" dirty="0"/>
                </a:p>
              </p:txBody>
            </p:sp>
          </mc:Choice>
          <mc:Fallback xmlns="">
            <p:sp>
              <p:nvSpPr>
                <p:cNvPr id="6" name="Rectangle 5">
                  <a:extLst>
                    <a:ext uri="{FF2B5EF4-FFF2-40B4-BE49-F238E27FC236}">
                      <a16:creationId xmlns:a16="http://schemas.microsoft.com/office/drawing/2014/main" id="{2C1D1756-3D51-464B-8E8E-2B02EC1A6C6D}"/>
                    </a:ext>
                  </a:extLst>
                </p:cNvPr>
                <p:cNvSpPr>
                  <a:spLocks noRot="1" noChangeAspect="1" noMove="1" noResize="1" noEditPoints="1" noAdjustHandles="1" noChangeArrowheads="1" noChangeShapeType="1" noTextEdit="1"/>
                </p:cNvSpPr>
                <p:nvPr/>
              </p:nvSpPr>
              <p:spPr>
                <a:xfrm>
                  <a:off x="2271169" y="6509135"/>
                  <a:ext cx="265812" cy="461665"/>
                </a:xfrm>
                <a:prstGeom prst="rect">
                  <a:avLst/>
                </a:prstGeom>
                <a:blipFill>
                  <a:blip r:embed="rId7"/>
                  <a:stretch>
                    <a:fillRect l="-6818" r="-52273" b="-13333"/>
                  </a:stretch>
                </a:blipFill>
              </p:spPr>
              <p:txBody>
                <a:bodyPr/>
                <a:lstStyle/>
                <a:p>
                  <a:r>
                    <a:rPr lang="en-US">
                      <a:noFill/>
                    </a:rPr>
                    <a:t> </a:t>
                  </a:r>
                </a:p>
              </p:txBody>
            </p:sp>
          </mc:Fallback>
        </mc:AlternateContent>
      </p:grpSp>
      <p:sp>
        <p:nvSpPr>
          <p:cNvPr id="8" name="Rectangle 7">
            <a:extLst>
              <a:ext uri="{FF2B5EF4-FFF2-40B4-BE49-F238E27FC236}">
                <a16:creationId xmlns:a16="http://schemas.microsoft.com/office/drawing/2014/main" id="{028A65FB-421A-4D96-BECA-0EB5E450763D}"/>
              </a:ext>
            </a:extLst>
          </p:cNvPr>
          <p:cNvSpPr/>
          <p:nvPr/>
        </p:nvSpPr>
        <p:spPr>
          <a:xfrm>
            <a:off x="2198914" y="7102373"/>
            <a:ext cx="14499771" cy="400110"/>
          </a:xfrm>
          <a:prstGeom prst="rect">
            <a:avLst/>
          </a:prstGeom>
        </p:spPr>
        <p:txBody>
          <a:bodyPr wrap="square">
            <a:spAutoFit/>
          </a:bodyPr>
          <a:lstStyle/>
          <a:p>
            <a:pPr lvl="0">
              <a:buClr>
                <a:schemeClr val="accent2"/>
              </a:buClr>
              <a:buSzPts val="3300"/>
            </a:pPr>
            <a:r>
              <a:rPr lang="en-IN" sz="2000" dirty="0">
                <a:solidFill>
                  <a:srgbClr val="3F3F3F"/>
                </a:solidFill>
                <a:latin typeface="Open Sans"/>
                <a:ea typeface="Open Sans"/>
                <a:cs typeface="Open Sans"/>
                <a:sym typeface="Open Sans"/>
              </a:rPr>
              <a:t>These functions are called the loss function or the cost function, and the value has to be minimized.</a:t>
            </a:r>
            <a:endParaRPr lang="en-IN" sz="2000" dirty="0">
              <a:latin typeface="Open Sans" panose="020B0604020202020204" charset="0"/>
              <a:ea typeface="Open Sans" panose="020B0604020202020204" charset="0"/>
              <a:cs typeface="Open Sans" panose="020B0604020202020204" charset="0"/>
            </a:endParaRPr>
          </a:p>
        </p:txBody>
      </p:sp>
      <p:pic>
        <p:nvPicPr>
          <p:cNvPr id="11" name="Picture 10">
            <a:extLst>
              <a:ext uri="{FF2B5EF4-FFF2-40B4-BE49-F238E27FC236}">
                <a16:creationId xmlns:a16="http://schemas.microsoft.com/office/drawing/2014/main" id="{0B6ABC82-193D-4978-B2FB-34120C9EFB78}"/>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6547039" y="885621"/>
            <a:ext cx="3175250" cy="253920"/>
          </a:xfrm>
          <a:prstGeom prst="rect">
            <a:avLst/>
          </a:prstGeom>
        </p:spPr>
      </p:pic>
    </p:spTree>
    <p:extLst>
      <p:ext uri="{BB962C8B-B14F-4D97-AF65-F5344CB8AC3E}">
        <p14:creationId xmlns:p14="http://schemas.microsoft.com/office/powerpoint/2010/main" val="2673247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47"/>
          <p:cNvSpPr txBox="1">
            <a:spLocks noGrp="1"/>
          </p:cNvSpPr>
          <p:nvPr>
            <p:ph type="title"/>
          </p:nvPr>
        </p:nvSpPr>
        <p:spPr>
          <a:xfrm>
            <a:off x="3079" y="319676"/>
            <a:ext cx="16258032" cy="665045"/>
          </a:xfrm>
          <a:prstGeom prst="rect">
            <a:avLst/>
          </a:prstGeom>
          <a:noFill/>
          <a:ln>
            <a:noFill/>
          </a:ln>
        </p:spPr>
        <p:txBody>
          <a:bodyPr spcFirstLastPara="1" vert="horz" wrap="square" lIns="91425" tIns="45700" rIns="91425" bIns="45700" rtlCol="0" anchor="ctr" anchorCtr="0">
            <a:noAutofit/>
          </a:bodyPr>
          <a:lstStyle/>
          <a:p>
            <a:r>
              <a:rPr lang="en-IN" dirty="0"/>
              <a:t>Gradient Descent</a:t>
            </a:r>
            <a:endParaRPr dirty="0"/>
          </a:p>
        </p:txBody>
      </p:sp>
      <p:sp>
        <p:nvSpPr>
          <p:cNvPr id="682" name="Google Shape;682;p47"/>
          <p:cNvSpPr/>
          <p:nvPr/>
        </p:nvSpPr>
        <p:spPr>
          <a:xfrm>
            <a:off x="3237761" y="1390413"/>
            <a:ext cx="10219777" cy="479521"/>
          </a:xfrm>
          <a:prstGeom prst="rect">
            <a:avLst/>
          </a:prstGeom>
          <a:noFill/>
          <a:ln>
            <a:noFill/>
          </a:ln>
        </p:spPr>
        <p:txBody>
          <a:bodyPr spcFirstLastPara="1" wrap="square" lIns="91425" tIns="45700" rIns="91425" bIns="45700" anchor="t" anchorCtr="0">
            <a:noAutofit/>
          </a:bodyPr>
          <a:lstStyle/>
          <a:p>
            <a:r>
              <a:rPr lang="en-IN" sz="2000" dirty="0">
                <a:solidFill>
                  <a:schemeClr val="tx1">
                    <a:lumMod val="65000"/>
                    <a:lumOff val="35000"/>
                  </a:schemeClr>
                </a:solidFill>
                <a:latin typeface="Open Sans"/>
                <a:ea typeface="Open Sans"/>
                <a:cs typeface="Open Sans"/>
                <a:sym typeface="Open Sans"/>
              </a:rPr>
              <a:t>Gradient descent is another algorithm used to reduce the loss function.</a:t>
            </a:r>
            <a:endParaRPr lang="en-IN" sz="2000" dirty="0">
              <a:solidFill>
                <a:schemeClr val="tx1">
                  <a:lumMod val="65000"/>
                  <a:lumOff val="35000"/>
                </a:schemeClr>
              </a:solidFill>
            </a:endParaRPr>
          </a:p>
        </p:txBody>
      </p:sp>
      <p:sp>
        <p:nvSpPr>
          <p:cNvPr id="685" name="Google Shape;685;p47"/>
          <p:cNvSpPr/>
          <p:nvPr/>
        </p:nvSpPr>
        <p:spPr>
          <a:xfrm>
            <a:off x="2142230" y="2488947"/>
            <a:ext cx="8986983" cy="4573984"/>
          </a:xfrm>
          <a:prstGeom prst="rect">
            <a:avLst/>
          </a:prstGeom>
          <a:noFill/>
          <a:ln>
            <a:noFill/>
          </a:ln>
        </p:spPr>
        <p:txBody>
          <a:bodyPr spcFirstLastPara="1" wrap="square" lIns="91425" tIns="45700" rIns="91425" bIns="45700" anchor="t" anchorCtr="0">
            <a:noAutofit/>
          </a:bodyPr>
          <a:lstStyle/>
          <a:p>
            <a:r>
              <a:rPr lang="en-US" sz="2000" dirty="0">
                <a:solidFill>
                  <a:schemeClr val="tx1">
                    <a:lumMod val="65000"/>
                    <a:lumOff val="35000"/>
                  </a:schemeClr>
                </a:solidFill>
                <a:highlight>
                  <a:srgbClr val="FFFFFF"/>
                </a:highlight>
                <a:latin typeface="Open Sans" panose="020B0604020202020204" charset="0"/>
                <a:ea typeface="Open Sans" panose="020B0604020202020204" charset="0"/>
                <a:cs typeface="Open Sans" panose="020B0604020202020204" charset="0"/>
              </a:rPr>
              <a:t>It is an optimization algorithm that tweaks it’s parameters (coefficients) iteratively to minimize a given cost function to its minimum.</a:t>
            </a:r>
            <a:endParaRPr sz="20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a:p>
            <a:endParaRPr sz="2000"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Open Sans"/>
            </a:endParaRPr>
          </a:p>
          <a:p>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Open Sans"/>
              </a:rPr>
              <a:t>Model stops learning when the gradient (slope) is zero</a:t>
            </a:r>
          </a:p>
          <a:p>
            <a:endPar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Open Sans"/>
            </a:endParaRPr>
          </a:p>
          <a:p>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Open Sans"/>
              </a:rPr>
              <a:t>1) Initialize parameter by some value</a:t>
            </a:r>
          </a:p>
          <a:p>
            <a:endPar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Open Sans"/>
            </a:endParaRPr>
          </a:p>
          <a:p>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Open Sans"/>
              </a:rPr>
              <a:t>2) For each iteration calculate the derivative of the cost function </a:t>
            </a:r>
            <a:b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Open Sans"/>
              </a:rPr>
            </a:br>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Open Sans"/>
              </a:rPr>
              <a:t>    and simultaneously update the parameters until a global minimum</a:t>
            </a:r>
          </a:p>
          <a:p>
            <a:endParaRPr sz="20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a:p>
            <a:endParaRPr sz="2000"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Open Sans"/>
            </a:endParaRPr>
          </a:p>
        </p:txBody>
      </p:sp>
      <p:sp>
        <p:nvSpPr>
          <p:cNvPr id="42" name="Google Shape;682;p47">
            <a:extLst>
              <a:ext uri="{FF2B5EF4-FFF2-40B4-BE49-F238E27FC236}">
                <a16:creationId xmlns:a16="http://schemas.microsoft.com/office/drawing/2014/main" id="{77B7A682-1C7B-452C-8645-16EF754EE991}"/>
              </a:ext>
            </a:extLst>
          </p:cNvPr>
          <p:cNvSpPr/>
          <p:nvPr/>
        </p:nvSpPr>
        <p:spPr>
          <a:xfrm>
            <a:off x="3641661" y="7644735"/>
            <a:ext cx="6627419" cy="419604"/>
          </a:xfrm>
          <a:prstGeom prst="rect">
            <a:avLst/>
          </a:prstGeom>
          <a:noFill/>
          <a:ln>
            <a:noFill/>
          </a:ln>
        </p:spPr>
        <p:txBody>
          <a:bodyPr spcFirstLastPara="1" wrap="square" lIns="91425" tIns="45700" rIns="91425" bIns="45700" anchor="t" anchorCtr="0">
            <a:noAutofit/>
          </a:bodyPr>
          <a:lstStyle/>
          <a:p>
            <a:r>
              <a:rPr lang="en-IN" sz="2000" dirty="0">
                <a:solidFill>
                  <a:schemeClr val="tx1">
                    <a:lumMod val="65000"/>
                    <a:lumOff val="35000"/>
                  </a:schemeClr>
                </a:solidFill>
                <a:latin typeface="Open Sans"/>
                <a:ea typeface="Open Sans"/>
                <a:cs typeface="Open Sans"/>
                <a:sym typeface="Open Sans"/>
              </a:rPr>
              <a:t>where </a:t>
            </a:r>
            <a:r>
              <a:rPr lang="el-GR" sz="2000" dirty="0">
                <a:solidFill>
                  <a:schemeClr val="tx1">
                    <a:lumMod val="65000"/>
                    <a:lumOff val="35000"/>
                  </a:schemeClr>
                </a:solidFill>
                <a:latin typeface="Open Sans"/>
                <a:ea typeface="Open Sans"/>
                <a:cs typeface="Open Sans"/>
                <a:sym typeface="Open Sans"/>
              </a:rPr>
              <a:t>ἀ</a:t>
            </a:r>
            <a:r>
              <a:rPr lang="en-IN" sz="2000" dirty="0">
                <a:solidFill>
                  <a:schemeClr val="tx1">
                    <a:lumMod val="65000"/>
                    <a:lumOff val="35000"/>
                  </a:schemeClr>
                </a:solidFill>
                <a:latin typeface="Open Sans"/>
                <a:ea typeface="Open Sans"/>
                <a:cs typeface="Open Sans"/>
                <a:sym typeface="Open Sans"/>
              </a:rPr>
              <a:t> is the learning rate</a:t>
            </a:r>
            <a:endParaRPr sz="2000" dirty="0">
              <a:solidFill>
                <a:schemeClr val="tx1">
                  <a:lumMod val="65000"/>
                  <a:lumOff val="35000"/>
                </a:schemeClr>
              </a:solidFill>
            </a:endParaRPr>
          </a:p>
        </p:txBody>
      </p:sp>
      <p:grpSp>
        <p:nvGrpSpPr>
          <p:cNvPr id="48" name="Group 47">
            <a:extLst>
              <a:ext uri="{FF2B5EF4-FFF2-40B4-BE49-F238E27FC236}">
                <a16:creationId xmlns:a16="http://schemas.microsoft.com/office/drawing/2014/main" id="{DDEFB6E5-F4BC-49D6-BB61-FF6070A206CF}"/>
              </a:ext>
            </a:extLst>
          </p:cNvPr>
          <p:cNvGrpSpPr/>
          <p:nvPr/>
        </p:nvGrpSpPr>
        <p:grpSpPr>
          <a:xfrm>
            <a:off x="2931441" y="5612957"/>
            <a:ext cx="4944133" cy="1641452"/>
            <a:chOff x="2959904" y="6066673"/>
            <a:chExt cx="4944133" cy="1641452"/>
          </a:xfrm>
        </p:grpSpPr>
        <p:grpSp>
          <p:nvGrpSpPr>
            <p:cNvPr id="35" name="Group 34">
              <a:extLst>
                <a:ext uri="{FF2B5EF4-FFF2-40B4-BE49-F238E27FC236}">
                  <a16:creationId xmlns:a16="http://schemas.microsoft.com/office/drawing/2014/main" id="{D3261B84-D3B6-4BD3-B5C2-32781F028BD2}"/>
                </a:ext>
              </a:extLst>
            </p:cNvPr>
            <p:cNvGrpSpPr/>
            <p:nvPr/>
          </p:nvGrpSpPr>
          <p:grpSpPr>
            <a:xfrm>
              <a:off x="2959904" y="6066673"/>
              <a:ext cx="4944133" cy="1641452"/>
              <a:chOff x="3403515" y="5696398"/>
              <a:chExt cx="4944133" cy="1641452"/>
            </a:xfrm>
          </p:grpSpPr>
          <p:pic>
            <p:nvPicPr>
              <p:cNvPr id="33" name="Picture 32" descr="A picture containing object&#10;&#10;Description automatically generated">
                <a:extLst>
                  <a:ext uri="{FF2B5EF4-FFF2-40B4-BE49-F238E27FC236}">
                    <a16:creationId xmlns:a16="http://schemas.microsoft.com/office/drawing/2014/main" id="{4B07034D-01FB-49A3-8535-2CD2A67C06D6}"/>
                  </a:ext>
                </a:extLst>
              </p:cNvPr>
              <p:cNvPicPr>
                <a:picLocks noChangeAspect="1"/>
              </p:cNvPicPr>
              <p:nvPr/>
            </p:nvPicPr>
            <p:blipFill>
              <a:blip r:embed="rId3"/>
              <a:stretch>
                <a:fillRect/>
              </a:stretch>
            </p:blipFill>
            <p:spPr>
              <a:xfrm>
                <a:off x="3403515" y="5696398"/>
                <a:ext cx="4944133" cy="1641452"/>
              </a:xfrm>
              <a:prstGeom prst="rect">
                <a:avLst/>
              </a:prstGeom>
              <a:ln>
                <a:solidFill>
                  <a:schemeClr val="accent1"/>
                </a:solidFill>
              </a:ln>
            </p:spPr>
          </p:pic>
          <p:sp>
            <p:nvSpPr>
              <p:cNvPr id="34" name="Rectangle 33">
                <a:extLst>
                  <a:ext uri="{FF2B5EF4-FFF2-40B4-BE49-F238E27FC236}">
                    <a16:creationId xmlns:a16="http://schemas.microsoft.com/office/drawing/2014/main" id="{1F205401-CAEB-469C-8E98-112BE9F468B8}"/>
                  </a:ext>
                </a:extLst>
              </p:cNvPr>
              <p:cNvSpPr/>
              <p:nvPr/>
            </p:nvSpPr>
            <p:spPr>
              <a:xfrm>
                <a:off x="7398981" y="6230021"/>
                <a:ext cx="423432" cy="64633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36" name="Rectangle 35">
              <a:extLst>
                <a:ext uri="{FF2B5EF4-FFF2-40B4-BE49-F238E27FC236}">
                  <a16:creationId xmlns:a16="http://schemas.microsoft.com/office/drawing/2014/main" id="{EA5B4904-3774-4D6D-8620-5C75C5871886}"/>
                </a:ext>
              </a:extLst>
            </p:cNvPr>
            <p:cNvSpPr/>
            <p:nvPr/>
          </p:nvSpPr>
          <p:spPr>
            <a:xfrm>
              <a:off x="5094514" y="7490247"/>
              <a:ext cx="674915" cy="8879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7" name="Rectangle 36">
            <a:extLst>
              <a:ext uri="{FF2B5EF4-FFF2-40B4-BE49-F238E27FC236}">
                <a16:creationId xmlns:a16="http://schemas.microsoft.com/office/drawing/2014/main" id="{17042C54-990A-458A-A17A-BCEB82F16489}"/>
              </a:ext>
            </a:extLst>
          </p:cNvPr>
          <p:cNvSpPr/>
          <p:nvPr/>
        </p:nvSpPr>
        <p:spPr>
          <a:xfrm>
            <a:off x="453143" y="3994597"/>
            <a:ext cx="1584088" cy="430887"/>
          </a:xfrm>
          <a:prstGeom prst="rect">
            <a:avLst/>
          </a:prstGeom>
        </p:spPr>
        <p:txBody>
          <a:bodyPr wrap="none">
            <a:spAutoFit/>
          </a:bodyPr>
          <a:lstStyle/>
          <a:p>
            <a:pPr lvl="0"/>
            <a:r>
              <a:rPr lang="en-IN" sz="2000" dirty="0">
                <a:solidFill>
                  <a:schemeClr val="tx1">
                    <a:lumMod val="65000"/>
                    <a:lumOff val="35000"/>
                  </a:schemeClr>
                </a:solidFill>
                <a:latin typeface="Open Sans"/>
                <a:ea typeface="Open Sans"/>
                <a:cs typeface="Open Sans"/>
                <a:sym typeface="Open Sans"/>
              </a:rPr>
              <a:t>Algorithm</a:t>
            </a:r>
            <a:r>
              <a:rPr lang="en-IN" sz="2200" dirty="0">
                <a:solidFill>
                  <a:schemeClr val="tx1">
                    <a:lumMod val="65000"/>
                    <a:lumOff val="35000"/>
                  </a:schemeClr>
                </a:solidFill>
                <a:latin typeface="Open Sans"/>
                <a:ea typeface="Open Sans"/>
                <a:cs typeface="Open Sans"/>
                <a:sym typeface="Open Sans"/>
              </a:rPr>
              <a:t> : </a:t>
            </a:r>
          </a:p>
        </p:txBody>
      </p:sp>
      <p:grpSp>
        <p:nvGrpSpPr>
          <p:cNvPr id="49" name="Group 48">
            <a:extLst>
              <a:ext uri="{FF2B5EF4-FFF2-40B4-BE49-F238E27FC236}">
                <a16:creationId xmlns:a16="http://schemas.microsoft.com/office/drawing/2014/main" id="{0965A1A1-21CB-41CB-848E-38D33A5E30D9}"/>
              </a:ext>
            </a:extLst>
          </p:cNvPr>
          <p:cNvGrpSpPr/>
          <p:nvPr/>
        </p:nvGrpSpPr>
        <p:grpSpPr>
          <a:xfrm>
            <a:off x="11184672" y="2386002"/>
            <a:ext cx="5013099" cy="4324680"/>
            <a:chOff x="11184669" y="2364231"/>
            <a:chExt cx="5013097" cy="4324678"/>
          </a:xfrm>
        </p:grpSpPr>
        <p:grpSp>
          <p:nvGrpSpPr>
            <p:cNvPr id="47" name="Group 46">
              <a:extLst>
                <a:ext uri="{FF2B5EF4-FFF2-40B4-BE49-F238E27FC236}">
                  <a16:creationId xmlns:a16="http://schemas.microsoft.com/office/drawing/2014/main" id="{A3AD3891-D2CF-4E93-85EE-04DC6BE26748}"/>
                </a:ext>
              </a:extLst>
            </p:cNvPr>
            <p:cNvGrpSpPr/>
            <p:nvPr/>
          </p:nvGrpSpPr>
          <p:grpSpPr>
            <a:xfrm>
              <a:off x="11184669" y="2364231"/>
              <a:ext cx="4422170" cy="4324678"/>
              <a:chOff x="11184669" y="2364231"/>
              <a:chExt cx="4422170" cy="4324678"/>
            </a:xfrm>
          </p:grpSpPr>
          <p:sp>
            <p:nvSpPr>
              <p:cNvPr id="22" name="Rectangle 21">
                <a:extLst>
                  <a:ext uri="{FF2B5EF4-FFF2-40B4-BE49-F238E27FC236}">
                    <a16:creationId xmlns:a16="http://schemas.microsoft.com/office/drawing/2014/main" id="{9F328B08-28C0-4BBF-B6EC-DFA7A551B096}"/>
                  </a:ext>
                </a:extLst>
              </p:cNvPr>
              <p:cNvSpPr/>
              <p:nvPr/>
            </p:nvSpPr>
            <p:spPr>
              <a:xfrm>
                <a:off x="13814362" y="6042578"/>
                <a:ext cx="1792477" cy="646331"/>
              </a:xfrm>
              <a:prstGeom prst="rect">
                <a:avLst/>
              </a:prstGeom>
            </p:spPr>
            <p:txBody>
              <a:bodyPr wrap="none">
                <a:spAutoFit/>
              </a:bodyPr>
              <a:lstStyle/>
              <a:p>
                <a:r>
                  <a:rPr lang="en-IN" sz="1800" dirty="0">
                    <a:solidFill>
                      <a:srgbClr val="3F3F3F"/>
                    </a:solidFill>
                    <a:latin typeface="Open Sans"/>
                    <a:ea typeface="Open Sans"/>
                    <a:cs typeface="Open Sans"/>
                    <a:sym typeface="Open Sans"/>
                  </a:rPr>
                  <a:t>Random initial </a:t>
                </a:r>
                <a:br>
                  <a:rPr lang="en-IN" sz="1800" dirty="0">
                    <a:solidFill>
                      <a:srgbClr val="3F3F3F"/>
                    </a:solidFill>
                    <a:latin typeface="Open Sans"/>
                    <a:ea typeface="Open Sans"/>
                    <a:cs typeface="Open Sans"/>
                    <a:sym typeface="Open Sans"/>
                  </a:rPr>
                </a:br>
                <a:r>
                  <a:rPr lang="en-IN" sz="1800" dirty="0">
                    <a:solidFill>
                      <a:srgbClr val="3F3F3F"/>
                    </a:solidFill>
                    <a:latin typeface="Open Sans"/>
                    <a:ea typeface="Open Sans"/>
                    <a:cs typeface="Open Sans"/>
                    <a:sym typeface="Open Sans"/>
                  </a:rPr>
                  <a:t>          Value</a:t>
                </a:r>
                <a:endParaRPr lang="en-US" sz="1800" dirty="0"/>
              </a:p>
            </p:txBody>
          </p:sp>
          <p:sp>
            <p:nvSpPr>
              <p:cNvPr id="30" name="Rectangle 29">
                <a:extLst>
                  <a:ext uri="{FF2B5EF4-FFF2-40B4-BE49-F238E27FC236}">
                    <a16:creationId xmlns:a16="http://schemas.microsoft.com/office/drawing/2014/main" id="{1704166E-CBF7-4C93-931C-E0B38FF3A32E}"/>
                  </a:ext>
                </a:extLst>
              </p:cNvPr>
              <p:cNvSpPr/>
              <p:nvPr/>
            </p:nvSpPr>
            <p:spPr>
              <a:xfrm>
                <a:off x="12648282" y="6042578"/>
                <a:ext cx="1220205" cy="369332"/>
              </a:xfrm>
              <a:prstGeom prst="rect">
                <a:avLst/>
              </a:prstGeom>
            </p:spPr>
            <p:txBody>
              <a:bodyPr wrap="none">
                <a:spAutoFit/>
              </a:bodyPr>
              <a:lstStyle/>
              <a:p>
                <a:r>
                  <a:rPr lang="en-IN" sz="1800" dirty="0">
                    <a:solidFill>
                      <a:srgbClr val="3F3F3F"/>
                    </a:solidFill>
                    <a:latin typeface="Open Sans"/>
                    <a:ea typeface="Open Sans"/>
                    <a:cs typeface="Open Sans"/>
                    <a:sym typeface="Open Sans"/>
                  </a:rPr>
                  <a:t>Minimum</a:t>
                </a:r>
                <a:endParaRPr lang="en-US" sz="1800" dirty="0"/>
              </a:p>
            </p:txBody>
          </p:sp>
          <p:grpSp>
            <p:nvGrpSpPr>
              <p:cNvPr id="46" name="Group 45">
                <a:extLst>
                  <a:ext uri="{FF2B5EF4-FFF2-40B4-BE49-F238E27FC236}">
                    <a16:creationId xmlns:a16="http://schemas.microsoft.com/office/drawing/2014/main" id="{428BA455-5E1D-4710-AA8B-E1C7D444150F}"/>
                  </a:ext>
                </a:extLst>
              </p:cNvPr>
              <p:cNvGrpSpPr/>
              <p:nvPr/>
            </p:nvGrpSpPr>
            <p:grpSpPr>
              <a:xfrm>
                <a:off x="11184669" y="2364231"/>
                <a:ext cx="4409513" cy="3648076"/>
                <a:chOff x="11184669" y="2364231"/>
                <a:chExt cx="4409513" cy="3648076"/>
              </a:xfrm>
            </p:grpSpPr>
            <p:grpSp>
              <p:nvGrpSpPr>
                <p:cNvPr id="13" name="Group 12">
                  <a:extLst>
                    <a:ext uri="{FF2B5EF4-FFF2-40B4-BE49-F238E27FC236}">
                      <a16:creationId xmlns:a16="http://schemas.microsoft.com/office/drawing/2014/main" id="{A885A498-C336-4993-9FC6-CD2BD93C20A5}"/>
                    </a:ext>
                  </a:extLst>
                </p:cNvPr>
                <p:cNvGrpSpPr/>
                <p:nvPr/>
              </p:nvGrpSpPr>
              <p:grpSpPr>
                <a:xfrm>
                  <a:off x="11184669" y="2364231"/>
                  <a:ext cx="4409513" cy="3648076"/>
                  <a:chOff x="11276659" y="2780687"/>
                  <a:chExt cx="4409513" cy="3648076"/>
                </a:xfrm>
              </p:grpSpPr>
              <p:sp>
                <p:nvSpPr>
                  <p:cNvPr id="14" name="Rectangle 13">
                    <a:extLst>
                      <a:ext uri="{FF2B5EF4-FFF2-40B4-BE49-F238E27FC236}">
                        <a16:creationId xmlns:a16="http://schemas.microsoft.com/office/drawing/2014/main" id="{E3D4E3B4-5B97-47EC-9233-B60A42E478E3}"/>
                      </a:ext>
                    </a:extLst>
                  </p:cNvPr>
                  <p:cNvSpPr/>
                  <p:nvPr/>
                </p:nvSpPr>
                <p:spPr>
                  <a:xfrm>
                    <a:off x="13291410" y="3599145"/>
                    <a:ext cx="1349828" cy="7322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686F4061-B78F-4C71-81CF-159015B81F50}"/>
                      </a:ext>
                    </a:extLst>
                  </p:cNvPr>
                  <p:cNvSpPr/>
                  <p:nvPr/>
                </p:nvSpPr>
                <p:spPr>
                  <a:xfrm>
                    <a:off x="15258945" y="3494287"/>
                    <a:ext cx="328455" cy="4359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Oval 8">
                    <a:extLst>
                      <a:ext uri="{FF2B5EF4-FFF2-40B4-BE49-F238E27FC236}">
                        <a16:creationId xmlns:a16="http://schemas.microsoft.com/office/drawing/2014/main" id="{E8AEDBEB-68C5-47FD-9013-6A290B7ABD92}"/>
                      </a:ext>
                    </a:extLst>
                  </p:cNvPr>
                  <p:cNvSpPr/>
                  <p:nvPr/>
                </p:nvSpPr>
                <p:spPr>
                  <a:xfrm>
                    <a:off x="13525399" y="5949421"/>
                    <a:ext cx="380953" cy="23083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1" name="Group 10">
                    <a:extLst>
                      <a:ext uri="{FF2B5EF4-FFF2-40B4-BE49-F238E27FC236}">
                        <a16:creationId xmlns:a16="http://schemas.microsoft.com/office/drawing/2014/main" id="{06EDA038-07EC-445E-8905-D789624FE199}"/>
                      </a:ext>
                    </a:extLst>
                  </p:cNvPr>
                  <p:cNvGrpSpPr/>
                  <p:nvPr/>
                </p:nvGrpSpPr>
                <p:grpSpPr>
                  <a:xfrm>
                    <a:off x="11276659" y="2780687"/>
                    <a:ext cx="4409513" cy="3648076"/>
                    <a:chOff x="11276659" y="2747962"/>
                    <a:chExt cx="4409513" cy="3648076"/>
                  </a:xfrm>
                </p:grpSpPr>
                <p:grpSp>
                  <p:nvGrpSpPr>
                    <p:cNvPr id="10" name="Group 9">
                      <a:extLst>
                        <a:ext uri="{FF2B5EF4-FFF2-40B4-BE49-F238E27FC236}">
                          <a16:creationId xmlns:a16="http://schemas.microsoft.com/office/drawing/2014/main" id="{A408394B-3A02-4154-A9FD-54F2171CAD04}"/>
                        </a:ext>
                      </a:extLst>
                    </p:cNvPr>
                    <p:cNvGrpSpPr/>
                    <p:nvPr/>
                  </p:nvGrpSpPr>
                  <p:grpSpPr>
                    <a:xfrm>
                      <a:off x="11276659" y="2747962"/>
                      <a:ext cx="4310743" cy="3648076"/>
                      <a:chOff x="11276659" y="2747962"/>
                      <a:chExt cx="4310743" cy="3648076"/>
                    </a:xfrm>
                  </p:grpSpPr>
                  <p:grpSp>
                    <p:nvGrpSpPr>
                      <p:cNvPr id="6" name="Group 5">
                        <a:extLst>
                          <a:ext uri="{FF2B5EF4-FFF2-40B4-BE49-F238E27FC236}">
                            <a16:creationId xmlns:a16="http://schemas.microsoft.com/office/drawing/2014/main" id="{D08FAC74-0BE4-4595-9AB9-348E0CD15D6A}"/>
                          </a:ext>
                        </a:extLst>
                      </p:cNvPr>
                      <p:cNvGrpSpPr/>
                      <p:nvPr/>
                    </p:nvGrpSpPr>
                    <p:grpSpPr>
                      <a:xfrm>
                        <a:off x="11276659" y="2747962"/>
                        <a:ext cx="4310743" cy="3648076"/>
                        <a:chOff x="12257314" y="3340553"/>
                        <a:chExt cx="4310743" cy="3648076"/>
                      </a:xfrm>
                    </p:grpSpPr>
                    <p:pic>
                      <p:nvPicPr>
                        <p:cNvPr id="4" name="Picture 3" descr="A close up of a map&#10;&#10;Description automatically generated">
                          <a:extLst>
                            <a:ext uri="{FF2B5EF4-FFF2-40B4-BE49-F238E27FC236}">
                              <a16:creationId xmlns:a16="http://schemas.microsoft.com/office/drawing/2014/main" id="{4F3A1850-CB5F-4EE2-8AF4-14C35DEA7BBB}"/>
                            </a:ext>
                          </a:extLst>
                        </p:cNvPr>
                        <p:cNvPicPr>
                          <a:picLocks noChangeAspect="1"/>
                        </p:cNvPicPr>
                        <p:nvPr/>
                      </p:nvPicPr>
                      <p:blipFill rotWithShape="1">
                        <a:blip r:embed="rId4"/>
                        <a:srcRect l="8216" r="32470" b="7213"/>
                        <a:stretch/>
                      </p:blipFill>
                      <p:spPr>
                        <a:xfrm>
                          <a:off x="12257314" y="3340553"/>
                          <a:ext cx="4310743" cy="3648076"/>
                        </a:xfrm>
                        <a:prstGeom prst="rect">
                          <a:avLst/>
                        </a:prstGeom>
                      </p:spPr>
                    </p:pic>
                    <p:sp>
                      <p:nvSpPr>
                        <p:cNvPr id="5" name="Rectangle 4">
                          <a:extLst>
                            <a:ext uri="{FF2B5EF4-FFF2-40B4-BE49-F238E27FC236}">
                              <a16:creationId xmlns:a16="http://schemas.microsoft.com/office/drawing/2014/main" id="{760FBE9D-72D4-4B0C-A3DD-A5D7F27250C6}"/>
                            </a:ext>
                          </a:extLst>
                        </p:cNvPr>
                        <p:cNvSpPr/>
                        <p:nvPr/>
                      </p:nvSpPr>
                      <p:spPr>
                        <a:xfrm>
                          <a:off x="15893143" y="5850120"/>
                          <a:ext cx="674914" cy="7322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a:extLst>
                            <a:ext uri="{FF2B5EF4-FFF2-40B4-BE49-F238E27FC236}">
                              <a16:creationId xmlns:a16="http://schemas.microsoft.com/office/drawing/2014/main" id="{1D151824-227E-4462-A828-C537F7F027D2}"/>
                            </a:ext>
                          </a:extLst>
                        </p:cNvPr>
                        <p:cNvSpPr/>
                        <p:nvPr/>
                      </p:nvSpPr>
                      <p:spPr>
                        <a:xfrm>
                          <a:off x="13737771" y="3790291"/>
                          <a:ext cx="1884122" cy="9792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16" name="Rectangle 15">
                        <a:extLst>
                          <a:ext uri="{FF2B5EF4-FFF2-40B4-BE49-F238E27FC236}">
                            <a16:creationId xmlns:a16="http://schemas.microsoft.com/office/drawing/2014/main" id="{BE3C055E-7F01-4AAB-A2A5-462773616D25}"/>
                          </a:ext>
                        </a:extLst>
                      </p:cNvPr>
                      <p:cNvSpPr/>
                      <p:nvPr/>
                    </p:nvSpPr>
                    <p:spPr>
                      <a:xfrm rot="20871963" flipV="1">
                        <a:off x="13492385" y="5776398"/>
                        <a:ext cx="1748355" cy="26073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21" name="Rectangle 20">
                      <a:extLst>
                        <a:ext uri="{FF2B5EF4-FFF2-40B4-BE49-F238E27FC236}">
                          <a16:creationId xmlns:a16="http://schemas.microsoft.com/office/drawing/2014/main" id="{EACC7D08-5B2B-4B69-B8E1-D1D17986026D}"/>
                        </a:ext>
                      </a:extLst>
                    </p:cNvPr>
                    <p:cNvSpPr/>
                    <p:nvPr/>
                  </p:nvSpPr>
                  <p:spPr>
                    <a:xfrm rot="20871963">
                      <a:off x="15260976" y="3577868"/>
                      <a:ext cx="425196" cy="3572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cxnSp>
              <p:nvCxnSpPr>
                <p:cNvPr id="8" name="Straight Connector 7">
                  <a:extLst>
                    <a:ext uri="{FF2B5EF4-FFF2-40B4-BE49-F238E27FC236}">
                      <a16:creationId xmlns:a16="http://schemas.microsoft.com/office/drawing/2014/main" id="{FE21724A-9ACA-4DA7-9B7A-B11439CBCD91}"/>
                    </a:ext>
                  </a:extLst>
                </p:cNvPr>
                <p:cNvCxnSpPr>
                  <a:cxnSpLocks/>
                </p:cNvCxnSpPr>
                <p:nvPr/>
              </p:nvCxnSpPr>
              <p:spPr>
                <a:xfrm>
                  <a:off x="13324554" y="5592695"/>
                  <a:ext cx="0" cy="24154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67E633B1-7ED2-4487-9787-CAAF69796EB5}"/>
                    </a:ext>
                  </a:extLst>
                </p:cNvPr>
                <p:cNvCxnSpPr>
                  <a:cxnSpLocks/>
                </p:cNvCxnSpPr>
                <p:nvPr/>
              </p:nvCxnSpPr>
              <p:spPr>
                <a:xfrm>
                  <a:off x="14733414" y="4311622"/>
                  <a:ext cx="0" cy="152261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Oval 22">
                  <a:extLst>
                    <a:ext uri="{FF2B5EF4-FFF2-40B4-BE49-F238E27FC236}">
                      <a16:creationId xmlns:a16="http://schemas.microsoft.com/office/drawing/2014/main" id="{0C43F5A3-DF9D-49A9-B6A1-073430412EBA}"/>
                    </a:ext>
                  </a:extLst>
                </p:cNvPr>
                <p:cNvSpPr/>
                <p:nvPr/>
              </p:nvSpPr>
              <p:spPr>
                <a:xfrm>
                  <a:off x="13191573" y="5267328"/>
                  <a:ext cx="265964" cy="23536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cxnSp>
            <p:nvCxnSpPr>
              <p:cNvPr id="26" name="Straight Arrow Connector 25">
                <a:extLst>
                  <a:ext uri="{FF2B5EF4-FFF2-40B4-BE49-F238E27FC236}">
                    <a16:creationId xmlns:a16="http://schemas.microsoft.com/office/drawing/2014/main" id="{739942DD-B2E7-4C14-A5A9-D5DB42E992B9}"/>
                  </a:ext>
                </a:extLst>
              </p:cNvPr>
              <p:cNvCxnSpPr>
                <a:cxnSpLocks/>
              </p:cNvCxnSpPr>
              <p:nvPr/>
            </p:nvCxnSpPr>
            <p:spPr>
              <a:xfrm flipH="1" flipV="1">
                <a:off x="15070533" y="3731502"/>
                <a:ext cx="386611" cy="313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0E223523-F077-4B3A-8DC4-F912B46BCB1D}"/>
                </a:ext>
              </a:extLst>
            </p:cNvPr>
            <p:cNvSpPr/>
            <p:nvPr/>
          </p:nvSpPr>
          <p:spPr>
            <a:xfrm>
              <a:off x="15070534" y="4056026"/>
              <a:ext cx="1127232" cy="369332"/>
            </a:xfrm>
            <a:prstGeom prst="rect">
              <a:avLst/>
            </a:prstGeom>
          </p:spPr>
          <p:txBody>
            <a:bodyPr wrap="none">
              <a:spAutoFit/>
            </a:bodyPr>
            <a:lstStyle/>
            <a:p>
              <a:r>
                <a:rPr lang="en-IN" sz="1800" dirty="0">
                  <a:solidFill>
                    <a:srgbClr val="3F3F3F"/>
                  </a:solidFill>
                  <a:latin typeface="Open Sans"/>
                  <a:ea typeface="Open Sans"/>
                  <a:cs typeface="Open Sans"/>
                  <a:sym typeface="Open Sans"/>
                </a:rPr>
                <a:t>Gradient</a:t>
              </a:r>
              <a:endParaRPr lang="en-US" sz="1800" dirty="0"/>
            </a:p>
          </p:txBody>
        </p:sp>
      </p:grpSp>
      <p:pic>
        <p:nvPicPr>
          <p:cNvPr id="38" name="Picture 37">
            <a:extLst>
              <a:ext uri="{FF2B5EF4-FFF2-40B4-BE49-F238E27FC236}">
                <a16:creationId xmlns:a16="http://schemas.microsoft.com/office/drawing/2014/main" id="{2FA6C275-343C-416B-B04D-C9AEB3EB41FA}"/>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6213638" y="885621"/>
            <a:ext cx="3842053" cy="253920"/>
          </a:xfrm>
          <a:prstGeom prst="rect">
            <a:avLst/>
          </a:prstGeom>
        </p:spPr>
      </p:pic>
    </p:spTree>
    <p:extLst>
      <p:ext uri="{BB962C8B-B14F-4D97-AF65-F5344CB8AC3E}">
        <p14:creationId xmlns:p14="http://schemas.microsoft.com/office/powerpoint/2010/main" val="3340093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47"/>
          <p:cNvSpPr txBox="1">
            <a:spLocks noGrp="1"/>
          </p:cNvSpPr>
          <p:nvPr>
            <p:ph type="title"/>
          </p:nvPr>
        </p:nvSpPr>
        <p:spPr>
          <a:xfrm>
            <a:off x="3079" y="319676"/>
            <a:ext cx="16258032" cy="665045"/>
          </a:xfrm>
          <a:prstGeom prst="rect">
            <a:avLst/>
          </a:prstGeom>
          <a:noFill/>
          <a:ln>
            <a:noFill/>
          </a:ln>
        </p:spPr>
        <p:txBody>
          <a:bodyPr spcFirstLastPara="1" vert="horz" wrap="square" lIns="91425" tIns="45700" rIns="91425" bIns="45700" rtlCol="0" anchor="ctr" anchorCtr="0">
            <a:noAutofit/>
          </a:bodyPr>
          <a:lstStyle/>
          <a:p>
            <a:r>
              <a:rPr lang="en-IN" dirty="0"/>
              <a:t>Evaluating Coefficients</a:t>
            </a:r>
            <a:endParaRPr dirty="0"/>
          </a:p>
        </p:txBody>
      </p:sp>
      <p:sp>
        <p:nvSpPr>
          <p:cNvPr id="2" name="Rectangle 1">
            <a:extLst>
              <a:ext uri="{FF2B5EF4-FFF2-40B4-BE49-F238E27FC236}">
                <a16:creationId xmlns:a16="http://schemas.microsoft.com/office/drawing/2014/main" id="{958A92D1-990C-430C-A5B4-E3F59DE581AC}"/>
              </a:ext>
            </a:extLst>
          </p:cNvPr>
          <p:cNvSpPr/>
          <p:nvPr/>
        </p:nvSpPr>
        <p:spPr>
          <a:xfrm>
            <a:off x="2644775" y="1505689"/>
            <a:ext cx="12268655" cy="707886"/>
          </a:xfrm>
          <a:prstGeom prst="rect">
            <a:avLst/>
          </a:prstGeom>
        </p:spPr>
        <p:txBody>
          <a:bodyPr wrap="square">
            <a:spAutoFit/>
          </a:bodyPr>
          <a:lstStyle/>
          <a:p>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In regression analysis, p-values and coefficients together indicate which relationships in the model are statistically significant and the nature of those relationships.</a:t>
            </a:r>
            <a:endParaRPr lang="en-US" sz="20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p:graphicFrame>
        <p:nvGraphicFramePr>
          <p:cNvPr id="24" name="Table 23">
            <a:extLst>
              <a:ext uri="{FF2B5EF4-FFF2-40B4-BE49-F238E27FC236}">
                <a16:creationId xmlns:a16="http://schemas.microsoft.com/office/drawing/2014/main" id="{875E93F5-537A-414A-83A2-6CDA2A327B6A}"/>
              </a:ext>
            </a:extLst>
          </p:cNvPr>
          <p:cNvGraphicFramePr>
            <a:graphicFrameLocks noGrp="1"/>
          </p:cNvGraphicFramePr>
          <p:nvPr>
            <p:extLst>
              <p:ext uri="{D42A27DB-BD31-4B8C-83A1-F6EECF244321}">
                <p14:modId xmlns:p14="http://schemas.microsoft.com/office/powerpoint/2010/main" val="3562762280"/>
              </p:ext>
            </p:extLst>
          </p:nvPr>
        </p:nvGraphicFramePr>
        <p:xfrm>
          <a:off x="2644775" y="4571998"/>
          <a:ext cx="1349827" cy="943812"/>
        </p:xfrm>
        <a:graphic>
          <a:graphicData uri="http://schemas.openxmlformats.org/drawingml/2006/table">
            <a:tbl>
              <a:tblPr/>
              <a:tblGrid>
                <a:gridCol w="1349827">
                  <a:extLst>
                    <a:ext uri="{9D8B030D-6E8A-4147-A177-3AD203B41FA5}">
                      <a16:colId xmlns:a16="http://schemas.microsoft.com/office/drawing/2014/main" val="1028891170"/>
                    </a:ext>
                  </a:extLst>
                </a:gridCol>
              </a:tblGrid>
              <a:tr h="943812">
                <a:tc>
                  <a:txBody>
                    <a:bodyPr/>
                    <a:lstStyle/>
                    <a:p>
                      <a:pPr algn="ctr"/>
                      <a:r>
                        <a:rPr lang="en-IN" sz="2000" dirty="0">
                          <a:latin typeface="Open Sans" panose="020B0604020202020204" charset="0"/>
                          <a:ea typeface="Open Sans" panose="020B0604020202020204" charset="0"/>
                          <a:cs typeface="Open Sans" panose="020B0604020202020204" charset="0"/>
                        </a:rPr>
                        <a:t>p &lt; 0.05</a:t>
                      </a:r>
                      <a:endParaRPr lang="en-US" sz="2000" dirty="0">
                        <a:latin typeface="Open Sans" panose="020B0604020202020204" charset="0"/>
                        <a:ea typeface="Open Sans" panose="020B0604020202020204" charset="0"/>
                        <a:cs typeface="Open Sans" panose="020B06040202020202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437531469"/>
                  </a:ext>
                </a:extLst>
              </a:tr>
            </a:tbl>
          </a:graphicData>
        </a:graphic>
      </p:graphicFrame>
      <p:graphicFrame>
        <p:nvGraphicFramePr>
          <p:cNvPr id="43" name="Table 42">
            <a:extLst>
              <a:ext uri="{FF2B5EF4-FFF2-40B4-BE49-F238E27FC236}">
                <a16:creationId xmlns:a16="http://schemas.microsoft.com/office/drawing/2014/main" id="{3B2CC7A0-DB32-4D3B-A6D1-C1F68DF557F8}"/>
              </a:ext>
            </a:extLst>
          </p:cNvPr>
          <p:cNvGraphicFramePr>
            <a:graphicFrameLocks noGrp="1"/>
          </p:cNvGraphicFramePr>
          <p:nvPr>
            <p:extLst>
              <p:ext uri="{D42A27DB-BD31-4B8C-83A1-F6EECF244321}">
                <p14:modId xmlns:p14="http://schemas.microsoft.com/office/powerpoint/2010/main" val="862221504"/>
              </p:ext>
            </p:extLst>
          </p:nvPr>
        </p:nvGraphicFramePr>
        <p:xfrm>
          <a:off x="3994604" y="4572000"/>
          <a:ext cx="10918826" cy="925375"/>
        </p:xfrm>
        <a:graphic>
          <a:graphicData uri="http://schemas.openxmlformats.org/drawingml/2006/table">
            <a:tbl>
              <a:tblPr/>
              <a:tblGrid>
                <a:gridCol w="10918826">
                  <a:extLst>
                    <a:ext uri="{9D8B030D-6E8A-4147-A177-3AD203B41FA5}">
                      <a16:colId xmlns:a16="http://schemas.microsoft.com/office/drawing/2014/main" val="1028891170"/>
                    </a:ext>
                  </a:extLst>
                </a:gridCol>
              </a:tblGrid>
              <a:tr h="925375">
                <a:tc>
                  <a:txBody>
                    <a:bodyPr/>
                    <a:lstStyle/>
                    <a:p>
                      <a:r>
                        <a:rPr lang="en-IN" sz="2000" b="1" dirty="0">
                          <a:solidFill>
                            <a:schemeClr val="tx1">
                              <a:lumMod val="65000"/>
                              <a:lumOff val="35000"/>
                            </a:schemeClr>
                          </a:solidFill>
                          <a:latin typeface="Open Sans" panose="020B0604020202020204" charset="0"/>
                          <a:ea typeface="Open Sans" panose="020B0604020202020204" charset="0"/>
                          <a:cs typeface="Open Sans" panose="020B0604020202020204" charset="0"/>
                        </a:rPr>
                        <a:t>REJECT</a:t>
                      </a:r>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the Null hypothesis, meaning variables have some effect and need to be retained</a:t>
                      </a:r>
                      <a:endParaRPr lang="en-US" sz="20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437531469"/>
                  </a:ext>
                </a:extLst>
              </a:tr>
            </a:tbl>
          </a:graphicData>
        </a:graphic>
      </p:graphicFrame>
      <p:graphicFrame>
        <p:nvGraphicFramePr>
          <p:cNvPr id="44" name="Table 43">
            <a:extLst>
              <a:ext uri="{FF2B5EF4-FFF2-40B4-BE49-F238E27FC236}">
                <a16:creationId xmlns:a16="http://schemas.microsoft.com/office/drawing/2014/main" id="{2E9F2691-6ADB-4C64-B8D8-1CA46BEA5839}"/>
              </a:ext>
            </a:extLst>
          </p:cNvPr>
          <p:cNvGraphicFramePr>
            <a:graphicFrameLocks noGrp="1"/>
          </p:cNvGraphicFramePr>
          <p:nvPr>
            <p:extLst>
              <p:ext uri="{D42A27DB-BD31-4B8C-83A1-F6EECF244321}">
                <p14:modId xmlns:p14="http://schemas.microsoft.com/office/powerpoint/2010/main" val="1372224354"/>
              </p:ext>
            </p:extLst>
          </p:nvPr>
        </p:nvGraphicFramePr>
        <p:xfrm>
          <a:off x="2644775" y="5497016"/>
          <a:ext cx="1349827" cy="1045531"/>
        </p:xfrm>
        <a:graphic>
          <a:graphicData uri="http://schemas.openxmlformats.org/drawingml/2006/table">
            <a:tbl>
              <a:tblPr/>
              <a:tblGrid>
                <a:gridCol w="1349827">
                  <a:extLst>
                    <a:ext uri="{9D8B030D-6E8A-4147-A177-3AD203B41FA5}">
                      <a16:colId xmlns:a16="http://schemas.microsoft.com/office/drawing/2014/main" val="1028891170"/>
                    </a:ext>
                  </a:extLst>
                </a:gridCol>
              </a:tblGrid>
              <a:tr h="1045531">
                <a:tc>
                  <a:txBody>
                    <a:bodyPr/>
                    <a:lstStyle/>
                    <a:p>
                      <a:pPr algn="ctr"/>
                      <a:r>
                        <a:rPr lang="en-IN" sz="2000" dirty="0">
                          <a:latin typeface="Open Sans" panose="020B0604020202020204" charset="0"/>
                          <a:ea typeface="Open Sans" panose="020B0604020202020204" charset="0"/>
                          <a:cs typeface="Open Sans" panose="020B0604020202020204" charset="0"/>
                        </a:rPr>
                        <a:t>p &gt; 0.05</a:t>
                      </a:r>
                      <a:endParaRPr lang="en-US" sz="2000" dirty="0">
                        <a:latin typeface="Open Sans" panose="020B0604020202020204" charset="0"/>
                        <a:ea typeface="Open Sans" panose="020B0604020202020204" charset="0"/>
                        <a:cs typeface="Open Sans" panose="020B06040202020202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437531469"/>
                  </a:ext>
                </a:extLst>
              </a:tr>
            </a:tbl>
          </a:graphicData>
        </a:graphic>
      </p:graphicFrame>
      <p:graphicFrame>
        <p:nvGraphicFramePr>
          <p:cNvPr id="45" name="Table 44">
            <a:extLst>
              <a:ext uri="{FF2B5EF4-FFF2-40B4-BE49-F238E27FC236}">
                <a16:creationId xmlns:a16="http://schemas.microsoft.com/office/drawing/2014/main" id="{BE049558-0DDC-4882-AE62-E9C06B94C7F2}"/>
              </a:ext>
            </a:extLst>
          </p:cNvPr>
          <p:cNvGraphicFramePr>
            <a:graphicFrameLocks noGrp="1"/>
          </p:cNvGraphicFramePr>
          <p:nvPr>
            <p:extLst>
              <p:ext uri="{D42A27DB-BD31-4B8C-83A1-F6EECF244321}">
                <p14:modId xmlns:p14="http://schemas.microsoft.com/office/powerpoint/2010/main" val="4191438061"/>
              </p:ext>
            </p:extLst>
          </p:nvPr>
        </p:nvGraphicFramePr>
        <p:xfrm>
          <a:off x="3994604" y="5492144"/>
          <a:ext cx="10918826" cy="1050403"/>
        </p:xfrm>
        <a:graphic>
          <a:graphicData uri="http://schemas.openxmlformats.org/drawingml/2006/table">
            <a:tbl>
              <a:tblPr/>
              <a:tblGrid>
                <a:gridCol w="10918826">
                  <a:extLst>
                    <a:ext uri="{9D8B030D-6E8A-4147-A177-3AD203B41FA5}">
                      <a16:colId xmlns:a16="http://schemas.microsoft.com/office/drawing/2014/main" val="1028891170"/>
                    </a:ext>
                  </a:extLst>
                </a:gridCol>
              </a:tblGrid>
              <a:tr h="1050403">
                <a:tc>
                  <a:txBody>
                    <a:bodyPr/>
                    <a:lstStyle/>
                    <a:p>
                      <a:r>
                        <a:rPr lang="en-IN" sz="2000" b="1" dirty="0">
                          <a:solidFill>
                            <a:schemeClr val="tx1">
                              <a:lumMod val="65000"/>
                              <a:lumOff val="35000"/>
                            </a:schemeClr>
                          </a:solidFill>
                          <a:latin typeface="Open Sans" panose="020B0604020202020204" charset="0"/>
                          <a:ea typeface="Open Sans" panose="020B0604020202020204" charset="0"/>
                          <a:cs typeface="Open Sans" panose="020B0604020202020204" charset="0"/>
                        </a:rPr>
                        <a:t>ACCEPT</a:t>
                      </a:r>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the Null hypothesis, meaning variables have no effect and can be removed</a:t>
                      </a:r>
                      <a:endParaRPr lang="en-US" sz="20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437531469"/>
                  </a:ext>
                </a:extLst>
              </a:tr>
            </a:tbl>
          </a:graphicData>
        </a:graphic>
      </p:graphicFrame>
      <p:sp>
        <p:nvSpPr>
          <p:cNvPr id="28" name="Rectangle 27">
            <a:extLst>
              <a:ext uri="{FF2B5EF4-FFF2-40B4-BE49-F238E27FC236}">
                <a16:creationId xmlns:a16="http://schemas.microsoft.com/office/drawing/2014/main" id="{92CA4C07-CCBE-42F3-BF4E-5A73CBE2E441}"/>
              </a:ext>
            </a:extLst>
          </p:cNvPr>
          <p:cNvSpPr/>
          <p:nvPr/>
        </p:nvSpPr>
        <p:spPr>
          <a:xfrm>
            <a:off x="2644777" y="2334597"/>
            <a:ext cx="11790679" cy="1323439"/>
          </a:xfrm>
          <a:prstGeom prst="rect">
            <a:avLst/>
          </a:prstGeom>
        </p:spPr>
        <p:txBody>
          <a:bodyPr wrap="square">
            <a:spAutoFit/>
          </a:bodyPr>
          <a:lstStyle/>
          <a:p>
            <a:r>
              <a:rPr lang="en-US"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Coefficients describe the mathematical relationship between each independent variable and the dependent variable.</a:t>
            </a:r>
          </a:p>
          <a:p>
            <a:endParaRPr lang="en-US" sz="20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a:p>
            <a:r>
              <a:rPr lang="en-US"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p-values for the coefficients indicate whether these relationships are statistically significant.</a:t>
            </a:r>
          </a:p>
        </p:txBody>
      </p:sp>
      <p:pic>
        <p:nvPicPr>
          <p:cNvPr id="10" name="Picture 9">
            <a:extLst>
              <a:ext uri="{FF2B5EF4-FFF2-40B4-BE49-F238E27FC236}">
                <a16:creationId xmlns:a16="http://schemas.microsoft.com/office/drawing/2014/main" id="{0440E055-4327-41FB-874D-B2C7FB905DF5}"/>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810222" y="885621"/>
            <a:ext cx="4648884" cy="253920"/>
          </a:xfrm>
          <a:prstGeom prst="rect">
            <a:avLst/>
          </a:prstGeom>
        </p:spPr>
      </p:pic>
    </p:spTree>
    <p:extLst>
      <p:ext uri="{BB962C8B-B14F-4D97-AF65-F5344CB8AC3E}">
        <p14:creationId xmlns:p14="http://schemas.microsoft.com/office/powerpoint/2010/main" val="1482964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1"/>
          <p:cNvSpPr txBox="1">
            <a:spLocks noGrp="1"/>
          </p:cNvSpPr>
          <p:nvPr>
            <p:ph type="body" idx="1"/>
          </p:nvPr>
        </p:nvSpPr>
        <p:spPr>
          <a:xfrm>
            <a:off x="5249459" y="3061232"/>
            <a:ext cx="8946989" cy="5862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3F3F3F"/>
              </a:buClr>
              <a:buSzPts val="2200"/>
              <a:buFont typeface="Arial"/>
              <a:buNone/>
            </a:pPr>
            <a:r>
              <a:rPr lang="en-IN" sz="2000" dirty="0"/>
              <a:t>Understand the different types of supervised learning</a:t>
            </a:r>
            <a:endParaRPr sz="2000" dirty="0"/>
          </a:p>
        </p:txBody>
      </p:sp>
      <p:sp>
        <p:nvSpPr>
          <p:cNvPr id="413" name="Google Shape;413;p21"/>
          <p:cNvSpPr txBox="1">
            <a:spLocks noGrp="1"/>
          </p:cNvSpPr>
          <p:nvPr>
            <p:ph type="body" idx="2"/>
          </p:nvPr>
        </p:nvSpPr>
        <p:spPr>
          <a:xfrm>
            <a:off x="5249459" y="4176924"/>
            <a:ext cx="8946989" cy="5862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1000"/>
              </a:spcBef>
              <a:spcAft>
                <a:spcPts val="0"/>
              </a:spcAft>
              <a:buClr>
                <a:srgbClr val="3F3F3F"/>
              </a:buClr>
              <a:buSzPts val="2200"/>
              <a:buFont typeface="Arial"/>
              <a:buNone/>
            </a:pPr>
            <a:r>
              <a:rPr lang="en-IN" sz="2000" dirty="0"/>
              <a:t>Build various regression models</a:t>
            </a:r>
            <a:endParaRPr sz="2000" dirty="0"/>
          </a:p>
        </p:txBody>
      </p:sp>
      <p:pic>
        <p:nvPicPr>
          <p:cNvPr id="416" name="Google Shape;416;p21"/>
          <p:cNvPicPr preferRelativeResize="0"/>
          <p:nvPr/>
        </p:nvPicPr>
        <p:blipFill rotWithShape="1">
          <a:blip r:embed="rId3">
            <a:alphaModFix/>
          </a:blip>
          <a:srcRect l="19927" t="20892" r="25876" b="23651"/>
          <a:stretch/>
        </p:blipFill>
        <p:spPr>
          <a:xfrm>
            <a:off x="4558933" y="3125756"/>
            <a:ext cx="457415" cy="457200"/>
          </a:xfrm>
          <a:prstGeom prst="rect">
            <a:avLst/>
          </a:prstGeom>
          <a:noFill/>
          <a:ln>
            <a:noFill/>
          </a:ln>
        </p:spPr>
      </p:pic>
      <p:pic>
        <p:nvPicPr>
          <p:cNvPr id="417" name="Google Shape;417;p21"/>
          <p:cNvPicPr preferRelativeResize="0"/>
          <p:nvPr/>
        </p:nvPicPr>
        <p:blipFill rotWithShape="1">
          <a:blip r:embed="rId3">
            <a:alphaModFix/>
          </a:blip>
          <a:srcRect l="19927" t="20892" r="25876" b="23651"/>
          <a:stretch/>
        </p:blipFill>
        <p:spPr>
          <a:xfrm>
            <a:off x="4558932" y="4253929"/>
            <a:ext cx="457415" cy="457200"/>
          </a:xfrm>
          <a:prstGeom prst="rect">
            <a:avLst/>
          </a:prstGeom>
          <a:noFill/>
          <a:ln>
            <a:noFill/>
          </a:ln>
        </p:spPr>
      </p:pic>
      <p:sp>
        <p:nvSpPr>
          <p:cNvPr id="420" name="Google Shape;420;p21"/>
          <p:cNvSpPr txBox="1"/>
          <p:nvPr/>
        </p:nvSpPr>
        <p:spPr>
          <a:xfrm>
            <a:off x="4558932" y="1991425"/>
            <a:ext cx="8946989" cy="5862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200"/>
              <a:buFont typeface="Arial"/>
              <a:buNone/>
            </a:pPr>
            <a:r>
              <a:rPr lang="en-US" sz="2000" dirty="0">
                <a:solidFill>
                  <a:srgbClr val="3F3F3F"/>
                </a:solidFill>
                <a:latin typeface="Open Sans"/>
                <a:ea typeface="Open Sans"/>
                <a:cs typeface="Open Sans"/>
                <a:sym typeface="Open Sans"/>
              </a:rPr>
              <a:t>By the end of this lesson, you will be able to:</a:t>
            </a:r>
            <a:endParaRPr sz="2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46"/>
          <p:cNvSpPr txBox="1">
            <a:spLocks noGrp="1"/>
          </p:cNvSpPr>
          <p:nvPr>
            <p:ph type="body" idx="1"/>
          </p:nvPr>
        </p:nvSpPr>
        <p:spPr>
          <a:xfrm>
            <a:off x="926745" y="1676697"/>
            <a:ext cx="12378945" cy="5355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800"/>
              <a:buFont typeface="Arial"/>
              <a:buNone/>
            </a:pPr>
            <a:r>
              <a:rPr lang="en-US" sz="3200" i="0" u="none" strike="noStrike" cap="none" dirty="0">
                <a:solidFill>
                  <a:schemeClr val="lt1"/>
                </a:solidFill>
                <a:latin typeface="Open Sans ExtraBold"/>
                <a:ea typeface="Open Sans ExtraBold"/>
                <a:cs typeface="Open Sans ExtraBold"/>
                <a:sym typeface="Open Sans ExtraBold"/>
              </a:rPr>
              <a:t>Assisted Practice  </a:t>
            </a:r>
            <a:endParaRPr dirty="0"/>
          </a:p>
        </p:txBody>
      </p:sp>
      <p:sp>
        <p:nvSpPr>
          <p:cNvPr id="1047" name="Google Shape;1047;p46"/>
          <p:cNvSpPr txBox="1">
            <a:spLocks noGrp="1"/>
          </p:cNvSpPr>
          <p:nvPr>
            <p:ph type="body" idx="2"/>
          </p:nvPr>
        </p:nvSpPr>
        <p:spPr>
          <a:xfrm>
            <a:off x="926744" y="2380588"/>
            <a:ext cx="13360755" cy="4801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800" b="1" i="0" u="none" strike="noStrike" cap="none" dirty="0">
                <a:solidFill>
                  <a:srgbClr val="0F547B"/>
                </a:solidFill>
                <a:latin typeface="Open Sans SemiBold"/>
                <a:ea typeface="Open Sans SemiBold"/>
                <a:cs typeface="Open Sans SemiBold"/>
                <a:sym typeface="Open Sans SemiBold"/>
              </a:rPr>
              <a:t>Regression</a:t>
            </a:r>
            <a:endParaRPr sz="2800" b="1" i="0" u="none" strike="noStrike" cap="none" dirty="0">
              <a:solidFill>
                <a:srgbClr val="0F547B"/>
              </a:solidFill>
              <a:latin typeface="Open Sans SemiBold"/>
              <a:ea typeface="Open Sans SemiBold"/>
              <a:cs typeface="Open Sans SemiBold"/>
              <a:sym typeface="Open Sans SemiBold"/>
            </a:endParaRPr>
          </a:p>
        </p:txBody>
      </p:sp>
      <p:sp>
        <p:nvSpPr>
          <p:cNvPr id="1048" name="Google Shape;1048;p46"/>
          <p:cNvSpPr txBox="1"/>
          <p:nvPr/>
        </p:nvSpPr>
        <p:spPr>
          <a:xfrm>
            <a:off x="12771118" y="2441493"/>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800" b="0" i="0" u="none" strike="noStrike" cap="none" dirty="0">
                <a:solidFill>
                  <a:srgbClr val="0F547B"/>
                </a:solidFill>
                <a:latin typeface="Open Sans SemiBold"/>
                <a:ea typeface="Open Sans SemiBold"/>
                <a:cs typeface="Open Sans SemiBold"/>
                <a:sym typeface="Open Sans SemiBold"/>
              </a:rPr>
              <a:t>Duration: </a:t>
            </a:r>
            <a:r>
              <a:rPr lang="en-US" sz="2800" dirty="0">
                <a:solidFill>
                  <a:srgbClr val="0F547B"/>
                </a:solidFill>
                <a:latin typeface="Open Sans SemiBold"/>
                <a:ea typeface="Open Sans SemiBold"/>
                <a:cs typeface="Open Sans SemiBold"/>
                <a:sym typeface="Open Sans SemiBold"/>
              </a:rPr>
              <a:t>20</a:t>
            </a:r>
            <a:r>
              <a:rPr lang="en-US" sz="2800" b="0" i="0" u="none" strike="noStrike" cap="none" dirty="0">
                <a:solidFill>
                  <a:srgbClr val="0F547B"/>
                </a:solidFill>
                <a:latin typeface="Open Sans SemiBold"/>
                <a:ea typeface="Open Sans SemiBold"/>
                <a:cs typeface="Open Sans SemiBold"/>
                <a:sym typeface="Open Sans SemiBold"/>
              </a:rPr>
              <a:t> mins.</a:t>
            </a:r>
            <a:endParaRPr dirty="0"/>
          </a:p>
        </p:txBody>
      </p:sp>
      <p:sp>
        <p:nvSpPr>
          <p:cNvPr id="1049" name="Google Shape;1049;p46"/>
          <p:cNvSpPr txBox="1"/>
          <p:nvPr/>
        </p:nvSpPr>
        <p:spPr>
          <a:xfrm>
            <a:off x="926740" y="5129267"/>
            <a:ext cx="14465660" cy="2575463"/>
          </a:xfrm>
          <a:prstGeom prst="rect">
            <a:avLst/>
          </a:prstGeom>
          <a:noFill/>
          <a:ln>
            <a:noFill/>
          </a:ln>
        </p:spPr>
        <p:txBody>
          <a:bodyPr spcFirstLastPara="1" wrap="square" lIns="91425" tIns="45700" rIns="91425" bIns="45700" anchor="ctr" anchorCtr="0">
            <a:noAutofit/>
          </a:bodyPr>
          <a:lstStyle/>
          <a:p>
            <a:pPr lvl="0">
              <a:lnSpc>
                <a:spcPct val="90000"/>
              </a:lnSpc>
            </a:pPr>
            <a:r>
              <a:rPr lang="en-US" sz="2000" b="1" dirty="0">
                <a:solidFill>
                  <a:schemeClr val="dk1"/>
                </a:solidFill>
                <a:latin typeface="+mj-lt"/>
                <a:ea typeface="Open Sans"/>
                <a:cs typeface="Open Sans"/>
                <a:sym typeface="Open Sans"/>
              </a:rPr>
              <a:t>Problem Statement: </a:t>
            </a:r>
            <a:r>
              <a:rPr lang="en-IN" sz="2000" dirty="0">
                <a:solidFill>
                  <a:schemeClr val="dk1"/>
                </a:solidFill>
                <a:latin typeface="+mj-lt"/>
                <a:ea typeface="Open Sans"/>
                <a:cs typeface="Open Sans"/>
                <a:sym typeface="Open Sans"/>
              </a:rPr>
              <a:t>The Advertising dataset captures sales revenue generated with respect to advertisement spends across multiple channels like radio, tv, and newspaper.</a:t>
            </a:r>
          </a:p>
          <a:p>
            <a:pPr lvl="0">
              <a:lnSpc>
                <a:spcPct val="90000"/>
              </a:lnSpc>
            </a:pPr>
            <a:endParaRPr lang="en-IN" sz="2000" dirty="0">
              <a:solidFill>
                <a:schemeClr val="dk1"/>
              </a:solidFill>
              <a:latin typeface="+mj-lt"/>
              <a:ea typeface="Open Sans"/>
              <a:cs typeface="Open Sans"/>
              <a:sym typeface="Open Sans"/>
            </a:endParaRPr>
          </a:p>
          <a:p>
            <a:pPr lvl="0">
              <a:lnSpc>
                <a:spcPct val="90000"/>
              </a:lnSpc>
            </a:pPr>
            <a:r>
              <a:rPr lang="en-IN" sz="2000" b="1" dirty="0">
                <a:solidFill>
                  <a:schemeClr val="dk1"/>
                </a:solidFill>
                <a:latin typeface="+mj-lt"/>
                <a:ea typeface="Open Sans"/>
                <a:cs typeface="Open Sans"/>
                <a:sym typeface="Open Sans"/>
              </a:rPr>
              <a:t>Objective:</a:t>
            </a:r>
          </a:p>
          <a:p>
            <a:pPr lvl="0">
              <a:lnSpc>
                <a:spcPct val="90000"/>
              </a:lnSpc>
            </a:pPr>
            <a:endParaRPr lang="en-IN" sz="2000" b="1" dirty="0">
              <a:solidFill>
                <a:schemeClr val="dk1"/>
              </a:solidFill>
              <a:latin typeface="+mj-lt"/>
              <a:ea typeface="Open Sans"/>
              <a:cs typeface="Open Sans"/>
              <a:sym typeface="Open Sans"/>
            </a:endParaRPr>
          </a:p>
          <a:p>
            <a:pPr lvl="0">
              <a:lnSpc>
                <a:spcPct val="90000"/>
              </a:lnSpc>
            </a:pPr>
            <a:r>
              <a:rPr lang="en-IN" sz="2000" dirty="0">
                <a:solidFill>
                  <a:schemeClr val="dk1"/>
                </a:solidFill>
                <a:latin typeface="+mj-lt"/>
                <a:ea typeface="Open Sans"/>
                <a:cs typeface="Open Sans"/>
                <a:sym typeface="Open Sans"/>
              </a:rPr>
              <a:t>Build a linear regression model to:</a:t>
            </a:r>
          </a:p>
          <a:p>
            <a:pPr lvl="0">
              <a:lnSpc>
                <a:spcPct val="90000"/>
              </a:lnSpc>
            </a:pPr>
            <a:endParaRPr lang="en-IN" sz="2000" dirty="0">
              <a:solidFill>
                <a:schemeClr val="dk1"/>
              </a:solidFill>
              <a:latin typeface="+mj-lt"/>
              <a:ea typeface="Open Sans"/>
              <a:cs typeface="Open Sans"/>
              <a:sym typeface="Open Sans"/>
            </a:endParaRPr>
          </a:p>
          <a:p>
            <a:pPr marL="342900" indent="-342900">
              <a:lnSpc>
                <a:spcPct val="90000"/>
              </a:lnSpc>
              <a:buFont typeface="Arial" panose="020B0604020202020204" pitchFamily="34" charset="0"/>
              <a:buChar char="•"/>
            </a:pPr>
            <a:r>
              <a:rPr lang="en-IN" sz="2000" dirty="0">
                <a:solidFill>
                  <a:schemeClr val="dk1"/>
                </a:solidFill>
                <a:latin typeface="+mj-lt"/>
                <a:ea typeface="Open Sans"/>
                <a:cs typeface="Open Sans"/>
                <a:sym typeface="Open Sans"/>
              </a:rPr>
              <a:t>Interpret the coefficients of the model</a:t>
            </a:r>
          </a:p>
          <a:p>
            <a:pPr marL="342900" indent="-342900">
              <a:lnSpc>
                <a:spcPct val="90000"/>
              </a:lnSpc>
              <a:buFont typeface="Arial" panose="020B0604020202020204" pitchFamily="34" charset="0"/>
              <a:buChar char="•"/>
            </a:pPr>
            <a:r>
              <a:rPr lang="en-IN" sz="2000" dirty="0">
                <a:solidFill>
                  <a:schemeClr val="dk1"/>
                </a:solidFill>
                <a:latin typeface="+mj-lt"/>
                <a:ea typeface="Open Sans"/>
                <a:cs typeface="Open Sans"/>
                <a:sym typeface="Open Sans"/>
              </a:rPr>
              <a:t>Make predictions</a:t>
            </a:r>
          </a:p>
          <a:p>
            <a:pPr marL="342900" indent="-342900">
              <a:lnSpc>
                <a:spcPct val="90000"/>
              </a:lnSpc>
              <a:buFont typeface="Arial" panose="020B0604020202020204" pitchFamily="34" charset="0"/>
              <a:buChar char="•"/>
            </a:pPr>
            <a:r>
              <a:rPr lang="en-IN" sz="2000" dirty="0">
                <a:solidFill>
                  <a:schemeClr val="dk1"/>
                </a:solidFill>
                <a:latin typeface="+mj-lt"/>
                <a:ea typeface="Open Sans"/>
                <a:cs typeface="Open Sans"/>
                <a:sym typeface="Open Sans"/>
              </a:rPr>
              <a:t>Find and </a:t>
            </a:r>
            <a:r>
              <a:rPr lang="en-IN" sz="2000" dirty="0" err="1">
                <a:solidFill>
                  <a:schemeClr val="dk1"/>
                </a:solidFill>
                <a:latin typeface="+mj-lt"/>
                <a:ea typeface="Open Sans"/>
                <a:cs typeface="Open Sans"/>
                <a:sym typeface="Open Sans"/>
              </a:rPr>
              <a:t>analyze</a:t>
            </a:r>
            <a:r>
              <a:rPr lang="en-IN" sz="2000" dirty="0">
                <a:solidFill>
                  <a:schemeClr val="dk1"/>
                </a:solidFill>
                <a:latin typeface="+mj-lt"/>
                <a:ea typeface="Open Sans"/>
                <a:cs typeface="Open Sans"/>
                <a:sym typeface="Open Sans"/>
              </a:rPr>
              <a:t> model residuals</a:t>
            </a:r>
          </a:p>
          <a:p>
            <a:pPr marL="342900" indent="-342900">
              <a:lnSpc>
                <a:spcPct val="90000"/>
              </a:lnSpc>
              <a:buFont typeface="Arial" panose="020B0604020202020204" pitchFamily="34" charset="0"/>
              <a:buChar char="•"/>
            </a:pPr>
            <a:r>
              <a:rPr lang="en-IN" sz="2000" dirty="0">
                <a:solidFill>
                  <a:schemeClr val="dk1"/>
                </a:solidFill>
                <a:latin typeface="+mj-lt"/>
                <a:ea typeface="Open Sans"/>
                <a:cs typeface="Open Sans"/>
                <a:sym typeface="Open Sans"/>
              </a:rPr>
              <a:t>Evaluate model efficiency using RMSE and R-Square values</a:t>
            </a:r>
          </a:p>
          <a:p>
            <a:pPr lvl="0">
              <a:lnSpc>
                <a:spcPct val="90000"/>
              </a:lnSpc>
            </a:pPr>
            <a:endParaRPr sz="2000" b="1" dirty="0">
              <a:solidFill>
                <a:schemeClr val="dk1"/>
              </a:solidFill>
              <a:latin typeface="+mj-lt"/>
              <a:ea typeface="Open Sans"/>
              <a:cs typeface="Open Sans"/>
              <a:sym typeface="Open Sans"/>
            </a:endParaRPr>
          </a:p>
          <a:p>
            <a:pPr marL="0" marR="0" lvl="0" indent="0" algn="l" rtl="0">
              <a:lnSpc>
                <a:spcPct val="90000"/>
              </a:lnSpc>
              <a:spcBef>
                <a:spcPts val="0"/>
              </a:spcBef>
              <a:spcAft>
                <a:spcPts val="0"/>
              </a:spcAft>
              <a:buNone/>
            </a:pPr>
            <a:r>
              <a:rPr lang="en-US" sz="2000" b="1" dirty="0">
                <a:solidFill>
                  <a:schemeClr val="dk1"/>
                </a:solidFill>
                <a:latin typeface="+mj-lt"/>
                <a:ea typeface="Open Sans"/>
                <a:cs typeface="Open Sans"/>
                <a:sym typeface="Open Sans"/>
              </a:rPr>
              <a:t>Access: </a:t>
            </a:r>
            <a:r>
              <a:rPr lang="en-US" sz="2000" dirty="0">
                <a:solidFill>
                  <a:schemeClr val="dk1"/>
                </a:solidFill>
                <a:latin typeface="+mj-lt"/>
                <a:ea typeface="Open Sans"/>
                <a:cs typeface="Open Sans"/>
                <a:sym typeface="Open Sans"/>
              </a:rPr>
              <a:t>Click on the Labs tab on the left side panel of the LMS. Copy or note the username and password that are generated. Click on the Launch</a:t>
            </a:r>
            <a:r>
              <a:rPr lang="en-US" sz="2000" b="1" dirty="0">
                <a:solidFill>
                  <a:schemeClr val="dk1"/>
                </a:solidFill>
                <a:latin typeface="+mj-lt"/>
                <a:ea typeface="Open Sans"/>
                <a:cs typeface="Open Sans"/>
                <a:sym typeface="Open Sans"/>
              </a:rPr>
              <a:t> </a:t>
            </a:r>
            <a:r>
              <a:rPr lang="en-US" sz="2000" dirty="0">
                <a:solidFill>
                  <a:schemeClr val="dk1"/>
                </a:solidFill>
                <a:latin typeface="+mj-lt"/>
                <a:ea typeface="Open Sans"/>
                <a:cs typeface="Open Sans"/>
                <a:sym typeface="Open Sans"/>
              </a:rPr>
              <a:t>Lab button. On the page that appears, enter the username and password in the respective fields, and click Login.</a:t>
            </a:r>
            <a:endParaRPr sz="2000" dirty="0">
              <a:latin typeface="+mj-lt"/>
            </a:endParaRPr>
          </a:p>
          <a:p>
            <a:pPr marL="0" marR="0" lvl="0" indent="0" algn="l" rtl="0">
              <a:lnSpc>
                <a:spcPct val="90000"/>
              </a:lnSpc>
              <a:spcBef>
                <a:spcPts val="0"/>
              </a:spcBef>
              <a:spcAft>
                <a:spcPts val="0"/>
              </a:spcAft>
              <a:buClr>
                <a:schemeClr val="dk1"/>
              </a:buClr>
              <a:buSzPts val="700"/>
              <a:buFont typeface="Arial"/>
              <a:buNone/>
            </a:pPr>
            <a:endParaRPr sz="2000" dirty="0">
              <a:solidFill>
                <a:schemeClr val="dk1"/>
              </a:solidFill>
              <a:latin typeface="+mj-lt"/>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46"/>
          <p:cNvSpPr txBox="1">
            <a:spLocks noGrp="1"/>
          </p:cNvSpPr>
          <p:nvPr>
            <p:ph type="body" idx="1"/>
          </p:nvPr>
        </p:nvSpPr>
        <p:spPr>
          <a:xfrm>
            <a:off x="926745" y="1676697"/>
            <a:ext cx="12378945" cy="5355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800"/>
              <a:buFont typeface="Arial"/>
              <a:buNone/>
            </a:pPr>
            <a:r>
              <a:rPr lang="en-US" sz="3200" i="0" u="none" strike="noStrike" cap="none" dirty="0">
                <a:solidFill>
                  <a:schemeClr val="lt1"/>
                </a:solidFill>
                <a:latin typeface="Open Sans ExtraBold"/>
                <a:ea typeface="Open Sans ExtraBold"/>
                <a:cs typeface="Open Sans ExtraBold"/>
                <a:sym typeface="Open Sans ExtraBold"/>
              </a:rPr>
              <a:t>Unassisted Practice  </a:t>
            </a:r>
            <a:endParaRPr dirty="0"/>
          </a:p>
        </p:txBody>
      </p:sp>
      <p:sp>
        <p:nvSpPr>
          <p:cNvPr id="1047" name="Google Shape;1047;p46"/>
          <p:cNvSpPr txBox="1">
            <a:spLocks noGrp="1"/>
          </p:cNvSpPr>
          <p:nvPr>
            <p:ph type="body" idx="2"/>
          </p:nvPr>
        </p:nvSpPr>
        <p:spPr>
          <a:xfrm>
            <a:off x="926744" y="2380588"/>
            <a:ext cx="13360755" cy="4801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800" b="1" i="0" u="none" strike="noStrike" cap="none" dirty="0">
                <a:solidFill>
                  <a:srgbClr val="0F547B"/>
                </a:solidFill>
                <a:latin typeface="Open Sans SemiBold"/>
                <a:ea typeface="Open Sans SemiBold"/>
                <a:cs typeface="Open Sans SemiBold"/>
                <a:sym typeface="Open Sans SemiBold"/>
              </a:rPr>
              <a:t>Regression</a:t>
            </a:r>
            <a:endParaRPr sz="2800" b="1" i="0" u="none" strike="noStrike" cap="none" dirty="0">
              <a:solidFill>
                <a:srgbClr val="0F547B"/>
              </a:solidFill>
              <a:latin typeface="Open Sans SemiBold"/>
              <a:ea typeface="Open Sans SemiBold"/>
              <a:cs typeface="Open Sans SemiBold"/>
              <a:sym typeface="Open Sans SemiBold"/>
            </a:endParaRPr>
          </a:p>
        </p:txBody>
      </p:sp>
      <p:sp>
        <p:nvSpPr>
          <p:cNvPr id="1048" name="Google Shape;1048;p46"/>
          <p:cNvSpPr txBox="1"/>
          <p:nvPr/>
        </p:nvSpPr>
        <p:spPr>
          <a:xfrm>
            <a:off x="12771118" y="2441493"/>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800" b="0" i="0" u="none" strike="noStrike" cap="none" dirty="0">
                <a:solidFill>
                  <a:srgbClr val="0F547B"/>
                </a:solidFill>
                <a:latin typeface="Open Sans SemiBold"/>
                <a:ea typeface="Open Sans SemiBold"/>
                <a:cs typeface="Open Sans SemiBold"/>
                <a:sym typeface="Open Sans SemiBold"/>
              </a:rPr>
              <a:t>Duration: </a:t>
            </a:r>
            <a:r>
              <a:rPr lang="en-US" sz="2800" dirty="0">
                <a:solidFill>
                  <a:srgbClr val="0F547B"/>
                </a:solidFill>
                <a:latin typeface="Open Sans SemiBold"/>
                <a:ea typeface="Open Sans SemiBold"/>
                <a:cs typeface="Open Sans SemiBold"/>
                <a:sym typeface="Open Sans SemiBold"/>
              </a:rPr>
              <a:t>20</a:t>
            </a:r>
            <a:r>
              <a:rPr lang="en-US" sz="2800" b="0" i="0" u="none" strike="noStrike" cap="none" dirty="0">
                <a:solidFill>
                  <a:srgbClr val="0F547B"/>
                </a:solidFill>
                <a:latin typeface="Open Sans SemiBold"/>
                <a:ea typeface="Open Sans SemiBold"/>
                <a:cs typeface="Open Sans SemiBold"/>
                <a:sym typeface="Open Sans SemiBold"/>
              </a:rPr>
              <a:t> mins.</a:t>
            </a:r>
            <a:endParaRPr dirty="0"/>
          </a:p>
        </p:txBody>
      </p:sp>
      <p:sp>
        <p:nvSpPr>
          <p:cNvPr id="1049" name="Google Shape;1049;p46"/>
          <p:cNvSpPr txBox="1"/>
          <p:nvPr/>
        </p:nvSpPr>
        <p:spPr>
          <a:xfrm>
            <a:off x="926739" y="5129267"/>
            <a:ext cx="14574517" cy="2575463"/>
          </a:xfrm>
          <a:prstGeom prst="rect">
            <a:avLst/>
          </a:prstGeom>
          <a:noFill/>
          <a:ln>
            <a:noFill/>
          </a:ln>
        </p:spPr>
        <p:txBody>
          <a:bodyPr spcFirstLastPara="1" wrap="square" lIns="91425" tIns="45700" rIns="91425" bIns="45700" anchor="ctr" anchorCtr="0">
            <a:noAutofit/>
          </a:bodyPr>
          <a:lstStyle/>
          <a:p>
            <a:pPr lvl="0">
              <a:lnSpc>
                <a:spcPct val="90000"/>
              </a:lnSpc>
            </a:pPr>
            <a:r>
              <a:rPr lang="en-US" sz="2000" b="1" dirty="0">
                <a:solidFill>
                  <a:schemeClr val="dk1"/>
                </a:solidFill>
                <a:latin typeface="+mj-lt"/>
                <a:ea typeface="Open Sans"/>
                <a:cs typeface="Open Sans"/>
                <a:sym typeface="Open Sans"/>
              </a:rPr>
              <a:t>Problem Statement: </a:t>
            </a:r>
            <a:r>
              <a:rPr lang="en-IN" sz="2000" dirty="0">
                <a:solidFill>
                  <a:schemeClr val="dk1"/>
                </a:solidFill>
                <a:latin typeface="+mj-lt"/>
                <a:ea typeface="Open Sans"/>
                <a:cs typeface="Open Sans"/>
                <a:sym typeface="Open Sans"/>
              </a:rPr>
              <a:t>A real estate company wants to build homes at different locations in Boston. </a:t>
            </a:r>
          </a:p>
          <a:p>
            <a:pPr lvl="0">
              <a:lnSpc>
                <a:spcPct val="90000"/>
              </a:lnSpc>
            </a:pPr>
            <a:endParaRPr lang="en-IN" sz="2000" dirty="0">
              <a:solidFill>
                <a:schemeClr val="dk1"/>
              </a:solidFill>
              <a:latin typeface="+mj-lt"/>
              <a:ea typeface="Open Sans"/>
              <a:cs typeface="Open Sans"/>
              <a:sym typeface="Open Sans"/>
            </a:endParaRPr>
          </a:p>
          <a:p>
            <a:pPr lvl="0">
              <a:lnSpc>
                <a:spcPct val="90000"/>
              </a:lnSpc>
            </a:pPr>
            <a:r>
              <a:rPr lang="en-IN" sz="2000" dirty="0">
                <a:solidFill>
                  <a:schemeClr val="dk1"/>
                </a:solidFill>
                <a:latin typeface="+mj-lt"/>
                <a:ea typeface="Open Sans"/>
                <a:cs typeface="Open Sans"/>
                <a:sym typeface="Open Sans"/>
              </a:rPr>
              <a:t>They have data for historical prices but haven’t decided the actual prices yet. They want to price it so that it is affordable to the general public.</a:t>
            </a:r>
          </a:p>
          <a:p>
            <a:pPr lvl="0">
              <a:lnSpc>
                <a:spcPct val="90000"/>
              </a:lnSpc>
            </a:pPr>
            <a:endParaRPr lang="en-IN" sz="2000" dirty="0">
              <a:solidFill>
                <a:schemeClr val="dk1"/>
              </a:solidFill>
              <a:latin typeface="+mj-lt"/>
              <a:ea typeface="Open Sans"/>
              <a:cs typeface="Open Sans"/>
              <a:sym typeface="Open Sans"/>
            </a:endParaRPr>
          </a:p>
          <a:p>
            <a:pPr lvl="0">
              <a:lnSpc>
                <a:spcPct val="90000"/>
              </a:lnSpc>
            </a:pPr>
            <a:endParaRPr lang="en-IN" sz="2000" dirty="0">
              <a:solidFill>
                <a:schemeClr val="dk1"/>
              </a:solidFill>
              <a:latin typeface="+mj-lt"/>
              <a:ea typeface="Open Sans"/>
              <a:cs typeface="Open Sans"/>
              <a:sym typeface="Open Sans"/>
            </a:endParaRPr>
          </a:p>
          <a:p>
            <a:pPr lvl="0">
              <a:lnSpc>
                <a:spcPct val="90000"/>
              </a:lnSpc>
            </a:pPr>
            <a:r>
              <a:rPr lang="en-IN" sz="2000" b="1" dirty="0">
                <a:solidFill>
                  <a:schemeClr val="dk1"/>
                </a:solidFill>
                <a:latin typeface="+mj-lt"/>
                <a:ea typeface="Open Sans"/>
                <a:cs typeface="Open Sans"/>
                <a:sym typeface="Open Sans"/>
              </a:rPr>
              <a:t>Objective:</a:t>
            </a:r>
          </a:p>
          <a:p>
            <a:pPr lvl="0">
              <a:lnSpc>
                <a:spcPct val="90000"/>
              </a:lnSpc>
            </a:pPr>
            <a:endParaRPr lang="en-IN" sz="2000" dirty="0">
              <a:solidFill>
                <a:schemeClr val="dk1"/>
              </a:solidFill>
              <a:latin typeface="+mj-lt"/>
              <a:ea typeface="Open Sans"/>
              <a:cs typeface="Open Sans"/>
              <a:sym typeface="Open Sans"/>
            </a:endParaRPr>
          </a:p>
          <a:p>
            <a:pPr marL="342900" lvl="0" indent="-342900">
              <a:lnSpc>
                <a:spcPct val="90000"/>
              </a:lnSpc>
              <a:buFont typeface="Arial" panose="020B0604020202020204" pitchFamily="34" charset="0"/>
              <a:buChar char="•"/>
            </a:pPr>
            <a:r>
              <a:rPr lang="en-IN" sz="2000" dirty="0">
                <a:solidFill>
                  <a:schemeClr val="dk1"/>
                </a:solidFill>
                <a:latin typeface="+mj-lt"/>
                <a:ea typeface="Open Sans"/>
                <a:cs typeface="Open Sans"/>
                <a:sym typeface="Open Sans"/>
              </a:rPr>
              <a:t>Import the Boston data from sklearn and read the description using DESCR</a:t>
            </a:r>
          </a:p>
          <a:p>
            <a:pPr marL="342900" indent="-342900">
              <a:lnSpc>
                <a:spcPct val="90000"/>
              </a:lnSpc>
              <a:buFont typeface="Arial" panose="020B0604020202020204" pitchFamily="34" charset="0"/>
              <a:buChar char="•"/>
            </a:pPr>
            <a:r>
              <a:rPr lang="en-IN" sz="2000" dirty="0" err="1">
                <a:solidFill>
                  <a:schemeClr val="dk1"/>
                </a:solidFill>
                <a:latin typeface="+mj-lt"/>
                <a:ea typeface="Open Sans"/>
                <a:cs typeface="Open Sans"/>
                <a:sym typeface="Open Sans"/>
              </a:rPr>
              <a:t>Analyze</a:t>
            </a:r>
            <a:r>
              <a:rPr lang="en-IN" sz="2000" dirty="0">
                <a:solidFill>
                  <a:schemeClr val="dk1"/>
                </a:solidFill>
                <a:latin typeface="+mj-lt"/>
                <a:ea typeface="Open Sans"/>
                <a:cs typeface="Open Sans"/>
                <a:sym typeface="Open Sans"/>
              </a:rPr>
              <a:t> the data and predict the approximate prices for the houses</a:t>
            </a:r>
          </a:p>
          <a:p>
            <a:pPr marL="342900" lvl="0" indent="-342900">
              <a:lnSpc>
                <a:spcPct val="90000"/>
              </a:lnSpc>
              <a:buFont typeface="Arial" panose="020B0604020202020204" pitchFamily="34" charset="0"/>
              <a:buChar char="•"/>
            </a:pPr>
            <a:endParaRPr sz="2000" b="1" dirty="0">
              <a:solidFill>
                <a:schemeClr val="dk1"/>
              </a:solidFill>
              <a:latin typeface="+mj-lt"/>
              <a:ea typeface="Open Sans"/>
              <a:cs typeface="Open Sans"/>
              <a:sym typeface="Open Sans"/>
            </a:endParaRPr>
          </a:p>
          <a:p>
            <a:pPr marL="0" marR="0" lvl="0" indent="0" algn="l" rtl="0">
              <a:lnSpc>
                <a:spcPct val="90000"/>
              </a:lnSpc>
              <a:spcBef>
                <a:spcPts val="0"/>
              </a:spcBef>
              <a:spcAft>
                <a:spcPts val="0"/>
              </a:spcAft>
              <a:buNone/>
            </a:pPr>
            <a:r>
              <a:rPr lang="en-US" sz="2000" b="1" dirty="0">
                <a:solidFill>
                  <a:schemeClr val="dk1"/>
                </a:solidFill>
                <a:latin typeface="+mj-lt"/>
                <a:ea typeface="Open Sans"/>
                <a:cs typeface="Open Sans"/>
                <a:sym typeface="Open Sans"/>
              </a:rPr>
              <a:t>Access: </a:t>
            </a:r>
            <a:r>
              <a:rPr lang="en-US" sz="2000" dirty="0">
                <a:solidFill>
                  <a:schemeClr val="dk1"/>
                </a:solidFill>
                <a:latin typeface="+mj-lt"/>
                <a:ea typeface="Open Sans"/>
                <a:cs typeface="Open Sans"/>
                <a:sym typeface="Open Sans"/>
              </a:rPr>
              <a:t>Click on the Labs tab on the left side panel of the LMS. Copy or note the username and password that are generated. Click on the Launch</a:t>
            </a:r>
            <a:r>
              <a:rPr lang="en-US" sz="2000" b="1" dirty="0">
                <a:solidFill>
                  <a:schemeClr val="dk1"/>
                </a:solidFill>
                <a:latin typeface="+mj-lt"/>
                <a:ea typeface="Open Sans"/>
                <a:cs typeface="Open Sans"/>
                <a:sym typeface="Open Sans"/>
              </a:rPr>
              <a:t> </a:t>
            </a:r>
            <a:r>
              <a:rPr lang="en-US" sz="2000" dirty="0">
                <a:solidFill>
                  <a:schemeClr val="dk1"/>
                </a:solidFill>
                <a:latin typeface="+mj-lt"/>
                <a:ea typeface="Open Sans"/>
                <a:cs typeface="Open Sans"/>
                <a:sym typeface="Open Sans"/>
              </a:rPr>
              <a:t>Lab button. On the page that appears, enter the username and password in the respective fields, and click Login.</a:t>
            </a:r>
            <a:endParaRPr sz="2000" dirty="0">
              <a:latin typeface="+mj-lt"/>
            </a:endParaRPr>
          </a:p>
          <a:p>
            <a:pPr marL="0" marR="0" lvl="0" indent="0" algn="l" rtl="0">
              <a:lnSpc>
                <a:spcPct val="90000"/>
              </a:lnSpc>
              <a:spcBef>
                <a:spcPts val="0"/>
              </a:spcBef>
              <a:spcAft>
                <a:spcPts val="0"/>
              </a:spcAft>
              <a:buClr>
                <a:schemeClr val="dk1"/>
              </a:buClr>
              <a:buSzPts val="700"/>
              <a:buFont typeface="Arial"/>
              <a:buNone/>
            </a:pPr>
            <a:endParaRPr sz="2000" dirty="0">
              <a:solidFill>
                <a:schemeClr val="dk1"/>
              </a:solidFill>
              <a:latin typeface="+mj-lt"/>
              <a:ea typeface="Calibri"/>
              <a:cs typeface="Calibri"/>
              <a:sym typeface="Calibri"/>
            </a:endParaRPr>
          </a:p>
        </p:txBody>
      </p:sp>
    </p:spTree>
    <p:extLst>
      <p:ext uri="{BB962C8B-B14F-4D97-AF65-F5344CB8AC3E}">
        <p14:creationId xmlns:p14="http://schemas.microsoft.com/office/powerpoint/2010/main" val="3583167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72">
            <a:extLst>
              <a:ext uri="{FF2B5EF4-FFF2-40B4-BE49-F238E27FC236}">
                <a16:creationId xmlns:a16="http://schemas.microsoft.com/office/drawing/2014/main" id="{8365CCD6-88A4-451C-BD5E-9C35275F6B0A}"/>
              </a:ext>
            </a:extLst>
          </p:cNvPr>
          <p:cNvSpPr txBox="1">
            <a:spLocks noGrp="1"/>
          </p:cNvSpPr>
          <p:nvPr>
            <p:ph type="title"/>
          </p:nvPr>
        </p:nvSpPr>
        <p:spPr>
          <a:xfrm>
            <a:off x="-45506" y="232590"/>
            <a:ext cx="16258031" cy="665045"/>
          </a:xfrm>
          <a:prstGeom prst="rect">
            <a:avLst/>
          </a:prstGeom>
          <a:noFill/>
          <a:ln>
            <a:noFill/>
          </a:ln>
        </p:spPr>
        <p:txBody>
          <a:bodyPr lIns="91425" tIns="45700" rIns="91425" bIns="45700" anchor="ctr" anchorCtr="0">
            <a:noAutofit/>
          </a:bodyPr>
          <a:lstStyle/>
          <a:p>
            <a:pPr lvl="0">
              <a:buSzPct val="25000"/>
            </a:pPr>
            <a:r>
              <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rPr>
              <a:t>Answer</a:t>
            </a:r>
          </a:p>
        </p:txBody>
      </p:sp>
      <p:pic>
        <p:nvPicPr>
          <p:cNvPr id="4" name="Shape 375">
            <a:extLst>
              <a:ext uri="{FF2B5EF4-FFF2-40B4-BE49-F238E27FC236}">
                <a16:creationId xmlns:a16="http://schemas.microsoft.com/office/drawing/2014/main" id="{1BDF1AF1-0927-4263-8272-C004E98CFF3C}"/>
              </a:ext>
            </a:extLst>
          </p:cNvPr>
          <p:cNvPicPr preferRelativeResize="0"/>
          <p:nvPr/>
        </p:nvPicPr>
        <p:blipFill rotWithShape="1">
          <a:blip r:embed="rId3">
            <a:alphaModFix/>
          </a:blip>
          <a:srcRect/>
          <a:stretch/>
        </p:blipFill>
        <p:spPr>
          <a:xfrm>
            <a:off x="6912263" y="742900"/>
            <a:ext cx="2431475" cy="253919"/>
          </a:xfrm>
          <a:prstGeom prst="rect">
            <a:avLst/>
          </a:prstGeom>
          <a:noFill/>
          <a:ln>
            <a:noFill/>
          </a:ln>
        </p:spPr>
      </p:pic>
      <p:grpSp>
        <p:nvGrpSpPr>
          <p:cNvPr id="5" name="Group 4">
            <a:extLst>
              <a:ext uri="{FF2B5EF4-FFF2-40B4-BE49-F238E27FC236}">
                <a16:creationId xmlns:a16="http://schemas.microsoft.com/office/drawing/2014/main" id="{D75626AE-15F6-413A-B072-9CB9BB8ACBA2}"/>
              </a:ext>
            </a:extLst>
          </p:cNvPr>
          <p:cNvGrpSpPr/>
          <p:nvPr/>
        </p:nvGrpSpPr>
        <p:grpSpPr>
          <a:xfrm>
            <a:off x="1755328" y="1320235"/>
            <a:ext cx="12656361" cy="7080865"/>
            <a:chOff x="1407982" y="1469806"/>
            <a:chExt cx="12656361" cy="7080865"/>
          </a:xfrm>
        </p:grpSpPr>
        <p:grpSp>
          <p:nvGrpSpPr>
            <p:cNvPr id="32" name="Group 31">
              <a:extLst>
                <a:ext uri="{FF2B5EF4-FFF2-40B4-BE49-F238E27FC236}">
                  <a16:creationId xmlns:a16="http://schemas.microsoft.com/office/drawing/2014/main" id="{298959B1-4458-4B93-B355-EAC41B7681D1}"/>
                </a:ext>
              </a:extLst>
            </p:cNvPr>
            <p:cNvGrpSpPr/>
            <p:nvPr/>
          </p:nvGrpSpPr>
          <p:grpSpPr>
            <a:xfrm>
              <a:off x="1407982" y="2454889"/>
              <a:ext cx="6688394" cy="2975104"/>
              <a:chOff x="1456567" y="2541975"/>
              <a:chExt cx="6688394" cy="2975104"/>
            </a:xfrm>
          </p:grpSpPr>
          <p:sp>
            <p:nvSpPr>
              <p:cNvPr id="26" name="TextBox 25">
                <a:extLst>
                  <a:ext uri="{FF2B5EF4-FFF2-40B4-BE49-F238E27FC236}">
                    <a16:creationId xmlns:a16="http://schemas.microsoft.com/office/drawing/2014/main" id="{06975551-D4AC-4324-98D6-914D4D246A20}"/>
                  </a:ext>
                </a:extLst>
              </p:cNvPr>
              <p:cNvSpPr txBox="1"/>
              <p:nvPr/>
            </p:nvSpPr>
            <p:spPr>
              <a:xfrm>
                <a:off x="1456567" y="2541975"/>
                <a:ext cx="6675527" cy="400110"/>
              </a:xfrm>
              <a:prstGeom prst="rect">
                <a:avLst/>
              </a:prstGeom>
              <a:noFill/>
            </p:spPr>
            <p:txBody>
              <a:bodyPr wrap="square" rtlCol="0">
                <a:spAutoFit/>
              </a:bodyPr>
              <a:lstStyle/>
              <a:p>
                <a:r>
                  <a:rPr lang="en-US" sz="2000" b="1" dirty="0">
                    <a:latin typeface="+mj-lt"/>
                  </a:rPr>
                  <a:t>Importing libraries</a:t>
                </a:r>
              </a:p>
            </p:txBody>
          </p:sp>
          <p:sp>
            <p:nvSpPr>
              <p:cNvPr id="31" name="TextBox 30">
                <a:extLst>
                  <a:ext uri="{FF2B5EF4-FFF2-40B4-BE49-F238E27FC236}">
                    <a16:creationId xmlns:a16="http://schemas.microsoft.com/office/drawing/2014/main" id="{0DCF0FBA-915D-44C9-819A-F5B8E2CE3819}"/>
                  </a:ext>
                </a:extLst>
              </p:cNvPr>
              <p:cNvSpPr txBox="1"/>
              <p:nvPr/>
            </p:nvSpPr>
            <p:spPr>
              <a:xfrm>
                <a:off x="1469434" y="5116969"/>
                <a:ext cx="6675527" cy="400110"/>
              </a:xfrm>
              <a:prstGeom prst="rect">
                <a:avLst/>
              </a:prstGeom>
              <a:noFill/>
            </p:spPr>
            <p:txBody>
              <a:bodyPr wrap="square" rtlCol="0">
                <a:spAutoFit/>
              </a:bodyPr>
              <a:lstStyle/>
              <a:p>
                <a:r>
                  <a:rPr lang="en-US" sz="2000" b="1" dirty="0">
                    <a:latin typeface="+mj-lt"/>
                  </a:rPr>
                  <a:t>Importing Dataset</a:t>
                </a:r>
              </a:p>
            </p:txBody>
          </p:sp>
        </p:grpSp>
        <p:grpSp>
          <p:nvGrpSpPr>
            <p:cNvPr id="13" name="Group 12">
              <a:extLst>
                <a:ext uri="{FF2B5EF4-FFF2-40B4-BE49-F238E27FC236}">
                  <a16:creationId xmlns:a16="http://schemas.microsoft.com/office/drawing/2014/main" id="{4C7E4646-BC77-4077-832D-F065C280F686}"/>
                </a:ext>
              </a:extLst>
            </p:cNvPr>
            <p:cNvGrpSpPr/>
            <p:nvPr/>
          </p:nvGrpSpPr>
          <p:grpSpPr>
            <a:xfrm>
              <a:off x="7012321" y="1469806"/>
              <a:ext cx="1559705" cy="862158"/>
              <a:chOff x="7530784" y="3794728"/>
              <a:chExt cx="1194432" cy="685800"/>
            </a:xfrm>
          </p:grpSpPr>
          <p:sp>
            <p:nvSpPr>
              <p:cNvPr id="18" name="Rounded Rectangle 124">
                <a:extLst>
                  <a:ext uri="{FF2B5EF4-FFF2-40B4-BE49-F238E27FC236}">
                    <a16:creationId xmlns:a16="http://schemas.microsoft.com/office/drawing/2014/main" id="{3DD219AD-3BC4-472C-9D19-D546ED5D648B}"/>
                  </a:ext>
                </a:extLst>
              </p:cNvPr>
              <p:cNvSpPr/>
              <p:nvPr/>
            </p:nvSpPr>
            <p:spPr>
              <a:xfrm>
                <a:off x="7530784" y="3794728"/>
                <a:ext cx="1194432" cy="685800"/>
              </a:xfrm>
              <a:prstGeom prst="roundRect">
                <a:avLst/>
              </a:prstGeom>
              <a:solidFill>
                <a:schemeClr val="bg1"/>
              </a:solidFill>
              <a:ln w="25400">
                <a:solidFill>
                  <a:srgbClr val="26B7C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25">
                <a:extLst>
                  <a:ext uri="{FF2B5EF4-FFF2-40B4-BE49-F238E27FC236}">
                    <a16:creationId xmlns:a16="http://schemas.microsoft.com/office/drawing/2014/main" id="{D0792A58-FF9E-4084-9426-AB3E147C88D1}"/>
                  </a:ext>
                </a:extLst>
              </p:cNvPr>
              <p:cNvSpPr/>
              <p:nvPr/>
            </p:nvSpPr>
            <p:spPr>
              <a:xfrm>
                <a:off x="7612331" y="3868964"/>
                <a:ext cx="1031338" cy="537328"/>
              </a:xfrm>
              <a:prstGeom prst="roundRect">
                <a:avLst/>
              </a:prstGeom>
              <a:solidFill>
                <a:srgbClr val="26B7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grpSp>
        <p:grpSp>
          <p:nvGrpSpPr>
            <p:cNvPr id="14" name="Group 13">
              <a:extLst>
                <a:ext uri="{FF2B5EF4-FFF2-40B4-BE49-F238E27FC236}">
                  <a16:creationId xmlns:a16="http://schemas.microsoft.com/office/drawing/2014/main" id="{5DCE0F08-1AFF-4564-9C83-988DDA186163}"/>
                </a:ext>
              </a:extLst>
            </p:cNvPr>
            <p:cNvGrpSpPr/>
            <p:nvPr/>
          </p:nvGrpSpPr>
          <p:grpSpPr>
            <a:xfrm>
              <a:off x="1520007" y="2351314"/>
              <a:ext cx="12544336" cy="2275696"/>
              <a:chOff x="3533641" y="4475314"/>
              <a:chExt cx="9576000" cy="4206123"/>
            </a:xfrm>
          </p:grpSpPr>
          <p:sp>
            <p:nvSpPr>
              <p:cNvPr id="15" name="Rectangle 14">
                <a:extLst>
                  <a:ext uri="{FF2B5EF4-FFF2-40B4-BE49-F238E27FC236}">
                    <a16:creationId xmlns:a16="http://schemas.microsoft.com/office/drawing/2014/main" id="{EFE3D57E-D634-4710-A192-FF8D99724E98}"/>
                  </a:ext>
                </a:extLst>
              </p:cNvPr>
              <p:cNvSpPr/>
              <p:nvPr/>
            </p:nvSpPr>
            <p:spPr>
              <a:xfrm rot="16200000">
                <a:off x="6737641" y="2309437"/>
                <a:ext cx="3168000" cy="9576000"/>
              </a:xfrm>
              <a:prstGeom prst="rect">
                <a:avLst/>
              </a:prstGeom>
              <a:solidFill>
                <a:srgbClr val="26B7C9"/>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solidFill>
                    <a:schemeClr val="tx1"/>
                  </a:solidFill>
                  <a:latin typeface="Courier New" panose="02070309020205020404" pitchFamily="49" charset="0"/>
                  <a:cs typeface="Courier New" panose="02070309020205020404" pitchFamily="49" charset="0"/>
                </a:endParaRPr>
              </a:p>
            </p:txBody>
          </p:sp>
          <p:cxnSp>
            <p:nvCxnSpPr>
              <p:cNvPr id="16" name="Straight Connector 15">
                <a:extLst>
                  <a:ext uri="{FF2B5EF4-FFF2-40B4-BE49-F238E27FC236}">
                    <a16:creationId xmlns:a16="http://schemas.microsoft.com/office/drawing/2014/main" id="{33CA8D93-806B-4358-80F6-0A0F3C64776E}"/>
                  </a:ext>
                </a:extLst>
              </p:cNvPr>
              <p:cNvCxnSpPr>
                <a:cxnSpLocks/>
              </p:cNvCxnSpPr>
              <p:nvPr/>
            </p:nvCxnSpPr>
            <p:spPr>
              <a:xfrm>
                <a:off x="8321641" y="4475314"/>
                <a:ext cx="0" cy="1123586"/>
              </a:xfrm>
              <a:prstGeom prst="line">
                <a:avLst/>
              </a:prstGeom>
              <a:noFill/>
              <a:ln w="25400">
                <a:solidFill>
                  <a:srgbClr val="26B7C9"/>
                </a:solidFill>
                <a:prstDash val="sysDash"/>
                <a:tailEnd type="diamond" w="lg" len="lg"/>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a:extLst>
                  <a:ext uri="{FF2B5EF4-FFF2-40B4-BE49-F238E27FC236}">
                    <a16:creationId xmlns:a16="http://schemas.microsoft.com/office/drawing/2014/main" id="{7812DB3B-869B-452A-9CAF-2E75A79C37CB}"/>
                  </a:ext>
                </a:extLst>
              </p:cNvPr>
              <p:cNvSpPr/>
              <p:nvPr/>
            </p:nvSpPr>
            <p:spPr>
              <a:xfrm>
                <a:off x="3617844" y="5615713"/>
                <a:ext cx="9407594" cy="2958553"/>
              </a:xfrm>
              <a:prstGeom prst="rect">
                <a:avLst/>
              </a:prstGeom>
              <a:solidFill>
                <a:srgbClr val="F2F2F2"/>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import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numpy</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as np</a:t>
                </a:r>
              </a:p>
              <a:p>
                <a:pPr>
                  <a:lnSpc>
                    <a:spcPts val="2400"/>
                  </a:lnSpc>
                </a:pP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import pandas as pd</a:t>
                </a:r>
              </a:p>
              <a:p>
                <a:pPr>
                  <a:lnSpc>
                    <a:spcPts val="2400"/>
                  </a:lnSpc>
                </a:pP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import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matplotlib.pyplot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as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plt</a:t>
                </a:r>
                <a:endParaRPr lang="en-US" altLang="en-US" sz="2000" dirty="0">
                  <a:solidFill>
                    <a:schemeClr val="tx1">
                      <a:lumMod val="65000"/>
                      <a:lumOff val="35000"/>
                    </a:schemeClr>
                  </a:solidFill>
                  <a:latin typeface="Courier New" panose="02070309020205020404" pitchFamily="49" charset="0"/>
                  <a:cs typeface="Courier New" panose="02070309020205020404" pitchFamily="49" charset="0"/>
                </a:endParaRPr>
              </a:p>
              <a:p>
                <a:pPr>
                  <a:lnSpc>
                    <a:spcPts val="2400"/>
                  </a:lnSpc>
                </a:pP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%matplotlib inline</a:t>
                </a:r>
              </a:p>
            </p:txBody>
          </p:sp>
        </p:grpSp>
        <p:sp>
          <p:nvSpPr>
            <p:cNvPr id="12" name="Isosceles Triangle 11">
              <a:extLst>
                <a:ext uri="{FF2B5EF4-FFF2-40B4-BE49-F238E27FC236}">
                  <a16:creationId xmlns:a16="http://schemas.microsoft.com/office/drawing/2014/main" id="{3879DB1D-4E76-4F90-9A97-DC5BE2F6EA62}"/>
                </a:ext>
              </a:extLst>
            </p:cNvPr>
            <p:cNvSpPr/>
            <p:nvPr/>
          </p:nvSpPr>
          <p:spPr>
            <a:xfrm>
              <a:off x="7474871" y="2656496"/>
              <a:ext cx="634607" cy="258908"/>
            </a:xfrm>
            <a:prstGeom prst="triangle">
              <a:avLst/>
            </a:prstGeom>
            <a:solidFill>
              <a:srgbClr val="26B7C9"/>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tx1"/>
                </a:solidFill>
                <a:latin typeface="Courier New" panose="02070309020205020404" pitchFamily="49" charset="0"/>
                <a:cs typeface="Courier New" panose="02070309020205020404" pitchFamily="49" charset="0"/>
              </a:endParaRPr>
            </a:p>
          </p:txBody>
        </p:sp>
        <p:grpSp>
          <p:nvGrpSpPr>
            <p:cNvPr id="20" name="Group 19">
              <a:extLst>
                <a:ext uri="{FF2B5EF4-FFF2-40B4-BE49-F238E27FC236}">
                  <a16:creationId xmlns:a16="http://schemas.microsoft.com/office/drawing/2014/main" id="{C7D5BEB3-D3C4-40F5-B7B7-5701D28C328B}"/>
                </a:ext>
              </a:extLst>
            </p:cNvPr>
            <p:cNvGrpSpPr/>
            <p:nvPr/>
          </p:nvGrpSpPr>
          <p:grpSpPr>
            <a:xfrm>
              <a:off x="1520007" y="5434809"/>
              <a:ext cx="12544336" cy="3115862"/>
              <a:chOff x="3533641" y="5513437"/>
              <a:chExt cx="9576000" cy="3168000"/>
            </a:xfrm>
          </p:grpSpPr>
          <p:sp>
            <p:nvSpPr>
              <p:cNvPr id="21" name="Rectangle 20">
                <a:extLst>
                  <a:ext uri="{FF2B5EF4-FFF2-40B4-BE49-F238E27FC236}">
                    <a16:creationId xmlns:a16="http://schemas.microsoft.com/office/drawing/2014/main" id="{7C4C0780-6929-4390-A20F-6A9F5173EA5A}"/>
                  </a:ext>
                </a:extLst>
              </p:cNvPr>
              <p:cNvSpPr/>
              <p:nvPr/>
            </p:nvSpPr>
            <p:spPr>
              <a:xfrm rot="16200000">
                <a:off x="6737641" y="2309437"/>
                <a:ext cx="3168000" cy="9576000"/>
              </a:xfrm>
              <a:prstGeom prst="rect">
                <a:avLst/>
              </a:prstGeom>
              <a:solidFill>
                <a:srgbClr val="26B7C9"/>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solidFill>
                    <a:schemeClr val="tx1"/>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6D908662-E890-49F4-8163-D5A956A9FB87}"/>
                  </a:ext>
                </a:extLst>
              </p:cNvPr>
              <p:cNvSpPr/>
              <p:nvPr/>
            </p:nvSpPr>
            <p:spPr>
              <a:xfrm>
                <a:off x="3617844" y="5615713"/>
                <a:ext cx="9407594" cy="2958553"/>
              </a:xfrm>
              <a:prstGeom prst="rect">
                <a:avLst/>
              </a:prstGeom>
              <a:solidFill>
                <a:srgbClr val="F2F2F2"/>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from </a:t>
                </a:r>
                <a:r>
                  <a:rPr lang="en-IN" altLang="en-US" sz="2000" dirty="0" err="1">
                    <a:solidFill>
                      <a:schemeClr val="tx1">
                        <a:lumMod val="65000"/>
                        <a:lumOff val="35000"/>
                      </a:schemeClr>
                    </a:solidFill>
                    <a:latin typeface="Courier New" panose="02070309020205020404" pitchFamily="49" charset="0"/>
                    <a:cs typeface="Courier New" panose="02070309020205020404" pitchFamily="49" charset="0"/>
                  </a:rPr>
                  <a:t>sklearn.datasets</a:t>
                </a:r>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 import </a:t>
                </a:r>
                <a:r>
                  <a:rPr lang="en-IN" altLang="en-US" sz="2000" dirty="0" err="1">
                    <a:solidFill>
                      <a:schemeClr val="tx1">
                        <a:lumMod val="65000"/>
                        <a:lumOff val="35000"/>
                      </a:schemeClr>
                    </a:solidFill>
                    <a:latin typeface="Courier New" panose="02070309020205020404" pitchFamily="49" charset="0"/>
                    <a:cs typeface="Courier New" panose="02070309020205020404" pitchFamily="49" charset="0"/>
                  </a:rPr>
                  <a:t>load_boston</a:t>
                </a:r>
                <a:endParaRPr lang="en-IN" altLang="en-US" sz="2000" dirty="0">
                  <a:solidFill>
                    <a:schemeClr val="tx1">
                      <a:lumMod val="65000"/>
                      <a:lumOff val="35000"/>
                    </a:schemeClr>
                  </a:solidFill>
                  <a:latin typeface="Courier New" panose="02070309020205020404" pitchFamily="49" charset="0"/>
                  <a:cs typeface="Courier New" panose="02070309020205020404" pitchFamily="49" charset="0"/>
                </a:endParaRPr>
              </a:p>
              <a:p>
                <a:r>
                  <a:rPr lang="en-IN" altLang="en-US" sz="2000" dirty="0" err="1">
                    <a:solidFill>
                      <a:schemeClr val="tx1">
                        <a:lumMod val="65000"/>
                        <a:lumOff val="35000"/>
                      </a:schemeClr>
                    </a:solidFill>
                    <a:latin typeface="Courier New" panose="02070309020205020404" pitchFamily="49" charset="0"/>
                    <a:cs typeface="Courier New" panose="02070309020205020404" pitchFamily="49" charset="0"/>
                  </a:rPr>
                  <a:t>boston</a:t>
                </a:r>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 = </a:t>
                </a:r>
                <a:r>
                  <a:rPr lang="en-IN" altLang="en-US" sz="2000" dirty="0" err="1">
                    <a:solidFill>
                      <a:schemeClr val="tx1">
                        <a:lumMod val="65000"/>
                        <a:lumOff val="35000"/>
                      </a:schemeClr>
                    </a:solidFill>
                    <a:latin typeface="Courier New" panose="02070309020205020404" pitchFamily="49" charset="0"/>
                    <a:cs typeface="Courier New" panose="02070309020205020404" pitchFamily="49" charset="0"/>
                  </a:rPr>
                  <a:t>load_boston</a:t>
                </a:r>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boston.keys</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boston.feature_names</a:t>
                </a:r>
                <a:endParaRPr lang="en-US" altLang="en-US" sz="2000" dirty="0">
                  <a:solidFill>
                    <a:schemeClr val="tx1">
                      <a:lumMod val="65000"/>
                      <a:lumOff val="35000"/>
                    </a:schemeClr>
                  </a:solidFill>
                  <a:latin typeface="Courier New" panose="02070309020205020404" pitchFamily="49" charset="0"/>
                  <a:cs typeface="Courier New" panose="02070309020205020404" pitchFamily="49" charset="0"/>
                </a:endParaRP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boston.target</a:t>
                </a:r>
                <a:endParaRPr lang="en-US" altLang="en-US" sz="2000" dirty="0">
                  <a:solidFill>
                    <a:schemeClr val="tx1">
                      <a:lumMod val="65000"/>
                      <a:lumOff val="35000"/>
                    </a:schemeClr>
                  </a:solidFill>
                  <a:latin typeface="Courier New" panose="02070309020205020404" pitchFamily="49" charset="0"/>
                  <a:cs typeface="Courier New" panose="02070309020205020404" pitchFamily="49" charset="0"/>
                </a:endParaRP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print(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boston.DESCR</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endParaRPr lang="en-IN" altLang="en-US" sz="2000" dirty="0">
                  <a:solidFill>
                    <a:schemeClr val="tx1">
                      <a:lumMod val="65000"/>
                      <a:lumOff val="35000"/>
                    </a:schemeClr>
                  </a:solidFill>
                  <a:latin typeface="Courier New" panose="02070309020205020404" pitchFamily="49" charset="0"/>
                  <a:cs typeface="Courier New" panose="02070309020205020404" pitchFamily="49" charset="0"/>
                </a:endParaRP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df =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pd.DataFrame</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boston.data</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df.shape</a:t>
                </a:r>
                <a:endParaRPr lang="en-US" altLang="en-US" sz="2000" dirty="0">
                  <a:solidFill>
                    <a:schemeClr val="tx1">
                      <a:lumMod val="65000"/>
                      <a:lumOff val="35000"/>
                    </a:schemeClr>
                  </a:solidFill>
                  <a:latin typeface="Courier New" panose="02070309020205020404" pitchFamily="49" charset="0"/>
                  <a:cs typeface="Courier New" panose="02070309020205020404" pitchFamily="49" charset="0"/>
                </a:endParaRPr>
              </a:p>
            </p:txBody>
          </p:sp>
        </p:grpSp>
      </p:grpSp>
    </p:spTree>
    <p:extLst>
      <p:ext uri="{BB962C8B-B14F-4D97-AF65-F5344CB8AC3E}">
        <p14:creationId xmlns:p14="http://schemas.microsoft.com/office/powerpoint/2010/main" val="56820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A1E707-7E14-49A6-BC75-72D47986A552}"/>
              </a:ext>
            </a:extLst>
          </p:cNvPr>
          <p:cNvGrpSpPr/>
          <p:nvPr/>
        </p:nvGrpSpPr>
        <p:grpSpPr>
          <a:xfrm>
            <a:off x="1496018" y="1311333"/>
            <a:ext cx="12923677" cy="7002681"/>
            <a:chOff x="1365389" y="1467975"/>
            <a:chExt cx="12923677" cy="7002681"/>
          </a:xfrm>
        </p:grpSpPr>
        <p:grpSp>
          <p:nvGrpSpPr>
            <p:cNvPr id="5" name="Group 4">
              <a:extLst>
                <a:ext uri="{FF2B5EF4-FFF2-40B4-BE49-F238E27FC236}">
                  <a16:creationId xmlns:a16="http://schemas.microsoft.com/office/drawing/2014/main" id="{0AAFA325-26EA-483D-9E59-D73C0B811230}"/>
                </a:ext>
              </a:extLst>
            </p:cNvPr>
            <p:cNvGrpSpPr/>
            <p:nvPr/>
          </p:nvGrpSpPr>
          <p:grpSpPr>
            <a:xfrm>
              <a:off x="1365389" y="2196052"/>
              <a:ext cx="6762611" cy="3337158"/>
              <a:chOff x="1365389" y="2196052"/>
              <a:chExt cx="6762611" cy="3337158"/>
            </a:xfrm>
          </p:grpSpPr>
          <p:sp>
            <p:nvSpPr>
              <p:cNvPr id="26" name="TextBox 25">
                <a:extLst>
                  <a:ext uri="{FF2B5EF4-FFF2-40B4-BE49-F238E27FC236}">
                    <a16:creationId xmlns:a16="http://schemas.microsoft.com/office/drawing/2014/main" id="{06975551-D4AC-4324-98D6-914D4D246A20}"/>
                  </a:ext>
                </a:extLst>
              </p:cNvPr>
              <p:cNvSpPr txBox="1"/>
              <p:nvPr/>
            </p:nvSpPr>
            <p:spPr>
              <a:xfrm>
                <a:off x="1365389" y="2196052"/>
                <a:ext cx="6675527" cy="400110"/>
              </a:xfrm>
              <a:prstGeom prst="rect">
                <a:avLst/>
              </a:prstGeom>
              <a:noFill/>
            </p:spPr>
            <p:txBody>
              <a:bodyPr wrap="square" rtlCol="0">
                <a:spAutoFit/>
              </a:bodyPr>
              <a:lstStyle/>
              <a:p>
                <a:r>
                  <a:rPr lang="en-US" sz="2000" b="1" dirty="0">
                    <a:latin typeface="+mj-lt"/>
                  </a:rPr>
                  <a:t>Creating train and test dataset</a:t>
                </a:r>
              </a:p>
            </p:txBody>
          </p:sp>
          <p:sp>
            <p:nvSpPr>
              <p:cNvPr id="10" name="TextBox 9">
                <a:extLst>
                  <a:ext uri="{FF2B5EF4-FFF2-40B4-BE49-F238E27FC236}">
                    <a16:creationId xmlns:a16="http://schemas.microsoft.com/office/drawing/2014/main" id="{2D6D9D65-55C1-4AA1-B78E-384C38A4E050}"/>
                  </a:ext>
                </a:extLst>
              </p:cNvPr>
              <p:cNvSpPr txBox="1"/>
              <p:nvPr/>
            </p:nvSpPr>
            <p:spPr>
              <a:xfrm>
                <a:off x="1452473" y="5133100"/>
                <a:ext cx="6675527" cy="400110"/>
              </a:xfrm>
              <a:prstGeom prst="rect">
                <a:avLst/>
              </a:prstGeom>
              <a:noFill/>
            </p:spPr>
            <p:txBody>
              <a:bodyPr wrap="square" rtlCol="0">
                <a:spAutoFit/>
              </a:bodyPr>
              <a:lstStyle/>
              <a:p>
                <a:r>
                  <a:rPr lang="en-US" sz="2000" b="1" dirty="0">
                    <a:latin typeface="+mj-lt"/>
                  </a:rPr>
                  <a:t>Model Building </a:t>
                </a:r>
              </a:p>
            </p:txBody>
          </p:sp>
        </p:grpSp>
        <p:grpSp>
          <p:nvGrpSpPr>
            <p:cNvPr id="15" name="Group 14">
              <a:extLst>
                <a:ext uri="{FF2B5EF4-FFF2-40B4-BE49-F238E27FC236}">
                  <a16:creationId xmlns:a16="http://schemas.microsoft.com/office/drawing/2014/main" id="{F3605B2D-46F6-459D-A697-AD8A6D9FCF92}"/>
                </a:ext>
              </a:extLst>
            </p:cNvPr>
            <p:cNvGrpSpPr/>
            <p:nvPr/>
          </p:nvGrpSpPr>
          <p:grpSpPr>
            <a:xfrm>
              <a:off x="7129615" y="1467975"/>
              <a:ext cx="1559705" cy="862158"/>
              <a:chOff x="7530784" y="3794728"/>
              <a:chExt cx="1194432" cy="685800"/>
            </a:xfrm>
          </p:grpSpPr>
          <p:sp>
            <p:nvSpPr>
              <p:cNvPr id="20" name="Rounded Rectangle 124">
                <a:extLst>
                  <a:ext uri="{FF2B5EF4-FFF2-40B4-BE49-F238E27FC236}">
                    <a16:creationId xmlns:a16="http://schemas.microsoft.com/office/drawing/2014/main" id="{E7BB946F-4630-4EA9-A75A-EB6D932A7205}"/>
                  </a:ext>
                </a:extLst>
              </p:cNvPr>
              <p:cNvSpPr/>
              <p:nvPr/>
            </p:nvSpPr>
            <p:spPr>
              <a:xfrm>
                <a:off x="7530784" y="3794728"/>
                <a:ext cx="1194432" cy="685800"/>
              </a:xfrm>
              <a:prstGeom prst="roundRect">
                <a:avLst/>
              </a:prstGeom>
              <a:solidFill>
                <a:schemeClr val="bg1"/>
              </a:solidFill>
              <a:ln w="25400">
                <a:solidFill>
                  <a:srgbClr val="26B7C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125">
                <a:extLst>
                  <a:ext uri="{FF2B5EF4-FFF2-40B4-BE49-F238E27FC236}">
                    <a16:creationId xmlns:a16="http://schemas.microsoft.com/office/drawing/2014/main" id="{D9D2A580-6DCB-488F-B0D5-F89469CEC25C}"/>
                  </a:ext>
                </a:extLst>
              </p:cNvPr>
              <p:cNvSpPr/>
              <p:nvPr/>
            </p:nvSpPr>
            <p:spPr>
              <a:xfrm>
                <a:off x="7612331" y="3868964"/>
                <a:ext cx="1031338" cy="537328"/>
              </a:xfrm>
              <a:prstGeom prst="roundRect">
                <a:avLst/>
              </a:prstGeom>
              <a:solidFill>
                <a:srgbClr val="26B7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grpSp>
        <p:grpSp>
          <p:nvGrpSpPr>
            <p:cNvPr id="16" name="Group 15">
              <a:extLst>
                <a:ext uri="{FF2B5EF4-FFF2-40B4-BE49-F238E27FC236}">
                  <a16:creationId xmlns:a16="http://schemas.microsoft.com/office/drawing/2014/main" id="{FA38D28A-34BC-4ADD-A57D-EA7FF9EE99C8}"/>
                </a:ext>
              </a:extLst>
            </p:cNvPr>
            <p:cNvGrpSpPr/>
            <p:nvPr/>
          </p:nvGrpSpPr>
          <p:grpSpPr>
            <a:xfrm>
              <a:off x="1507884" y="2331407"/>
              <a:ext cx="12781182" cy="2528459"/>
              <a:chOff x="3533641" y="4914900"/>
              <a:chExt cx="9576000" cy="3766537"/>
            </a:xfrm>
          </p:grpSpPr>
          <p:sp>
            <p:nvSpPr>
              <p:cNvPr id="17" name="Rectangle 16">
                <a:extLst>
                  <a:ext uri="{FF2B5EF4-FFF2-40B4-BE49-F238E27FC236}">
                    <a16:creationId xmlns:a16="http://schemas.microsoft.com/office/drawing/2014/main" id="{1BB4CADB-EC59-4314-AB0A-74DBCD2968A2}"/>
                  </a:ext>
                </a:extLst>
              </p:cNvPr>
              <p:cNvSpPr/>
              <p:nvPr/>
            </p:nvSpPr>
            <p:spPr>
              <a:xfrm rot="16200000">
                <a:off x="6737641" y="2309437"/>
                <a:ext cx="3168000" cy="9576000"/>
              </a:xfrm>
              <a:prstGeom prst="rect">
                <a:avLst/>
              </a:prstGeom>
              <a:solidFill>
                <a:srgbClr val="26B7C9"/>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solidFill>
                    <a:schemeClr val="tx1"/>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21CD815D-F7DE-4DA5-BB66-EB7C25C07F8B}"/>
                  </a:ext>
                </a:extLst>
              </p:cNvPr>
              <p:cNvCxnSpPr/>
              <p:nvPr/>
            </p:nvCxnSpPr>
            <p:spPr>
              <a:xfrm rot="5400000">
                <a:off x="7979641" y="5256900"/>
                <a:ext cx="684000" cy="0"/>
              </a:xfrm>
              <a:prstGeom prst="line">
                <a:avLst/>
              </a:prstGeom>
              <a:noFill/>
              <a:ln w="25400">
                <a:solidFill>
                  <a:srgbClr val="26B7C9"/>
                </a:solidFill>
                <a:prstDash val="sysDash"/>
                <a:tailEnd type="diamond" w="lg" len="lg"/>
              </a:ln>
            </p:spPr>
            <p:style>
              <a:lnRef idx="2">
                <a:schemeClr val="accent1">
                  <a:shade val="50000"/>
                </a:schemeClr>
              </a:lnRef>
              <a:fillRef idx="1">
                <a:schemeClr val="accent1"/>
              </a:fillRef>
              <a:effectRef idx="0">
                <a:schemeClr val="accent1"/>
              </a:effectRef>
              <a:fontRef idx="minor">
                <a:schemeClr val="lt1"/>
              </a:fontRef>
            </p:style>
          </p:cxnSp>
          <p:sp>
            <p:nvSpPr>
              <p:cNvPr id="19" name="Rectangle 18">
                <a:extLst>
                  <a:ext uri="{FF2B5EF4-FFF2-40B4-BE49-F238E27FC236}">
                    <a16:creationId xmlns:a16="http://schemas.microsoft.com/office/drawing/2014/main" id="{47D2F639-6D4E-4B8F-BEFD-8B389CBC4BEE}"/>
                  </a:ext>
                </a:extLst>
              </p:cNvPr>
              <p:cNvSpPr/>
              <p:nvPr/>
            </p:nvSpPr>
            <p:spPr>
              <a:xfrm>
                <a:off x="3617844" y="5615714"/>
                <a:ext cx="9407594" cy="2958553"/>
              </a:xfrm>
              <a:prstGeom prst="rect">
                <a:avLst/>
              </a:prstGeom>
              <a:solidFill>
                <a:srgbClr val="F2F2F2"/>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ltLang="en-US" sz="2000" dirty="0">
                  <a:solidFill>
                    <a:schemeClr val="tx1">
                      <a:lumMod val="65000"/>
                      <a:lumOff val="35000"/>
                    </a:schemeClr>
                  </a:solidFill>
                  <a:latin typeface="Courier New" panose="02070309020205020404" pitchFamily="49" charset="0"/>
                  <a:cs typeface="Courier New" panose="02070309020205020404" pitchFamily="49" charset="0"/>
                </a:endParaRPr>
              </a:p>
              <a:p>
                <a:r>
                  <a:rPr lang="en-IN" altLang="en-US" sz="2000" dirty="0" err="1">
                    <a:solidFill>
                      <a:schemeClr val="tx1">
                        <a:lumMod val="65000"/>
                        <a:lumOff val="35000"/>
                      </a:schemeClr>
                    </a:solidFill>
                    <a:latin typeface="Courier New" panose="02070309020205020404" pitchFamily="49" charset="0"/>
                    <a:cs typeface="Courier New" panose="02070309020205020404" pitchFamily="49" charset="0"/>
                  </a:rPr>
                  <a:t>x_train</a:t>
                </a:r>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 = </a:t>
                </a:r>
                <a:r>
                  <a:rPr lang="en-IN" altLang="en-US" sz="2000" dirty="0" err="1">
                    <a:solidFill>
                      <a:schemeClr val="tx1">
                        <a:lumMod val="65000"/>
                        <a:lumOff val="35000"/>
                      </a:schemeClr>
                    </a:solidFill>
                    <a:latin typeface="Courier New" panose="02070309020205020404" pitchFamily="49" charset="0"/>
                    <a:cs typeface="Courier New" panose="02070309020205020404" pitchFamily="49" charset="0"/>
                  </a:rPr>
                  <a:t>df.drop</a:t>
                </a:r>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(['HOUSING_VALUE'], axis=1)</a:t>
                </a:r>
              </a:p>
              <a:p>
                <a:r>
                  <a:rPr lang="en-IN" altLang="en-US" sz="2000" dirty="0" err="1">
                    <a:solidFill>
                      <a:schemeClr val="tx1">
                        <a:lumMod val="65000"/>
                        <a:lumOff val="35000"/>
                      </a:schemeClr>
                    </a:solidFill>
                    <a:latin typeface="Courier New" panose="02070309020205020404" pitchFamily="49" charset="0"/>
                    <a:cs typeface="Courier New" panose="02070309020205020404" pitchFamily="49" charset="0"/>
                  </a:rPr>
                  <a:t>y_train</a:t>
                </a:r>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 = df['HOUSING_VALUE’]</a:t>
                </a:r>
              </a:p>
              <a:p>
                <a:endParaRPr lang="en-IN" altLang="en-US" sz="2000" dirty="0">
                  <a:solidFill>
                    <a:schemeClr val="tx1">
                      <a:lumMod val="65000"/>
                      <a:lumOff val="35000"/>
                    </a:schemeClr>
                  </a:solidFill>
                  <a:latin typeface="Courier New" panose="02070309020205020404" pitchFamily="49" charset="0"/>
                  <a:cs typeface="Courier New" panose="02070309020205020404" pitchFamily="49" charset="0"/>
                </a:endParaRP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xtrain,xtest,ytrain,ytest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model_selection.train_test_split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x_train,y_train,test_size</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=0.3,random_state=42)</a:t>
                </a:r>
              </a:p>
              <a:p>
                <a:endParaRPr lang="en-US" altLang="en-US" sz="2000" dirty="0">
                  <a:solidFill>
                    <a:schemeClr val="tx1">
                      <a:lumMod val="65000"/>
                      <a:lumOff val="35000"/>
                    </a:schemeClr>
                  </a:solidFill>
                  <a:latin typeface="Courier New" panose="02070309020205020404" pitchFamily="49" charset="0"/>
                  <a:cs typeface="Courier New" panose="02070309020205020404" pitchFamily="49" charset="0"/>
                </a:endParaRPr>
              </a:p>
            </p:txBody>
          </p:sp>
        </p:grpSp>
        <p:sp>
          <p:nvSpPr>
            <p:cNvPr id="14" name="Isosceles Triangle 13">
              <a:extLst>
                <a:ext uri="{FF2B5EF4-FFF2-40B4-BE49-F238E27FC236}">
                  <a16:creationId xmlns:a16="http://schemas.microsoft.com/office/drawing/2014/main" id="{1A465DAD-D470-4C09-B6DC-08EAEC4A7F67}"/>
                </a:ext>
              </a:extLst>
            </p:cNvPr>
            <p:cNvSpPr/>
            <p:nvPr/>
          </p:nvSpPr>
          <p:spPr>
            <a:xfrm>
              <a:off x="7581170" y="2472351"/>
              <a:ext cx="634607" cy="258908"/>
            </a:xfrm>
            <a:prstGeom prst="triangle">
              <a:avLst/>
            </a:prstGeom>
            <a:solidFill>
              <a:srgbClr val="26B7C9"/>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tx1"/>
                </a:solidFill>
                <a:latin typeface="Courier New" panose="02070309020205020404" pitchFamily="49" charset="0"/>
                <a:cs typeface="Courier New" panose="02070309020205020404" pitchFamily="49" charset="0"/>
              </a:endParaRPr>
            </a:p>
          </p:txBody>
        </p:sp>
        <p:grpSp>
          <p:nvGrpSpPr>
            <p:cNvPr id="22" name="Group 21">
              <a:extLst>
                <a:ext uri="{FF2B5EF4-FFF2-40B4-BE49-F238E27FC236}">
                  <a16:creationId xmlns:a16="http://schemas.microsoft.com/office/drawing/2014/main" id="{5DAED53B-61D4-42B0-AFCA-3A017231141C}"/>
                </a:ext>
              </a:extLst>
            </p:cNvPr>
            <p:cNvGrpSpPr/>
            <p:nvPr/>
          </p:nvGrpSpPr>
          <p:grpSpPr>
            <a:xfrm>
              <a:off x="1507883" y="5533210"/>
              <a:ext cx="12781183" cy="2937446"/>
              <a:chOff x="3533641" y="5513437"/>
              <a:chExt cx="9576000" cy="3168000"/>
            </a:xfrm>
          </p:grpSpPr>
          <p:sp>
            <p:nvSpPr>
              <p:cNvPr id="23" name="Rectangle 22">
                <a:extLst>
                  <a:ext uri="{FF2B5EF4-FFF2-40B4-BE49-F238E27FC236}">
                    <a16:creationId xmlns:a16="http://schemas.microsoft.com/office/drawing/2014/main" id="{D473549E-64AD-4AAE-9273-1C61B281D9BF}"/>
                  </a:ext>
                </a:extLst>
              </p:cNvPr>
              <p:cNvSpPr/>
              <p:nvPr/>
            </p:nvSpPr>
            <p:spPr>
              <a:xfrm rot="16200000">
                <a:off x="6737641" y="2309437"/>
                <a:ext cx="3168000" cy="9576000"/>
              </a:xfrm>
              <a:prstGeom prst="rect">
                <a:avLst/>
              </a:prstGeom>
              <a:solidFill>
                <a:srgbClr val="26B7C9"/>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solidFill>
                    <a:schemeClr val="tx1"/>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B8C5219-9319-4BE4-BF76-B72F88B4C235}"/>
                  </a:ext>
                </a:extLst>
              </p:cNvPr>
              <p:cNvSpPr/>
              <p:nvPr/>
            </p:nvSpPr>
            <p:spPr>
              <a:xfrm>
                <a:off x="3617844" y="5615714"/>
                <a:ext cx="9407594" cy="2958553"/>
              </a:xfrm>
              <a:prstGeom prst="rect">
                <a:avLst/>
              </a:prstGeom>
              <a:solidFill>
                <a:srgbClr val="F2F2F2"/>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from </a:t>
                </a:r>
                <a:r>
                  <a:rPr lang="en-IN" altLang="en-US" sz="2000" dirty="0" err="1">
                    <a:solidFill>
                      <a:schemeClr val="tx1">
                        <a:lumMod val="65000"/>
                        <a:lumOff val="35000"/>
                      </a:schemeClr>
                    </a:solidFill>
                    <a:latin typeface="Courier New" panose="02070309020205020404" pitchFamily="49" charset="0"/>
                    <a:cs typeface="Courier New" panose="02070309020205020404" pitchFamily="49" charset="0"/>
                  </a:rPr>
                  <a:t>sklearn.linear_model</a:t>
                </a:r>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 import </a:t>
                </a:r>
                <a:r>
                  <a:rPr lang="en-IN" altLang="en-US" sz="2000" dirty="0" err="1">
                    <a:solidFill>
                      <a:schemeClr val="tx1">
                        <a:lumMod val="65000"/>
                        <a:lumOff val="35000"/>
                      </a:schemeClr>
                    </a:solidFill>
                    <a:latin typeface="Courier New" panose="02070309020205020404" pitchFamily="49" charset="0"/>
                    <a:cs typeface="Courier New" panose="02070309020205020404" pitchFamily="49" charset="0"/>
                  </a:rPr>
                  <a:t>LinearRegression</a:t>
                </a:r>
                <a:endParaRPr lang="en-IN" altLang="en-US" sz="2000" dirty="0">
                  <a:solidFill>
                    <a:schemeClr val="tx1">
                      <a:lumMod val="65000"/>
                      <a:lumOff val="35000"/>
                    </a:schemeClr>
                  </a:solidFill>
                  <a:latin typeface="Courier New" panose="02070309020205020404" pitchFamily="49" charset="0"/>
                  <a:cs typeface="Courier New" panose="02070309020205020404" pitchFamily="49" charset="0"/>
                </a:endParaRPr>
              </a:p>
              <a:p>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model = </a:t>
                </a:r>
                <a:r>
                  <a:rPr lang="en-IN" altLang="en-US" sz="2000" dirty="0" err="1">
                    <a:solidFill>
                      <a:schemeClr val="tx1">
                        <a:lumMod val="65000"/>
                        <a:lumOff val="35000"/>
                      </a:schemeClr>
                    </a:solidFill>
                    <a:latin typeface="Courier New" panose="02070309020205020404" pitchFamily="49" charset="0"/>
                    <a:cs typeface="Courier New" panose="02070309020205020404" pitchFamily="49" charset="0"/>
                  </a:rPr>
                  <a:t>LinearRegression</a:t>
                </a:r>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IN" altLang="en-US" sz="2000" dirty="0" err="1">
                    <a:solidFill>
                      <a:schemeClr val="tx1">
                        <a:lumMod val="65000"/>
                        <a:lumOff val="35000"/>
                      </a:schemeClr>
                    </a:solidFill>
                    <a:latin typeface="Courier New" panose="02070309020205020404" pitchFamily="49" charset="0"/>
                    <a:cs typeface="Courier New" panose="02070309020205020404" pitchFamily="49" charset="0"/>
                  </a:rPr>
                  <a:t>n_jobs</a:t>
                </a:r>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 = -1)</a:t>
                </a:r>
              </a:p>
              <a:p>
                <a:r>
                  <a:rPr lang="en-IN" altLang="en-US" sz="2000" dirty="0" err="1">
                    <a:solidFill>
                      <a:schemeClr val="tx1">
                        <a:lumMod val="65000"/>
                        <a:lumOff val="35000"/>
                      </a:schemeClr>
                    </a:solidFill>
                    <a:latin typeface="Courier New" panose="02070309020205020404" pitchFamily="49" charset="0"/>
                    <a:cs typeface="Courier New" panose="02070309020205020404" pitchFamily="49" charset="0"/>
                  </a:rPr>
                  <a:t>model.fit</a:t>
                </a:r>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IN" altLang="en-US" sz="2000" dirty="0" err="1">
                    <a:solidFill>
                      <a:schemeClr val="tx1">
                        <a:lumMod val="65000"/>
                        <a:lumOff val="35000"/>
                      </a:schemeClr>
                    </a:solidFill>
                    <a:latin typeface="Courier New" panose="02070309020205020404" pitchFamily="49" charset="0"/>
                    <a:cs typeface="Courier New" panose="02070309020205020404" pitchFamily="49" charset="0"/>
                  </a:rPr>
                  <a:t>xtrain,ytrain</a:t>
                </a:r>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endParaRPr lang="en-IN" altLang="en-US" sz="2000" dirty="0">
                  <a:solidFill>
                    <a:schemeClr val="tx1">
                      <a:lumMod val="65000"/>
                      <a:lumOff val="35000"/>
                    </a:schemeClr>
                  </a:solidFill>
                  <a:latin typeface="Courier New" panose="02070309020205020404" pitchFamily="49" charset="0"/>
                  <a:cs typeface="Courier New" panose="02070309020205020404" pitchFamily="49" charset="0"/>
                </a:endParaRPr>
              </a:p>
              <a:p>
                <a:r>
                  <a:rPr lang="fr-FR" altLang="en-US" sz="2000" dirty="0" err="1">
                    <a:solidFill>
                      <a:schemeClr val="tx1">
                        <a:lumMod val="65000"/>
                        <a:lumOff val="35000"/>
                      </a:schemeClr>
                    </a:solidFill>
                    <a:latin typeface="Courier New" panose="02070309020205020404" pitchFamily="49" charset="0"/>
                    <a:cs typeface="Courier New" panose="02070309020205020404" pitchFamily="49" charset="0"/>
                  </a:rPr>
                  <a:t>print</a:t>
                </a:r>
                <a:r>
                  <a:rPr lang="fr-FR"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fr-FR" altLang="en-US" sz="2000" dirty="0" err="1">
                    <a:solidFill>
                      <a:schemeClr val="tx1">
                        <a:lumMod val="65000"/>
                        <a:lumOff val="35000"/>
                      </a:schemeClr>
                    </a:solidFill>
                    <a:latin typeface="Courier New" panose="02070309020205020404" pitchFamily="49" charset="0"/>
                    <a:cs typeface="Courier New" panose="02070309020205020404" pitchFamily="49" charset="0"/>
                  </a:rPr>
                  <a:t>model.intercept</a:t>
                </a:r>
                <a:r>
                  <a:rPr lang="fr-FR" altLang="en-US" sz="2000" dirty="0">
                    <a:solidFill>
                      <a:schemeClr val="tx1">
                        <a:lumMod val="65000"/>
                        <a:lumOff val="35000"/>
                      </a:schemeClr>
                    </a:solidFill>
                    <a:latin typeface="Courier New" panose="02070309020205020404" pitchFamily="49" charset="0"/>
                    <a:cs typeface="Courier New" panose="02070309020205020404" pitchFamily="49" charset="0"/>
                  </a:rPr>
                  <a:t>_)</a:t>
                </a:r>
              </a:p>
              <a:p>
                <a:r>
                  <a:rPr lang="fr-FR" altLang="en-US" sz="2000" dirty="0" err="1">
                    <a:solidFill>
                      <a:schemeClr val="tx1">
                        <a:lumMod val="65000"/>
                        <a:lumOff val="35000"/>
                      </a:schemeClr>
                    </a:solidFill>
                    <a:latin typeface="Courier New" panose="02070309020205020404" pitchFamily="49" charset="0"/>
                    <a:cs typeface="Courier New" panose="02070309020205020404" pitchFamily="49" charset="0"/>
                  </a:rPr>
                  <a:t>print</a:t>
                </a:r>
                <a:r>
                  <a:rPr lang="fr-FR"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fr-FR" altLang="en-US" sz="2000" dirty="0" err="1">
                    <a:solidFill>
                      <a:schemeClr val="tx1">
                        <a:lumMod val="65000"/>
                        <a:lumOff val="35000"/>
                      </a:schemeClr>
                    </a:solidFill>
                    <a:latin typeface="Courier New" panose="02070309020205020404" pitchFamily="49" charset="0"/>
                    <a:cs typeface="Courier New" panose="02070309020205020404" pitchFamily="49" charset="0"/>
                  </a:rPr>
                  <a:t>model.coef</a:t>
                </a:r>
                <a:r>
                  <a:rPr lang="fr-FR" altLang="en-US" sz="2000" dirty="0">
                    <a:solidFill>
                      <a:schemeClr val="tx1">
                        <a:lumMod val="65000"/>
                        <a:lumOff val="35000"/>
                      </a:schemeClr>
                    </a:solidFill>
                    <a:latin typeface="Courier New" panose="02070309020205020404" pitchFamily="49" charset="0"/>
                    <a:cs typeface="Courier New" panose="02070309020205020404" pitchFamily="49" charset="0"/>
                  </a:rPr>
                  <a:t>_)</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print(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df.columns.values.tolist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endParaRPr lang="en-IN" altLang="en-US" sz="2000" dirty="0">
                  <a:solidFill>
                    <a:schemeClr val="tx1">
                      <a:lumMod val="65000"/>
                      <a:lumOff val="35000"/>
                    </a:schemeClr>
                  </a:solidFill>
                  <a:latin typeface="Courier New" panose="02070309020205020404" pitchFamily="49" charset="0"/>
                  <a:cs typeface="Courier New" panose="02070309020205020404" pitchFamily="49" charset="0"/>
                </a:endParaRP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list(zip(</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df.columns,model.coef</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_))</a:t>
                </a:r>
              </a:p>
            </p:txBody>
          </p:sp>
        </p:grpSp>
      </p:grpSp>
      <p:sp>
        <p:nvSpPr>
          <p:cNvPr id="24" name="Shape 372">
            <a:extLst>
              <a:ext uri="{FF2B5EF4-FFF2-40B4-BE49-F238E27FC236}">
                <a16:creationId xmlns:a16="http://schemas.microsoft.com/office/drawing/2014/main" id="{FB16686D-A787-4626-9B7A-EC541548311C}"/>
              </a:ext>
            </a:extLst>
          </p:cNvPr>
          <p:cNvSpPr txBox="1">
            <a:spLocks noGrp="1"/>
          </p:cNvSpPr>
          <p:nvPr>
            <p:ph type="title"/>
          </p:nvPr>
        </p:nvSpPr>
        <p:spPr>
          <a:xfrm>
            <a:off x="3079" y="319676"/>
            <a:ext cx="16258031" cy="665045"/>
          </a:xfrm>
          <a:prstGeom prst="rect">
            <a:avLst/>
          </a:prstGeom>
          <a:noFill/>
          <a:ln>
            <a:noFill/>
          </a:ln>
        </p:spPr>
        <p:txBody>
          <a:bodyPr lIns="91425" tIns="45700" rIns="91425" bIns="45700" anchor="ctr" anchorCtr="0">
            <a:noAutofit/>
          </a:bodyPr>
          <a:lstStyle/>
          <a:p>
            <a:pPr lvl="0">
              <a:buSzPct val="25000"/>
            </a:pPr>
            <a:r>
              <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rPr>
              <a:t>Answer (Contd.)</a:t>
            </a:r>
          </a:p>
        </p:txBody>
      </p:sp>
      <p:pic>
        <p:nvPicPr>
          <p:cNvPr id="27" name="Shape 375">
            <a:extLst>
              <a:ext uri="{FF2B5EF4-FFF2-40B4-BE49-F238E27FC236}">
                <a16:creationId xmlns:a16="http://schemas.microsoft.com/office/drawing/2014/main" id="{31F17A3F-202A-44EF-9420-42A2BE766BC7}"/>
              </a:ext>
            </a:extLst>
          </p:cNvPr>
          <p:cNvPicPr preferRelativeResize="0"/>
          <p:nvPr/>
        </p:nvPicPr>
        <p:blipFill rotWithShape="1">
          <a:blip r:embed="rId3">
            <a:alphaModFix/>
          </a:blip>
          <a:srcRect/>
          <a:stretch/>
        </p:blipFill>
        <p:spPr>
          <a:xfrm>
            <a:off x="6558438" y="829986"/>
            <a:ext cx="3236294" cy="253919"/>
          </a:xfrm>
          <a:prstGeom prst="rect">
            <a:avLst/>
          </a:prstGeom>
          <a:noFill/>
          <a:ln>
            <a:noFill/>
          </a:ln>
        </p:spPr>
      </p:pic>
    </p:spTree>
    <p:extLst>
      <p:ext uri="{BB962C8B-B14F-4D97-AF65-F5344CB8AC3E}">
        <p14:creationId xmlns:p14="http://schemas.microsoft.com/office/powerpoint/2010/main" val="1186217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A5F87ED-284F-43F2-86D7-D04D3048E6A8}"/>
              </a:ext>
            </a:extLst>
          </p:cNvPr>
          <p:cNvGrpSpPr/>
          <p:nvPr/>
        </p:nvGrpSpPr>
        <p:grpSpPr>
          <a:xfrm>
            <a:off x="1071553" y="1394108"/>
            <a:ext cx="14103133" cy="6524264"/>
            <a:chOff x="1932650" y="1460380"/>
            <a:chExt cx="14112893" cy="6524264"/>
          </a:xfrm>
        </p:grpSpPr>
        <p:sp>
          <p:nvSpPr>
            <p:cNvPr id="26" name="TextBox 25">
              <a:extLst>
                <a:ext uri="{FF2B5EF4-FFF2-40B4-BE49-F238E27FC236}">
                  <a16:creationId xmlns:a16="http://schemas.microsoft.com/office/drawing/2014/main" id="{06975551-D4AC-4324-98D6-914D4D246A20}"/>
                </a:ext>
              </a:extLst>
            </p:cNvPr>
            <p:cNvSpPr txBox="1"/>
            <p:nvPr/>
          </p:nvSpPr>
          <p:spPr>
            <a:xfrm>
              <a:off x="1932650" y="2714723"/>
              <a:ext cx="6675527" cy="400110"/>
            </a:xfrm>
            <a:prstGeom prst="rect">
              <a:avLst/>
            </a:prstGeom>
            <a:noFill/>
          </p:spPr>
          <p:txBody>
            <a:bodyPr wrap="square" rtlCol="0">
              <a:spAutoFit/>
            </a:bodyPr>
            <a:lstStyle/>
            <a:p>
              <a:r>
                <a:rPr lang="en-IN" sz="2000" b="1" dirty="0">
                  <a:latin typeface="+mj-lt"/>
                </a:rPr>
                <a:t>Checking the magnitude of coefficients</a:t>
              </a:r>
            </a:p>
          </p:txBody>
        </p:sp>
        <p:grpSp>
          <p:nvGrpSpPr>
            <p:cNvPr id="9" name="Group 8">
              <a:extLst>
                <a:ext uri="{FF2B5EF4-FFF2-40B4-BE49-F238E27FC236}">
                  <a16:creationId xmlns:a16="http://schemas.microsoft.com/office/drawing/2014/main" id="{63659696-10A7-47A1-B3F4-9571DA8E309A}"/>
                </a:ext>
              </a:extLst>
            </p:cNvPr>
            <p:cNvGrpSpPr/>
            <p:nvPr/>
          </p:nvGrpSpPr>
          <p:grpSpPr>
            <a:xfrm>
              <a:off x="8273217" y="1460380"/>
              <a:ext cx="1559705" cy="862158"/>
              <a:chOff x="7530784" y="3794728"/>
              <a:chExt cx="1194432" cy="685800"/>
            </a:xfrm>
          </p:grpSpPr>
          <p:sp>
            <p:nvSpPr>
              <p:cNvPr id="14" name="Rounded Rectangle 124">
                <a:extLst>
                  <a:ext uri="{FF2B5EF4-FFF2-40B4-BE49-F238E27FC236}">
                    <a16:creationId xmlns:a16="http://schemas.microsoft.com/office/drawing/2014/main" id="{195A962D-446A-46D2-A1D8-C608C97166DF}"/>
                  </a:ext>
                </a:extLst>
              </p:cNvPr>
              <p:cNvSpPr/>
              <p:nvPr/>
            </p:nvSpPr>
            <p:spPr>
              <a:xfrm>
                <a:off x="7530784" y="3794728"/>
                <a:ext cx="1194432" cy="685800"/>
              </a:xfrm>
              <a:prstGeom prst="roundRect">
                <a:avLst/>
              </a:prstGeom>
              <a:solidFill>
                <a:schemeClr val="bg1"/>
              </a:solidFill>
              <a:ln w="25400">
                <a:solidFill>
                  <a:srgbClr val="26B7C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25">
                <a:extLst>
                  <a:ext uri="{FF2B5EF4-FFF2-40B4-BE49-F238E27FC236}">
                    <a16:creationId xmlns:a16="http://schemas.microsoft.com/office/drawing/2014/main" id="{D08A7007-41FC-47D9-8425-2A692921371B}"/>
                  </a:ext>
                </a:extLst>
              </p:cNvPr>
              <p:cNvSpPr/>
              <p:nvPr/>
            </p:nvSpPr>
            <p:spPr>
              <a:xfrm>
                <a:off x="7612331" y="3868964"/>
                <a:ext cx="1031338" cy="537328"/>
              </a:xfrm>
              <a:prstGeom prst="roundRect">
                <a:avLst/>
              </a:prstGeom>
              <a:solidFill>
                <a:srgbClr val="26B7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grpSp>
        <p:grpSp>
          <p:nvGrpSpPr>
            <p:cNvPr id="10" name="Group 9">
              <a:extLst>
                <a:ext uri="{FF2B5EF4-FFF2-40B4-BE49-F238E27FC236}">
                  <a16:creationId xmlns:a16="http://schemas.microsoft.com/office/drawing/2014/main" id="{76DEC083-AF89-404E-A904-37ADA14FCA28}"/>
                </a:ext>
              </a:extLst>
            </p:cNvPr>
            <p:cNvGrpSpPr/>
            <p:nvPr/>
          </p:nvGrpSpPr>
          <p:grpSpPr>
            <a:xfrm>
              <a:off x="2060601" y="2325860"/>
              <a:ext cx="13984942" cy="5658784"/>
              <a:chOff x="3533641" y="4914900"/>
              <a:chExt cx="9576000" cy="3766537"/>
            </a:xfrm>
          </p:grpSpPr>
          <p:sp>
            <p:nvSpPr>
              <p:cNvPr id="11" name="Rectangle 10">
                <a:extLst>
                  <a:ext uri="{FF2B5EF4-FFF2-40B4-BE49-F238E27FC236}">
                    <a16:creationId xmlns:a16="http://schemas.microsoft.com/office/drawing/2014/main" id="{A301D5DE-7D8B-4FBE-9EF5-AD295651C96A}"/>
                  </a:ext>
                </a:extLst>
              </p:cNvPr>
              <p:cNvSpPr/>
              <p:nvPr/>
            </p:nvSpPr>
            <p:spPr>
              <a:xfrm rot="16200000">
                <a:off x="6737641" y="2309437"/>
                <a:ext cx="3168000" cy="9576000"/>
              </a:xfrm>
              <a:prstGeom prst="rect">
                <a:avLst/>
              </a:prstGeom>
              <a:solidFill>
                <a:srgbClr val="26B7C9"/>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solidFill>
                    <a:schemeClr val="tx1"/>
                  </a:solidFill>
                  <a:latin typeface="Courier New" panose="02070309020205020404" pitchFamily="49" charset="0"/>
                  <a:cs typeface="Courier New" panose="02070309020205020404" pitchFamily="49" charset="0"/>
                </a:endParaRPr>
              </a:p>
            </p:txBody>
          </p:sp>
          <p:cxnSp>
            <p:nvCxnSpPr>
              <p:cNvPr id="12" name="Straight Connector 11">
                <a:extLst>
                  <a:ext uri="{FF2B5EF4-FFF2-40B4-BE49-F238E27FC236}">
                    <a16:creationId xmlns:a16="http://schemas.microsoft.com/office/drawing/2014/main" id="{D25D4FCA-852D-48A6-8F06-001B58560160}"/>
                  </a:ext>
                </a:extLst>
              </p:cNvPr>
              <p:cNvCxnSpPr/>
              <p:nvPr/>
            </p:nvCxnSpPr>
            <p:spPr>
              <a:xfrm rot="5400000">
                <a:off x="7979641" y="5256900"/>
                <a:ext cx="684000" cy="0"/>
              </a:xfrm>
              <a:prstGeom prst="line">
                <a:avLst/>
              </a:prstGeom>
              <a:noFill/>
              <a:ln w="25400">
                <a:solidFill>
                  <a:srgbClr val="26B7C9"/>
                </a:solidFill>
                <a:prstDash val="sysDash"/>
                <a:tailEnd type="diamond" w="lg" len="lg"/>
              </a:ln>
            </p:spPr>
            <p:style>
              <a:lnRef idx="2">
                <a:schemeClr val="accent1">
                  <a:shade val="50000"/>
                </a:schemeClr>
              </a:lnRef>
              <a:fillRef idx="1">
                <a:schemeClr val="accent1"/>
              </a:fillRef>
              <a:effectRef idx="0">
                <a:schemeClr val="accent1"/>
              </a:effectRef>
              <a:fontRef idx="minor">
                <a:schemeClr val="lt1"/>
              </a:fontRef>
            </p:style>
          </p:cxnSp>
          <p:sp>
            <p:nvSpPr>
              <p:cNvPr id="13" name="Rectangle 12">
                <a:extLst>
                  <a:ext uri="{FF2B5EF4-FFF2-40B4-BE49-F238E27FC236}">
                    <a16:creationId xmlns:a16="http://schemas.microsoft.com/office/drawing/2014/main" id="{8841561C-3283-4AFF-966F-BFDE68DE6C42}"/>
                  </a:ext>
                </a:extLst>
              </p:cNvPr>
              <p:cNvSpPr/>
              <p:nvPr/>
            </p:nvSpPr>
            <p:spPr>
              <a:xfrm>
                <a:off x="3617844" y="5615713"/>
                <a:ext cx="9407594" cy="2958553"/>
              </a:xfrm>
              <a:prstGeom prst="rect">
                <a:avLst/>
              </a:prstGeom>
              <a:solidFill>
                <a:srgbClr val="F2F2F2"/>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predictors = </a:t>
                </a:r>
                <a:r>
                  <a:rPr lang="en-IN" altLang="en-US" sz="2000" dirty="0" err="1">
                    <a:solidFill>
                      <a:schemeClr val="tx1">
                        <a:lumMod val="65000"/>
                        <a:lumOff val="35000"/>
                      </a:schemeClr>
                    </a:solidFill>
                    <a:latin typeface="Courier New" panose="02070309020205020404" pitchFamily="49" charset="0"/>
                    <a:cs typeface="Courier New" panose="02070309020205020404" pitchFamily="49" charset="0"/>
                  </a:rPr>
                  <a:t>df.columns</a:t>
                </a:r>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[:-1]</a:t>
                </a:r>
              </a:p>
              <a:p>
                <a:r>
                  <a:rPr lang="en-IN" altLang="en-US" sz="2000" dirty="0" err="1">
                    <a:solidFill>
                      <a:schemeClr val="tx1">
                        <a:lumMod val="65000"/>
                        <a:lumOff val="35000"/>
                      </a:schemeClr>
                    </a:solidFill>
                    <a:latin typeface="Courier New" panose="02070309020205020404" pitchFamily="49" charset="0"/>
                    <a:cs typeface="Courier New" panose="02070309020205020404" pitchFamily="49" charset="0"/>
                  </a:rPr>
                  <a:t>coef</a:t>
                </a:r>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 = </a:t>
                </a:r>
                <a:r>
                  <a:rPr lang="en-IN" altLang="en-US" sz="2000" dirty="0" err="1">
                    <a:solidFill>
                      <a:schemeClr val="tx1">
                        <a:lumMod val="65000"/>
                        <a:lumOff val="35000"/>
                      </a:schemeClr>
                    </a:solidFill>
                    <a:latin typeface="Courier New" panose="02070309020205020404" pitchFamily="49" charset="0"/>
                    <a:cs typeface="Courier New" panose="02070309020205020404" pitchFamily="49" charset="0"/>
                  </a:rPr>
                  <a:t>pd.Series</a:t>
                </a:r>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(model.</a:t>
                </a:r>
                <a:r>
                  <a:rPr lang="en-IN" altLang="en-US" sz="2000" dirty="0" err="1">
                    <a:solidFill>
                      <a:schemeClr val="tx1">
                        <a:lumMod val="65000"/>
                        <a:lumOff val="35000"/>
                      </a:schemeClr>
                    </a:solidFill>
                    <a:latin typeface="Courier New" panose="02070309020205020404" pitchFamily="49" charset="0"/>
                    <a:cs typeface="Courier New" panose="02070309020205020404" pitchFamily="49" charset="0"/>
                  </a:rPr>
                  <a:t>coef</a:t>
                </a:r>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_,predictors).</a:t>
                </a:r>
                <a:r>
                  <a:rPr lang="en-IN" altLang="en-US" sz="2000" dirty="0" err="1">
                    <a:solidFill>
                      <a:schemeClr val="tx1">
                        <a:lumMod val="65000"/>
                        <a:lumOff val="35000"/>
                      </a:schemeClr>
                    </a:solidFill>
                    <a:latin typeface="Courier New" panose="02070309020205020404" pitchFamily="49" charset="0"/>
                    <a:cs typeface="Courier New" panose="02070309020205020404" pitchFamily="49" charset="0"/>
                  </a:rPr>
                  <a:t>sort_values</a:t>
                </a:r>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r>
                  <a:rPr lang="en-IN" altLang="en-US" sz="2000" dirty="0" err="1">
                    <a:solidFill>
                      <a:schemeClr val="tx1">
                        <a:lumMod val="65000"/>
                        <a:lumOff val="35000"/>
                      </a:schemeClr>
                    </a:solidFill>
                    <a:latin typeface="Courier New" panose="02070309020205020404" pitchFamily="49" charset="0"/>
                    <a:cs typeface="Courier New" panose="02070309020205020404" pitchFamily="49" charset="0"/>
                  </a:rPr>
                  <a:t>coef.plot</a:t>
                </a:r>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(kind='bar', title='Modal Coefficients’)</a:t>
                </a:r>
              </a:p>
              <a:p>
                <a:endParaRPr lang="en-IN" altLang="en-US" sz="2000" dirty="0">
                  <a:solidFill>
                    <a:schemeClr val="tx1">
                      <a:lumMod val="65000"/>
                      <a:lumOff val="35000"/>
                    </a:schemeClr>
                  </a:solidFill>
                  <a:latin typeface="Courier New" panose="02070309020205020404" pitchFamily="49" charset="0"/>
                  <a:cs typeface="Courier New" panose="02070309020205020404" pitchFamily="49" charset="0"/>
                </a:endParaRP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plt.scatter</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df.RM,df.HOUSING_VALUE</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plt.title</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("Relationship between RM and Target Variable")</a:t>
                </a: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plt.show</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endParaRPr lang="en-IN" altLang="en-US" sz="2000" dirty="0">
                  <a:solidFill>
                    <a:schemeClr val="tx1">
                      <a:lumMod val="65000"/>
                      <a:lumOff val="35000"/>
                    </a:schemeClr>
                  </a:solidFill>
                  <a:latin typeface="Courier New" panose="02070309020205020404" pitchFamily="49" charset="0"/>
                  <a:cs typeface="Courier New" panose="02070309020205020404" pitchFamily="49" charset="0"/>
                </a:endParaRP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plt.scatter</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df.NOX,df.HOUSING_VALUE</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plt.title</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("Relationship between NOX and Target Variable")</a:t>
                </a: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plt.show</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endParaRPr lang="en-IN" altLang="en-US" sz="2000" dirty="0">
                  <a:solidFill>
                    <a:schemeClr val="tx1">
                      <a:lumMod val="65000"/>
                      <a:lumOff val="35000"/>
                    </a:schemeClr>
                  </a:solidFill>
                  <a:latin typeface="Courier New" panose="02070309020205020404" pitchFamily="49" charset="0"/>
                  <a:cs typeface="Courier New" panose="02070309020205020404" pitchFamily="49" charset="0"/>
                </a:endParaRP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print('R2 Value/Coefficient of Determination: {}'.format(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model.score</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xtest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ytest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p:txBody>
          </p:sp>
        </p:grpSp>
        <p:sp>
          <p:nvSpPr>
            <p:cNvPr id="28" name="Isosceles Triangle 27">
              <a:extLst>
                <a:ext uri="{FF2B5EF4-FFF2-40B4-BE49-F238E27FC236}">
                  <a16:creationId xmlns:a16="http://schemas.microsoft.com/office/drawing/2014/main" id="{18172905-9D7F-4889-9A2A-DA3D5444EA84}"/>
                </a:ext>
              </a:extLst>
            </p:cNvPr>
            <p:cNvSpPr/>
            <p:nvPr/>
          </p:nvSpPr>
          <p:spPr>
            <a:xfrm>
              <a:off x="8735767" y="2962695"/>
              <a:ext cx="634607" cy="258908"/>
            </a:xfrm>
            <a:prstGeom prst="triangle">
              <a:avLst/>
            </a:prstGeom>
            <a:solidFill>
              <a:srgbClr val="26B7C9"/>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tx1"/>
                </a:solidFill>
                <a:latin typeface="Courier New" panose="02070309020205020404" pitchFamily="49" charset="0"/>
                <a:cs typeface="Courier New" panose="02070309020205020404" pitchFamily="49" charset="0"/>
              </a:endParaRPr>
            </a:p>
          </p:txBody>
        </p:sp>
      </p:grpSp>
      <p:sp>
        <p:nvSpPr>
          <p:cNvPr id="16" name="Shape 372">
            <a:extLst>
              <a:ext uri="{FF2B5EF4-FFF2-40B4-BE49-F238E27FC236}">
                <a16:creationId xmlns:a16="http://schemas.microsoft.com/office/drawing/2014/main" id="{53F99264-CD52-4819-8A61-51D46572ED04}"/>
              </a:ext>
            </a:extLst>
          </p:cNvPr>
          <p:cNvSpPr txBox="1">
            <a:spLocks noGrp="1"/>
          </p:cNvSpPr>
          <p:nvPr>
            <p:ph type="title"/>
          </p:nvPr>
        </p:nvSpPr>
        <p:spPr>
          <a:xfrm>
            <a:off x="3079" y="319676"/>
            <a:ext cx="16258031" cy="665045"/>
          </a:xfrm>
          <a:prstGeom prst="rect">
            <a:avLst/>
          </a:prstGeom>
          <a:noFill/>
          <a:ln>
            <a:noFill/>
          </a:ln>
        </p:spPr>
        <p:txBody>
          <a:bodyPr lIns="91425" tIns="45700" rIns="91425" bIns="45700" anchor="ctr" anchorCtr="0">
            <a:noAutofit/>
          </a:bodyPr>
          <a:lstStyle/>
          <a:p>
            <a:pPr lvl="0">
              <a:buSzPct val="25000"/>
            </a:pPr>
            <a:r>
              <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rPr>
              <a:t>Answer (Contd.)</a:t>
            </a:r>
          </a:p>
        </p:txBody>
      </p:sp>
      <p:pic>
        <p:nvPicPr>
          <p:cNvPr id="17" name="Shape 375">
            <a:extLst>
              <a:ext uri="{FF2B5EF4-FFF2-40B4-BE49-F238E27FC236}">
                <a16:creationId xmlns:a16="http://schemas.microsoft.com/office/drawing/2014/main" id="{A0278FF6-D7D6-4C3C-85A4-FD9D8785D661}"/>
              </a:ext>
            </a:extLst>
          </p:cNvPr>
          <p:cNvPicPr preferRelativeResize="0"/>
          <p:nvPr/>
        </p:nvPicPr>
        <p:blipFill rotWithShape="1">
          <a:blip r:embed="rId3">
            <a:alphaModFix/>
          </a:blip>
          <a:srcRect/>
          <a:stretch/>
        </p:blipFill>
        <p:spPr>
          <a:xfrm>
            <a:off x="6558438" y="829986"/>
            <a:ext cx="3236294" cy="253919"/>
          </a:xfrm>
          <a:prstGeom prst="rect">
            <a:avLst/>
          </a:prstGeom>
          <a:noFill/>
          <a:ln>
            <a:noFill/>
          </a:ln>
        </p:spPr>
      </p:pic>
      <p:pic>
        <p:nvPicPr>
          <p:cNvPr id="6" name="Picture 5" descr="A screenshot of a cell phone&#10;&#10;Description automatically generated">
            <a:extLst>
              <a:ext uri="{FF2B5EF4-FFF2-40B4-BE49-F238E27FC236}">
                <a16:creationId xmlns:a16="http://schemas.microsoft.com/office/drawing/2014/main" id="{4E33190F-3D12-4F56-B2C5-6081DBCE9396}"/>
              </a:ext>
            </a:extLst>
          </p:cNvPr>
          <p:cNvPicPr>
            <a:picLocks noChangeAspect="1"/>
          </p:cNvPicPr>
          <p:nvPr/>
        </p:nvPicPr>
        <p:blipFill>
          <a:blip r:embed="rId4"/>
          <a:stretch>
            <a:fillRect/>
          </a:stretch>
        </p:blipFill>
        <p:spPr>
          <a:xfrm>
            <a:off x="10097670" y="3376298"/>
            <a:ext cx="4954129" cy="3772760"/>
          </a:xfrm>
          <a:prstGeom prst="rect">
            <a:avLst/>
          </a:prstGeom>
        </p:spPr>
      </p:pic>
    </p:spTree>
    <p:extLst>
      <p:ext uri="{BB962C8B-B14F-4D97-AF65-F5344CB8AC3E}">
        <p14:creationId xmlns:p14="http://schemas.microsoft.com/office/powerpoint/2010/main" val="3662853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72">
            <a:extLst>
              <a:ext uri="{FF2B5EF4-FFF2-40B4-BE49-F238E27FC236}">
                <a16:creationId xmlns:a16="http://schemas.microsoft.com/office/drawing/2014/main" id="{8365CCD6-88A4-451C-BD5E-9C35275F6B0A}"/>
              </a:ext>
            </a:extLst>
          </p:cNvPr>
          <p:cNvSpPr txBox="1">
            <a:spLocks noGrp="1"/>
          </p:cNvSpPr>
          <p:nvPr>
            <p:ph type="title"/>
          </p:nvPr>
        </p:nvSpPr>
        <p:spPr>
          <a:xfrm>
            <a:off x="3079" y="319676"/>
            <a:ext cx="16258031" cy="665045"/>
          </a:xfrm>
          <a:prstGeom prst="rect">
            <a:avLst/>
          </a:prstGeom>
          <a:noFill/>
          <a:ln>
            <a:noFill/>
          </a:ln>
        </p:spPr>
        <p:txBody>
          <a:bodyPr lIns="91425" tIns="45700" rIns="91425" bIns="45700" anchor="ctr" anchorCtr="0">
            <a:noAutofit/>
          </a:bodyPr>
          <a:lstStyle/>
          <a:p>
            <a:pPr lvl="0">
              <a:buSzPct val="25000"/>
            </a:pPr>
            <a:r>
              <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rPr>
              <a:t>Answer (Contd.)</a:t>
            </a:r>
          </a:p>
        </p:txBody>
      </p:sp>
      <p:pic>
        <p:nvPicPr>
          <p:cNvPr id="4" name="Shape 375">
            <a:extLst>
              <a:ext uri="{FF2B5EF4-FFF2-40B4-BE49-F238E27FC236}">
                <a16:creationId xmlns:a16="http://schemas.microsoft.com/office/drawing/2014/main" id="{1BDF1AF1-0927-4263-8272-C004E98CFF3C}"/>
              </a:ext>
            </a:extLst>
          </p:cNvPr>
          <p:cNvPicPr preferRelativeResize="0"/>
          <p:nvPr/>
        </p:nvPicPr>
        <p:blipFill rotWithShape="1">
          <a:blip r:embed="rId3">
            <a:alphaModFix/>
          </a:blip>
          <a:srcRect/>
          <a:stretch/>
        </p:blipFill>
        <p:spPr>
          <a:xfrm>
            <a:off x="6558438" y="829986"/>
            <a:ext cx="3236294" cy="253919"/>
          </a:xfrm>
          <a:prstGeom prst="rect">
            <a:avLst/>
          </a:prstGeom>
          <a:noFill/>
          <a:ln>
            <a:noFill/>
          </a:ln>
        </p:spPr>
      </p:pic>
      <p:grpSp>
        <p:nvGrpSpPr>
          <p:cNvPr id="2" name="Group 1">
            <a:extLst>
              <a:ext uri="{FF2B5EF4-FFF2-40B4-BE49-F238E27FC236}">
                <a16:creationId xmlns:a16="http://schemas.microsoft.com/office/drawing/2014/main" id="{FD0E24A5-C0D6-414A-83B6-EC4B65AB60C3}"/>
              </a:ext>
            </a:extLst>
          </p:cNvPr>
          <p:cNvGrpSpPr/>
          <p:nvPr/>
        </p:nvGrpSpPr>
        <p:grpSpPr>
          <a:xfrm>
            <a:off x="2109186" y="2365088"/>
            <a:ext cx="12134797" cy="3790727"/>
            <a:chOff x="2060601" y="1450688"/>
            <a:chExt cx="12134797" cy="3790727"/>
          </a:xfrm>
        </p:grpSpPr>
        <p:sp>
          <p:nvSpPr>
            <p:cNvPr id="26" name="TextBox 25">
              <a:extLst>
                <a:ext uri="{FF2B5EF4-FFF2-40B4-BE49-F238E27FC236}">
                  <a16:creationId xmlns:a16="http://schemas.microsoft.com/office/drawing/2014/main" id="{06975551-D4AC-4324-98D6-914D4D246A20}"/>
                </a:ext>
              </a:extLst>
            </p:cNvPr>
            <p:cNvSpPr txBox="1"/>
            <p:nvPr/>
          </p:nvSpPr>
          <p:spPr>
            <a:xfrm>
              <a:off x="2060601" y="2289875"/>
              <a:ext cx="6675527" cy="400110"/>
            </a:xfrm>
            <a:prstGeom prst="rect">
              <a:avLst/>
            </a:prstGeom>
            <a:noFill/>
          </p:spPr>
          <p:txBody>
            <a:bodyPr wrap="square" rtlCol="0">
              <a:spAutoFit/>
            </a:bodyPr>
            <a:lstStyle/>
            <a:p>
              <a:r>
                <a:rPr lang="en-US" sz="2000" b="1" dirty="0">
                  <a:latin typeface="+mj-lt"/>
                </a:rPr>
                <a:t>Final prediction</a:t>
              </a:r>
            </a:p>
          </p:txBody>
        </p:sp>
        <p:grpSp>
          <p:nvGrpSpPr>
            <p:cNvPr id="8" name="Group 7">
              <a:extLst>
                <a:ext uri="{FF2B5EF4-FFF2-40B4-BE49-F238E27FC236}">
                  <a16:creationId xmlns:a16="http://schemas.microsoft.com/office/drawing/2014/main" id="{949A8E30-8142-4818-9F2C-916D9C41C8C4}"/>
                </a:ext>
              </a:extLst>
            </p:cNvPr>
            <p:cNvGrpSpPr/>
            <p:nvPr/>
          </p:nvGrpSpPr>
          <p:grpSpPr>
            <a:xfrm>
              <a:off x="2060601" y="1450688"/>
              <a:ext cx="12134797" cy="3790727"/>
              <a:chOff x="1452473" y="1653828"/>
              <a:chExt cx="12134797" cy="3790727"/>
            </a:xfrm>
          </p:grpSpPr>
          <p:grpSp>
            <p:nvGrpSpPr>
              <p:cNvPr id="10" name="Group 9">
                <a:extLst>
                  <a:ext uri="{FF2B5EF4-FFF2-40B4-BE49-F238E27FC236}">
                    <a16:creationId xmlns:a16="http://schemas.microsoft.com/office/drawing/2014/main" id="{B2502576-3807-498C-94C4-2376FFE09544}"/>
                  </a:ext>
                </a:extLst>
              </p:cNvPr>
              <p:cNvGrpSpPr/>
              <p:nvPr/>
            </p:nvGrpSpPr>
            <p:grpSpPr>
              <a:xfrm>
                <a:off x="6740018" y="1653828"/>
                <a:ext cx="1559705" cy="862158"/>
                <a:chOff x="7530784" y="3794728"/>
                <a:chExt cx="1194432" cy="685800"/>
              </a:xfrm>
            </p:grpSpPr>
            <p:sp>
              <p:nvSpPr>
                <p:cNvPr id="15" name="Rounded Rectangle 124">
                  <a:extLst>
                    <a:ext uri="{FF2B5EF4-FFF2-40B4-BE49-F238E27FC236}">
                      <a16:creationId xmlns:a16="http://schemas.microsoft.com/office/drawing/2014/main" id="{DD2F5B01-E8E3-4727-82D6-310235311C1F}"/>
                    </a:ext>
                  </a:extLst>
                </p:cNvPr>
                <p:cNvSpPr/>
                <p:nvPr/>
              </p:nvSpPr>
              <p:spPr>
                <a:xfrm>
                  <a:off x="7530784" y="3794728"/>
                  <a:ext cx="1194432" cy="685800"/>
                </a:xfrm>
                <a:prstGeom prst="roundRect">
                  <a:avLst/>
                </a:prstGeom>
                <a:solidFill>
                  <a:schemeClr val="bg1"/>
                </a:solidFill>
                <a:ln w="25400">
                  <a:solidFill>
                    <a:srgbClr val="26B7C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25">
                  <a:extLst>
                    <a:ext uri="{FF2B5EF4-FFF2-40B4-BE49-F238E27FC236}">
                      <a16:creationId xmlns:a16="http://schemas.microsoft.com/office/drawing/2014/main" id="{DC1AAA55-2AC0-4D25-BB8B-50BF06B7C193}"/>
                    </a:ext>
                  </a:extLst>
                </p:cNvPr>
                <p:cNvSpPr/>
                <p:nvPr/>
              </p:nvSpPr>
              <p:spPr>
                <a:xfrm>
                  <a:off x="7612331" y="3868964"/>
                  <a:ext cx="1031338" cy="537328"/>
                </a:xfrm>
                <a:prstGeom prst="roundRect">
                  <a:avLst/>
                </a:prstGeom>
                <a:solidFill>
                  <a:srgbClr val="26B7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grpSp>
          <p:grpSp>
            <p:nvGrpSpPr>
              <p:cNvPr id="11" name="Group 10">
                <a:extLst>
                  <a:ext uri="{FF2B5EF4-FFF2-40B4-BE49-F238E27FC236}">
                    <a16:creationId xmlns:a16="http://schemas.microsoft.com/office/drawing/2014/main" id="{1CC6E251-FDDD-4604-A005-D02E6C11A1E4}"/>
                  </a:ext>
                </a:extLst>
              </p:cNvPr>
              <p:cNvGrpSpPr/>
              <p:nvPr/>
            </p:nvGrpSpPr>
            <p:grpSpPr>
              <a:xfrm>
                <a:off x="1452473" y="2529001"/>
                <a:ext cx="12134797" cy="2915554"/>
                <a:chOff x="3533641" y="4914900"/>
                <a:chExt cx="9576000" cy="3766537"/>
              </a:xfrm>
            </p:grpSpPr>
            <p:sp>
              <p:nvSpPr>
                <p:cNvPr id="12" name="Rectangle 11">
                  <a:extLst>
                    <a:ext uri="{FF2B5EF4-FFF2-40B4-BE49-F238E27FC236}">
                      <a16:creationId xmlns:a16="http://schemas.microsoft.com/office/drawing/2014/main" id="{A37DB4ED-0393-4DC2-956D-A609456B4D07}"/>
                    </a:ext>
                  </a:extLst>
                </p:cNvPr>
                <p:cNvSpPr/>
                <p:nvPr/>
              </p:nvSpPr>
              <p:spPr>
                <a:xfrm rot="16200000">
                  <a:off x="6737641" y="2309437"/>
                  <a:ext cx="3168000" cy="9576000"/>
                </a:xfrm>
                <a:prstGeom prst="rect">
                  <a:avLst/>
                </a:prstGeom>
                <a:solidFill>
                  <a:srgbClr val="26B7C9"/>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solidFill>
                      <a:schemeClr val="tx1"/>
                    </a:solidFill>
                    <a:latin typeface="Courier New" panose="02070309020205020404" pitchFamily="49" charset="0"/>
                    <a:cs typeface="Courier New" panose="02070309020205020404" pitchFamily="49" charset="0"/>
                  </a:endParaRPr>
                </a:p>
              </p:txBody>
            </p:sp>
            <p:cxnSp>
              <p:nvCxnSpPr>
                <p:cNvPr id="13" name="Straight Connector 12">
                  <a:extLst>
                    <a:ext uri="{FF2B5EF4-FFF2-40B4-BE49-F238E27FC236}">
                      <a16:creationId xmlns:a16="http://schemas.microsoft.com/office/drawing/2014/main" id="{B7C0B924-4410-484D-AF04-A726A84AE252}"/>
                    </a:ext>
                  </a:extLst>
                </p:cNvPr>
                <p:cNvCxnSpPr/>
                <p:nvPr/>
              </p:nvCxnSpPr>
              <p:spPr>
                <a:xfrm rot="5400000">
                  <a:off x="7979641" y="5256900"/>
                  <a:ext cx="684000" cy="0"/>
                </a:xfrm>
                <a:prstGeom prst="line">
                  <a:avLst/>
                </a:prstGeom>
                <a:noFill/>
                <a:ln w="25400">
                  <a:solidFill>
                    <a:srgbClr val="26B7C9"/>
                  </a:solidFill>
                  <a:prstDash val="sysDash"/>
                  <a:tailEnd type="diamond" w="lg" len="lg"/>
                </a:ln>
              </p:spPr>
              <p:style>
                <a:lnRef idx="2">
                  <a:schemeClr val="accent1">
                    <a:shade val="50000"/>
                  </a:schemeClr>
                </a:lnRef>
                <a:fillRef idx="1">
                  <a:schemeClr val="accent1"/>
                </a:fillRef>
                <a:effectRef idx="0">
                  <a:schemeClr val="accent1"/>
                </a:effectRef>
                <a:fontRef idx="minor">
                  <a:schemeClr val="lt1"/>
                </a:fontRef>
              </p:style>
            </p:cxnSp>
            <p:sp>
              <p:nvSpPr>
                <p:cNvPr id="14" name="Rectangle 13">
                  <a:extLst>
                    <a:ext uri="{FF2B5EF4-FFF2-40B4-BE49-F238E27FC236}">
                      <a16:creationId xmlns:a16="http://schemas.microsoft.com/office/drawing/2014/main" id="{BFE2D919-B856-4879-A944-EE5B17AF4094}"/>
                    </a:ext>
                  </a:extLst>
                </p:cNvPr>
                <p:cNvSpPr/>
                <p:nvPr/>
              </p:nvSpPr>
              <p:spPr>
                <a:xfrm>
                  <a:off x="3617844" y="5615713"/>
                  <a:ext cx="9407594" cy="2958553"/>
                </a:xfrm>
                <a:prstGeom prst="rect">
                  <a:avLst/>
                </a:prstGeom>
                <a:solidFill>
                  <a:srgbClr val="F2F2F2"/>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ltLang="en-US" sz="2000" dirty="0" err="1">
                      <a:solidFill>
                        <a:schemeClr val="tx1">
                          <a:lumMod val="65000"/>
                          <a:lumOff val="35000"/>
                        </a:schemeClr>
                      </a:solidFill>
                      <a:latin typeface="Courier New" panose="02070309020205020404" pitchFamily="49" charset="0"/>
                      <a:cs typeface="Courier New" panose="02070309020205020404" pitchFamily="49" charset="0"/>
                    </a:rPr>
                    <a:t>plt.scatter</a:t>
                  </a:r>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IN" altLang="en-US" sz="2000" dirty="0" err="1">
                      <a:solidFill>
                        <a:schemeClr val="tx1">
                          <a:lumMod val="65000"/>
                          <a:lumOff val="35000"/>
                        </a:schemeClr>
                      </a:solidFill>
                      <a:latin typeface="Courier New" panose="02070309020205020404" pitchFamily="49" charset="0"/>
                      <a:cs typeface="Courier New" panose="02070309020205020404" pitchFamily="49" charset="0"/>
                    </a:rPr>
                    <a:t>ytrain,model.predict</a:t>
                  </a:r>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IN" altLang="en-US" sz="2000" dirty="0" err="1">
                      <a:solidFill>
                        <a:schemeClr val="tx1">
                          <a:lumMod val="65000"/>
                          <a:lumOff val="35000"/>
                        </a:schemeClr>
                      </a:solidFill>
                      <a:latin typeface="Courier New" panose="02070309020205020404" pitchFamily="49" charset="0"/>
                      <a:cs typeface="Courier New" panose="02070309020205020404" pitchFamily="49" charset="0"/>
                    </a:rPr>
                    <a:t>xtrain</a:t>
                  </a:r>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print(sqrt(</a:t>
                  </a:r>
                  <a:r>
                    <a:rPr lang="en-IN" altLang="en-US" sz="2000" dirty="0" err="1">
                      <a:solidFill>
                        <a:schemeClr val="tx1">
                          <a:lumMod val="65000"/>
                          <a:lumOff val="35000"/>
                        </a:schemeClr>
                      </a:solidFill>
                      <a:latin typeface="Courier New" panose="02070309020205020404" pitchFamily="49" charset="0"/>
                      <a:cs typeface="Courier New" panose="02070309020205020404" pitchFamily="49" charset="0"/>
                    </a:rPr>
                    <a:t>mean_squared_error</a:t>
                  </a:r>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IN" altLang="en-US" sz="2000" dirty="0" err="1">
                      <a:solidFill>
                        <a:schemeClr val="tx1">
                          <a:lumMod val="65000"/>
                          <a:lumOff val="35000"/>
                        </a:schemeClr>
                      </a:solidFill>
                      <a:latin typeface="Courier New" panose="02070309020205020404" pitchFamily="49" charset="0"/>
                      <a:cs typeface="Courier New" panose="02070309020205020404" pitchFamily="49" charset="0"/>
                    </a:rPr>
                    <a:t>ytrain</a:t>
                  </a:r>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 </a:t>
                  </a:r>
                  <a:r>
                    <a:rPr lang="en-IN" altLang="en-US" sz="2000" dirty="0" err="1">
                      <a:solidFill>
                        <a:schemeClr val="tx1">
                          <a:lumMod val="65000"/>
                          <a:lumOff val="35000"/>
                        </a:schemeClr>
                      </a:solidFill>
                      <a:latin typeface="Courier New" panose="02070309020205020404" pitchFamily="49" charset="0"/>
                      <a:cs typeface="Courier New" panose="02070309020205020404" pitchFamily="49" charset="0"/>
                    </a:rPr>
                    <a:t>model.predict</a:t>
                  </a:r>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IN" altLang="en-US" sz="2000" dirty="0" err="1">
                      <a:solidFill>
                        <a:schemeClr val="tx1">
                          <a:lumMod val="65000"/>
                          <a:lumOff val="35000"/>
                        </a:schemeClr>
                      </a:solidFill>
                      <a:latin typeface="Courier New" panose="02070309020205020404" pitchFamily="49" charset="0"/>
                      <a:cs typeface="Courier New" panose="02070309020205020404" pitchFamily="49" charset="0"/>
                    </a:rPr>
                    <a:t>xtrain</a:t>
                  </a:r>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plt.scatter</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ytest,model.predict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xtest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print(sqrt(</a:t>
                  </a:r>
                  <a:r>
                    <a:rPr lang="en-IN" altLang="en-US" sz="2000" dirty="0" err="1">
                      <a:solidFill>
                        <a:schemeClr val="tx1">
                          <a:lumMod val="65000"/>
                          <a:lumOff val="35000"/>
                        </a:schemeClr>
                      </a:solidFill>
                      <a:latin typeface="Courier New" panose="02070309020205020404" pitchFamily="49" charset="0"/>
                      <a:cs typeface="Courier New" panose="02070309020205020404" pitchFamily="49" charset="0"/>
                    </a:rPr>
                    <a:t>mean_squared_error</a:t>
                  </a:r>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IN" altLang="en-US" sz="2000" dirty="0" err="1">
                      <a:solidFill>
                        <a:schemeClr val="tx1">
                          <a:lumMod val="65000"/>
                          <a:lumOff val="35000"/>
                        </a:schemeClr>
                      </a:solidFill>
                      <a:latin typeface="Courier New" panose="02070309020205020404" pitchFamily="49" charset="0"/>
                      <a:cs typeface="Courier New" panose="02070309020205020404" pitchFamily="49" charset="0"/>
                    </a:rPr>
                    <a:t>ytest</a:t>
                  </a:r>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 </a:t>
                  </a:r>
                  <a:r>
                    <a:rPr lang="en-IN" altLang="en-US" sz="2000" dirty="0" err="1">
                      <a:solidFill>
                        <a:schemeClr val="tx1">
                          <a:lumMod val="65000"/>
                          <a:lumOff val="35000"/>
                        </a:schemeClr>
                      </a:solidFill>
                      <a:latin typeface="Courier New" panose="02070309020205020404" pitchFamily="49" charset="0"/>
                      <a:cs typeface="Courier New" panose="02070309020205020404" pitchFamily="49" charset="0"/>
                    </a:rPr>
                    <a:t>model.predict</a:t>
                  </a:r>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IN" altLang="en-US" sz="2000" dirty="0" err="1">
                      <a:solidFill>
                        <a:schemeClr val="tx1">
                          <a:lumMod val="65000"/>
                          <a:lumOff val="35000"/>
                        </a:schemeClr>
                      </a:solidFill>
                      <a:latin typeface="Courier New" panose="02070309020205020404" pitchFamily="49" charset="0"/>
                      <a:cs typeface="Courier New" panose="02070309020205020404" pitchFamily="49" charset="0"/>
                    </a:rPr>
                    <a:t>xtest</a:t>
                  </a:r>
                  <a:r>
                    <a:rPr lang="en-IN"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pd.DataFrame</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({'Actual':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ytest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'Predicted':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model.predict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xtest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)}).head(10)</a:t>
                  </a:r>
                </a:p>
              </p:txBody>
            </p:sp>
          </p:grpSp>
        </p:grpSp>
        <p:sp>
          <p:nvSpPr>
            <p:cNvPr id="17" name="Isosceles Triangle 16">
              <a:extLst>
                <a:ext uri="{FF2B5EF4-FFF2-40B4-BE49-F238E27FC236}">
                  <a16:creationId xmlns:a16="http://schemas.microsoft.com/office/drawing/2014/main" id="{1C7E3662-5AF2-4DE3-9764-082E814026C9}"/>
                </a:ext>
              </a:extLst>
            </p:cNvPr>
            <p:cNvSpPr/>
            <p:nvPr/>
          </p:nvSpPr>
          <p:spPr>
            <a:xfrm>
              <a:off x="7810694" y="2526472"/>
              <a:ext cx="634607" cy="258908"/>
            </a:xfrm>
            <a:prstGeom prst="triangle">
              <a:avLst/>
            </a:prstGeom>
            <a:solidFill>
              <a:srgbClr val="26B7C9"/>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tx1"/>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2076656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Challenges in Prediction</a:t>
            </a:r>
          </a:p>
        </p:txBody>
      </p:sp>
      <p:sp>
        <p:nvSpPr>
          <p:cNvPr id="4" name="Rectangle 3"/>
          <p:cNvSpPr/>
          <p:nvPr/>
        </p:nvSpPr>
        <p:spPr>
          <a:xfrm>
            <a:off x="1488197" y="5752649"/>
            <a:ext cx="7915274" cy="1938992"/>
          </a:xfrm>
          <a:prstGeom prst="rect">
            <a:avLst/>
          </a:prstGeom>
        </p:spPr>
        <p:txBody>
          <a:bodyPr wrap="square">
            <a:spAutoFit/>
          </a:bodyPr>
          <a:lstStyle/>
          <a:p>
            <a:pPr lvl="0"/>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If the model learning is poor, you have an </a:t>
            </a:r>
            <a:b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br>
            <a:r>
              <a:rPr lang="en-IN"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underfitted</a:t>
            </a: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situation</a:t>
            </a:r>
            <a:b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br>
            <a:endPar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lvl="0"/>
            <a:b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b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 algorithm will not work well on test data </a:t>
            </a:r>
            <a:b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b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Retraining may be needed to find a better fit </a:t>
            </a:r>
          </a:p>
        </p:txBody>
      </p:sp>
      <p:sp>
        <p:nvSpPr>
          <p:cNvPr id="18" name="Rectangle 17">
            <a:extLst>
              <a:ext uri="{FF2B5EF4-FFF2-40B4-BE49-F238E27FC236}">
                <a16:creationId xmlns:a16="http://schemas.microsoft.com/office/drawing/2014/main" id="{D7E480FF-D2B1-4299-88A1-F11A21462EB8}"/>
              </a:ext>
            </a:extLst>
          </p:cNvPr>
          <p:cNvSpPr/>
          <p:nvPr/>
        </p:nvSpPr>
        <p:spPr>
          <a:xfrm>
            <a:off x="9086229" y="5779579"/>
            <a:ext cx="7830457" cy="2246769"/>
          </a:xfrm>
          <a:prstGeom prst="rect">
            <a:avLst/>
          </a:prstGeom>
        </p:spPr>
        <p:txBody>
          <a:bodyPr wrap="square">
            <a:spAutoFit/>
          </a:bodyPr>
          <a:lstStyle/>
          <a:p>
            <a:pPr lvl="0"/>
            <a:r>
              <a:rPr lang="en-IN"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Overfitting</a:t>
            </a: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happens when model accuracy</a:t>
            </a:r>
          </a:p>
          <a:p>
            <a:pPr lvl="0"/>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for training data is good, but model does not </a:t>
            </a:r>
          </a:p>
          <a:p>
            <a:pPr lvl="0"/>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generalize well to the overall population</a:t>
            </a:r>
          </a:p>
          <a:p>
            <a:pPr lvl="0"/>
            <a:endPar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Algorithm is not able to give good predictions</a:t>
            </a:r>
          </a:p>
          <a:p>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for the new data </a:t>
            </a:r>
          </a:p>
          <a:p>
            <a:pPr lvl="0"/>
            <a:endPar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a:extLst>
              <a:ext uri="{FF2B5EF4-FFF2-40B4-BE49-F238E27FC236}">
                <a16:creationId xmlns:a16="http://schemas.microsoft.com/office/drawing/2014/main" id="{3E962D96-5C02-44F9-B88D-8E797C428736}"/>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558728" y="885621"/>
            <a:ext cx="5113772" cy="253920"/>
          </a:xfrm>
          <a:prstGeom prst="rect">
            <a:avLst/>
          </a:prstGeom>
        </p:spPr>
      </p:pic>
      <p:grpSp>
        <p:nvGrpSpPr>
          <p:cNvPr id="12" name="Group 11">
            <a:extLst>
              <a:ext uri="{FF2B5EF4-FFF2-40B4-BE49-F238E27FC236}">
                <a16:creationId xmlns:a16="http://schemas.microsoft.com/office/drawing/2014/main" id="{43149A7C-41B0-47F4-A794-80C1DD10D3C9}"/>
              </a:ext>
            </a:extLst>
          </p:cNvPr>
          <p:cNvGrpSpPr/>
          <p:nvPr/>
        </p:nvGrpSpPr>
        <p:grpSpPr>
          <a:xfrm>
            <a:off x="2254801" y="1843495"/>
            <a:ext cx="11410399" cy="3357058"/>
            <a:chOff x="2254801" y="1843495"/>
            <a:chExt cx="11410399" cy="3357058"/>
          </a:xfrm>
        </p:grpSpPr>
        <p:grpSp>
          <p:nvGrpSpPr>
            <p:cNvPr id="13" name="Group 12">
              <a:extLst>
                <a:ext uri="{FF2B5EF4-FFF2-40B4-BE49-F238E27FC236}">
                  <a16:creationId xmlns:a16="http://schemas.microsoft.com/office/drawing/2014/main" id="{2A0E0D34-200C-4151-8383-507036CA4969}"/>
                </a:ext>
              </a:extLst>
            </p:cNvPr>
            <p:cNvGrpSpPr/>
            <p:nvPr/>
          </p:nvGrpSpPr>
          <p:grpSpPr>
            <a:xfrm>
              <a:off x="2254801" y="1843495"/>
              <a:ext cx="11410399" cy="3357058"/>
              <a:chOff x="2254801" y="1843495"/>
              <a:chExt cx="11410399" cy="3357058"/>
            </a:xfrm>
          </p:grpSpPr>
          <p:grpSp>
            <p:nvGrpSpPr>
              <p:cNvPr id="16" name="Group 15">
                <a:extLst>
                  <a:ext uri="{FF2B5EF4-FFF2-40B4-BE49-F238E27FC236}">
                    <a16:creationId xmlns:a16="http://schemas.microsoft.com/office/drawing/2014/main" id="{7160DED3-441E-4321-87E6-79782384B70C}"/>
                  </a:ext>
                </a:extLst>
              </p:cNvPr>
              <p:cNvGrpSpPr/>
              <p:nvPr/>
            </p:nvGrpSpPr>
            <p:grpSpPr>
              <a:xfrm>
                <a:off x="2254801" y="2076450"/>
                <a:ext cx="2879174" cy="3098378"/>
                <a:chOff x="2254801" y="2076450"/>
                <a:chExt cx="2879174" cy="3098378"/>
              </a:xfrm>
            </p:grpSpPr>
            <p:grpSp>
              <p:nvGrpSpPr>
                <p:cNvPr id="71" name="Group 70">
                  <a:extLst>
                    <a:ext uri="{FF2B5EF4-FFF2-40B4-BE49-F238E27FC236}">
                      <a16:creationId xmlns:a16="http://schemas.microsoft.com/office/drawing/2014/main" id="{99668528-DEC9-4896-B8B8-3B3392013031}"/>
                    </a:ext>
                  </a:extLst>
                </p:cNvPr>
                <p:cNvGrpSpPr/>
                <p:nvPr/>
              </p:nvGrpSpPr>
              <p:grpSpPr>
                <a:xfrm>
                  <a:off x="2254801" y="2076450"/>
                  <a:ext cx="2879174" cy="2647279"/>
                  <a:chOff x="2254801" y="2076450"/>
                  <a:chExt cx="2879174" cy="2647279"/>
                </a:xfrm>
              </p:grpSpPr>
              <p:grpSp>
                <p:nvGrpSpPr>
                  <p:cNvPr id="73" name="Group 72">
                    <a:extLst>
                      <a:ext uri="{FF2B5EF4-FFF2-40B4-BE49-F238E27FC236}">
                        <a16:creationId xmlns:a16="http://schemas.microsoft.com/office/drawing/2014/main" id="{0BA03D9F-CDAC-4008-AD46-96BA06781D87}"/>
                      </a:ext>
                    </a:extLst>
                  </p:cNvPr>
                  <p:cNvGrpSpPr/>
                  <p:nvPr/>
                </p:nvGrpSpPr>
                <p:grpSpPr>
                  <a:xfrm>
                    <a:off x="2409825" y="2076450"/>
                    <a:ext cx="2724150" cy="2495550"/>
                    <a:chOff x="2409825" y="2076450"/>
                    <a:chExt cx="2724150" cy="2495550"/>
                  </a:xfrm>
                </p:grpSpPr>
                <p:cxnSp>
                  <p:nvCxnSpPr>
                    <p:cNvPr id="93" name="Straight Arrow Connector 92">
                      <a:extLst>
                        <a:ext uri="{FF2B5EF4-FFF2-40B4-BE49-F238E27FC236}">
                          <a16:creationId xmlns:a16="http://schemas.microsoft.com/office/drawing/2014/main" id="{77A402F6-D1D8-4F8B-8861-95C40D45BF6D}"/>
                        </a:ext>
                      </a:extLst>
                    </p:cNvPr>
                    <p:cNvCxnSpPr/>
                    <p:nvPr/>
                  </p:nvCxnSpPr>
                  <p:spPr>
                    <a:xfrm flipV="1">
                      <a:off x="2590800" y="2076450"/>
                      <a:ext cx="0" cy="2495550"/>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317CA5-CFB2-492F-A273-62A2C6BC99F4}"/>
                        </a:ext>
                      </a:extLst>
                    </p:cNvPr>
                    <p:cNvCxnSpPr/>
                    <p:nvPr/>
                  </p:nvCxnSpPr>
                  <p:spPr>
                    <a:xfrm>
                      <a:off x="2409825" y="4429125"/>
                      <a:ext cx="2724150" cy="0"/>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34820B7A-4857-4795-A5B2-AAD1067A5B32}"/>
                      </a:ext>
                    </a:extLst>
                  </p:cNvPr>
                  <p:cNvGrpSpPr/>
                  <p:nvPr/>
                </p:nvGrpSpPr>
                <p:grpSpPr>
                  <a:xfrm>
                    <a:off x="2555239" y="2326918"/>
                    <a:ext cx="1980043" cy="2203116"/>
                    <a:chOff x="2476837" y="4981575"/>
                    <a:chExt cx="1980043" cy="2203116"/>
                  </a:xfrm>
                </p:grpSpPr>
                <p:sp>
                  <p:nvSpPr>
                    <p:cNvPr id="76" name="TextBox 75">
                      <a:extLst>
                        <a:ext uri="{FF2B5EF4-FFF2-40B4-BE49-F238E27FC236}">
                          <a16:creationId xmlns:a16="http://schemas.microsoft.com/office/drawing/2014/main" id="{49C9E48F-4B15-49F7-931B-24A91E5FAEE9}"/>
                        </a:ext>
                      </a:extLst>
                    </p:cNvPr>
                    <p:cNvSpPr txBox="1"/>
                    <p:nvPr/>
                  </p:nvSpPr>
                  <p:spPr>
                    <a:xfrm>
                      <a:off x="2476837" y="4981575"/>
                      <a:ext cx="389850" cy="461665"/>
                    </a:xfrm>
                    <a:prstGeom prst="rect">
                      <a:avLst/>
                    </a:prstGeom>
                    <a:noFill/>
                  </p:spPr>
                  <p:txBody>
                    <a:bodyPr wrap="none" rtlCol="0">
                      <a:spAutoFit/>
                    </a:bodyPr>
                    <a:lstStyle/>
                    <a:p>
                      <a:r>
                        <a:rPr lang="en-US" sz="2400" b="1" dirty="0">
                          <a:solidFill>
                            <a:srgbClr val="FF0000"/>
                          </a:solidFill>
                        </a:rPr>
                        <a:t>X</a:t>
                      </a:r>
                    </a:p>
                  </p:txBody>
                </p:sp>
                <p:sp>
                  <p:nvSpPr>
                    <p:cNvPr id="77" name="TextBox 76">
                      <a:extLst>
                        <a:ext uri="{FF2B5EF4-FFF2-40B4-BE49-F238E27FC236}">
                          <a16:creationId xmlns:a16="http://schemas.microsoft.com/office/drawing/2014/main" id="{165A4EC4-6D27-4DBD-831D-FB3E9B17A954}"/>
                        </a:ext>
                      </a:extLst>
                    </p:cNvPr>
                    <p:cNvSpPr txBox="1"/>
                    <p:nvPr/>
                  </p:nvSpPr>
                  <p:spPr>
                    <a:xfrm>
                      <a:off x="2533989" y="5564304"/>
                      <a:ext cx="389850" cy="461665"/>
                    </a:xfrm>
                    <a:prstGeom prst="rect">
                      <a:avLst/>
                    </a:prstGeom>
                    <a:noFill/>
                  </p:spPr>
                  <p:txBody>
                    <a:bodyPr wrap="none" rtlCol="0">
                      <a:spAutoFit/>
                    </a:bodyPr>
                    <a:lstStyle/>
                    <a:p>
                      <a:r>
                        <a:rPr lang="en-US" sz="2400" b="1" dirty="0">
                          <a:solidFill>
                            <a:srgbClr val="FF0000"/>
                          </a:solidFill>
                        </a:rPr>
                        <a:t>X</a:t>
                      </a:r>
                    </a:p>
                  </p:txBody>
                </p:sp>
                <p:sp>
                  <p:nvSpPr>
                    <p:cNvPr id="78" name="TextBox 77">
                      <a:extLst>
                        <a:ext uri="{FF2B5EF4-FFF2-40B4-BE49-F238E27FC236}">
                          <a16:creationId xmlns:a16="http://schemas.microsoft.com/office/drawing/2014/main" id="{44F0CDB6-9F60-46AC-97EE-232B10076970}"/>
                        </a:ext>
                      </a:extLst>
                    </p:cNvPr>
                    <p:cNvSpPr txBox="1"/>
                    <p:nvPr/>
                  </p:nvSpPr>
                  <p:spPr>
                    <a:xfrm>
                      <a:off x="2533989" y="5947539"/>
                      <a:ext cx="389850" cy="461665"/>
                    </a:xfrm>
                    <a:prstGeom prst="rect">
                      <a:avLst/>
                    </a:prstGeom>
                    <a:noFill/>
                  </p:spPr>
                  <p:txBody>
                    <a:bodyPr wrap="none" rtlCol="0">
                      <a:spAutoFit/>
                    </a:bodyPr>
                    <a:lstStyle/>
                    <a:p>
                      <a:r>
                        <a:rPr lang="en-US" sz="2400" b="1" dirty="0">
                          <a:solidFill>
                            <a:srgbClr val="FF0000"/>
                          </a:solidFill>
                        </a:rPr>
                        <a:t>X</a:t>
                      </a:r>
                    </a:p>
                  </p:txBody>
                </p:sp>
                <p:sp>
                  <p:nvSpPr>
                    <p:cNvPr id="79" name="TextBox 78">
                      <a:extLst>
                        <a:ext uri="{FF2B5EF4-FFF2-40B4-BE49-F238E27FC236}">
                          <a16:creationId xmlns:a16="http://schemas.microsoft.com/office/drawing/2014/main" id="{2B0E49FB-120B-4395-847B-BA18E154CCB0}"/>
                        </a:ext>
                      </a:extLst>
                    </p:cNvPr>
                    <p:cNvSpPr txBox="1"/>
                    <p:nvPr/>
                  </p:nvSpPr>
                  <p:spPr>
                    <a:xfrm>
                      <a:off x="2847301" y="6082619"/>
                      <a:ext cx="389850" cy="461665"/>
                    </a:xfrm>
                    <a:prstGeom prst="rect">
                      <a:avLst/>
                    </a:prstGeom>
                    <a:noFill/>
                  </p:spPr>
                  <p:txBody>
                    <a:bodyPr wrap="none" rtlCol="0">
                      <a:spAutoFit/>
                    </a:bodyPr>
                    <a:lstStyle/>
                    <a:p>
                      <a:r>
                        <a:rPr lang="en-US" sz="2400" b="1" dirty="0">
                          <a:solidFill>
                            <a:srgbClr val="FF0000"/>
                          </a:solidFill>
                        </a:rPr>
                        <a:t>X</a:t>
                      </a:r>
                    </a:p>
                  </p:txBody>
                </p:sp>
                <p:sp>
                  <p:nvSpPr>
                    <p:cNvPr id="80" name="TextBox 79">
                      <a:extLst>
                        <a:ext uri="{FF2B5EF4-FFF2-40B4-BE49-F238E27FC236}">
                          <a16:creationId xmlns:a16="http://schemas.microsoft.com/office/drawing/2014/main" id="{1048418A-B36B-4114-BDF4-FD5657A7E1A6}"/>
                        </a:ext>
                      </a:extLst>
                    </p:cNvPr>
                    <p:cNvSpPr txBox="1"/>
                    <p:nvPr/>
                  </p:nvSpPr>
                  <p:spPr>
                    <a:xfrm>
                      <a:off x="3066562" y="5883715"/>
                      <a:ext cx="389850" cy="461665"/>
                    </a:xfrm>
                    <a:prstGeom prst="rect">
                      <a:avLst/>
                    </a:prstGeom>
                    <a:noFill/>
                  </p:spPr>
                  <p:txBody>
                    <a:bodyPr wrap="none" rtlCol="0">
                      <a:spAutoFit/>
                    </a:bodyPr>
                    <a:lstStyle/>
                    <a:p>
                      <a:r>
                        <a:rPr lang="en-US" sz="2400" b="1" dirty="0">
                          <a:solidFill>
                            <a:srgbClr val="FF0000"/>
                          </a:solidFill>
                        </a:rPr>
                        <a:t>X</a:t>
                      </a:r>
                    </a:p>
                  </p:txBody>
                </p:sp>
                <p:sp>
                  <p:nvSpPr>
                    <p:cNvPr id="81" name="TextBox 80">
                      <a:extLst>
                        <a:ext uri="{FF2B5EF4-FFF2-40B4-BE49-F238E27FC236}">
                          <a16:creationId xmlns:a16="http://schemas.microsoft.com/office/drawing/2014/main" id="{FC3EFCCD-51FD-49E4-B580-BC3FCFE0FCCB}"/>
                        </a:ext>
                      </a:extLst>
                    </p:cNvPr>
                    <p:cNvSpPr txBox="1"/>
                    <p:nvPr/>
                  </p:nvSpPr>
                  <p:spPr>
                    <a:xfrm>
                      <a:off x="2708701" y="6447095"/>
                      <a:ext cx="389850" cy="461665"/>
                    </a:xfrm>
                    <a:prstGeom prst="rect">
                      <a:avLst/>
                    </a:prstGeom>
                    <a:noFill/>
                  </p:spPr>
                  <p:txBody>
                    <a:bodyPr wrap="none" rtlCol="0">
                      <a:spAutoFit/>
                    </a:bodyPr>
                    <a:lstStyle/>
                    <a:p>
                      <a:r>
                        <a:rPr lang="en-US" sz="2400" b="1" dirty="0">
                          <a:solidFill>
                            <a:srgbClr val="FF0000"/>
                          </a:solidFill>
                        </a:rPr>
                        <a:t>X</a:t>
                      </a:r>
                    </a:p>
                  </p:txBody>
                </p:sp>
                <p:sp>
                  <p:nvSpPr>
                    <p:cNvPr id="82" name="TextBox 81">
                      <a:extLst>
                        <a:ext uri="{FF2B5EF4-FFF2-40B4-BE49-F238E27FC236}">
                          <a16:creationId xmlns:a16="http://schemas.microsoft.com/office/drawing/2014/main" id="{6202D9CE-68C0-458D-94EE-631503A84CF0}"/>
                        </a:ext>
                      </a:extLst>
                    </p:cNvPr>
                    <p:cNvSpPr txBox="1"/>
                    <p:nvPr/>
                  </p:nvSpPr>
                  <p:spPr>
                    <a:xfrm>
                      <a:off x="3308776" y="6610962"/>
                      <a:ext cx="389850" cy="461665"/>
                    </a:xfrm>
                    <a:prstGeom prst="rect">
                      <a:avLst/>
                    </a:prstGeom>
                    <a:noFill/>
                  </p:spPr>
                  <p:txBody>
                    <a:bodyPr wrap="none" rtlCol="0">
                      <a:spAutoFit/>
                    </a:bodyPr>
                    <a:lstStyle/>
                    <a:p>
                      <a:r>
                        <a:rPr lang="en-US" sz="2400" b="1" dirty="0">
                          <a:solidFill>
                            <a:srgbClr val="FF0000"/>
                          </a:solidFill>
                        </a:rPr>
                        <a:t>X</a:t>
                      </a:r>
                    </a:p>
                  </p:txBody>
                </p:sp>
                <p:sp>
                  <p:nvSpPr>
                    <p:cNvPr id="83" name="TextBox 82">
                      <a:extLst>
                        <a:ext uri="{FF2B5EF4-FFF2-40B4-BE49-F238E27FC236}">
                          <a16:creationId xmlns:a16="http://schemas.microsoft.com/office/drawing/2014/main" id="{82A47A7E-52AA-4E48-B309-3C0166780EC3}"/>
                        </a:ext>
                      </a:extLst>
                    </p:cNvPr>
                    <p:cNvSpPr txBox="1"/>
                    <p:nvPr/>
                  </p:nvSpPr>
                  <p:spPr>
                    <a:xfrm>
                      <a:off x="3503701" y="6313451"/>
                      <a:ext cx="389850" cy="461665"/>
                    </a:xfrm>
                    <a:prstGeom prst="rect">
                      <a:avLst/>
                    </a:prstGeom>
                    <a:noFill/>
                  </p:spPr>
                  <p:txBody>
                    <a:bodyPr wrap="none" rtlCol="0">
                      <a:spAutoFit/>
                    </a:bodyPr>
                    <a:lstStyle/>
                    <a:p>
                      <a:r>
                        <a:rPr lang="en-US" sz="2400" b="1" dirty="0">
                          <a:solidFill>
                            <a:srgbClr val="FF0000"/>
                          </a:solidFill>
                        </a:rPr>
                        <a:t>X</a:t>
                      </a:r>
                    </a:p>
                  </p:txBody>
                </p:sp>
                <p:sp>
                  <p:nvSpPr>
                    <p:cNvPr id="84" name="TextBox 83">
                      <a:extLst>
                        <a:ext uri="{FF2B5EF4-FFF2-40B4-BE49-F238E27FC236}">
                          <a16:creationId xmlns:a16="http://schemas.microsoft.com/office/drawing/2014/main" id="{F53B8D58-6A0B-4994-BDC4-1B08F39ACBCC}"/>
                        </a:ext>
                      </a:extLst>
                    </p:cNvPr>
                    <p:cNvSpPr txBox="1"/>
                    <p:nvPr/>
                  </p:nvSpPr>
                  <p:spPr>
                    <a:xfrm>
                      <a:off x="4067030" y="6723026"/>
                      <a:ext cx="389850" cy="461665"/>
                    </a:xfrm>
                    <a:prstGeom prst="rect">
                      <a:avLst/>
                    </a:prstGeom>
                    <a:noFill/>
                  </p:spPr>
                  <p:txBody>
                    <a:bodyPr wrap="none" rtlCol="0">
                      <a:spAutoFit/>
                    </a:bodyPr>
                    <a:lstStyle/>
                    <a:p>
                      <a:r>
                        <a:rPr lang="en-US" sz="2400" b="1" dirty="0">
                          <a:solidFill>
                            <a:srgbClr val="FF0000"/>
                          </a:solidFill>
                        </a:rPr>
                        <a:t>X</a:t>
                      </a:r>
                    </a:p>
                  </p:txBody>
                </p:sp>
                <p:sp>
                  <p:nvSpPr>
                    <p:cNvPr id="85" name="TextBox 84">
                      <a:extLst>
                        <a:ext uri="{FF2B5EF4-FFF2-40B4-BE49-F238E27FC236}">
                          <a16:creationId xmlns:a16="http://schemas.microsoft.com/office/drawing/2014/main" id="{4840176A-2F1F-462A-90B1-0E216C410E3D}"/>
                        </a:ext>
                      </a:extLst>
                    </p:cNvPr>
                    <p:cNvSpPr txBox="1"/>
                    <p:nvPr/>
                  </p:nvSpPr>
                  <p:spPr>
                    <a:xfrm>
                      <a:off x="3140983" y="6224255"/>
                      <a:ext cx="404278" cy="523220"/>
                    </a:xfrm>
                    <a:prstGeom prst="rect">
                      <a:avLst/>
                    </a:prstGeom>
                    <a:noFill/>
                  </p:spPr>
                  <p:txBody>
                    <a:bodyPr wrap="none" rtlCol="0">
                      <a:spAutoFit/>
                    </a:bodyPr>
                    <a:lstStyle/>
                    <a:p>
                      <a:r>
                        <a:rPr lang="en-US" sz="2800" b="1" dirty="0">
                          <a:solidFill>
                            <a:srgbClr val="4444DE"/>
                          </a:solidFill>
                        </a:rPr>
                        <a:t>o</a:t>
                      </a:r>
                    </a:p>
                  </p:txBody>
                </p:sp>
                <p:sp>
                  <p:nvSpPr>
                    <p:cNvPr id="86" name="TextBox 85">
                      <a:extLst>
                        <a:ext uri="{FF2B5EF4-FFF2-40B4-BE49-F238E27FC236}">
                          <a16:creationId xmlns:a16="http://schemas.microsoft.com/office/drawing/2014/main" id="{7DC2A0EB-3EDF-4A2B-84D1-1BB1CD8AF1B5}"/>
                        </a:ext>
                      </a:extLst>
                    </p:cNvPr>
                    <p:cNvSpPr txBox="1"/>
                    <p:nvPr/>
                  </p:nvSpPr>
                  <p:spPr>
                    <a:xfrm>
                      <a:off x="3711702" y="6610962"/>
                      <a:ext cx="404278" cy="523220"/>
                    </a:xfrm>
                    <a:prstGeom prst="rect">
                      <a:avLst/>
                    </a:prstGeom>
                    <a:noFill/>
                  </p:spPr>
                  <p:txBody>
                    <a:bodyPr wrap="none" rtlCol="0">
                      <a:spAutoFit/>
                    </a:bodyPr>
                    <a:lstStyle/>
                    <a:p>
                      <a:r>
                        <a:rPr lang="en-US" sz="2800" b="1" dirty="0">
                          <a:solidFill>
                            <a:srgbClr val="4444DE"/>
                          </a:solidFill>
                        </a:rPr>
                        <a:t>o</a:t>
                      </a:r>
                    </a:p>
                  </p:txBody>
                </p:sp>
                <p:sp>
                  <p:nvSpPr>
                    <p:cNvPr id="87" name="TextBox 86">
                      <a:extLst>
                        <a:ext uri="{FF2B5EF4-FFF2-40B4-BE49-F238E27FC236}">
                          <a16:creationId xmlns:a16="http://schemas.microsoft.com/office/drawing/2014/main" id="{6DEBE9C9-ABBE-46CB-80AB-F17854624CC9}"/>
                        </a:ext>
                      </a:extLst>
                    </p:cNvPr>
                    <p:cNvSpPr txBox="1"/>
                    <p:nvPr/>
                  </p:nvSpPr>
                  <p:spPr>
                    <a:xfrm>
                      <a:off x="3838943" y="6004964"/>
                      <a:ext cx="404278" cy="523220"/>
                    </a:xfrm>
                    <a:prstGeom prst="rect">
                      <a:avLst/>
                    </a:prstGeom>
                    <a:noFill/>
                  </p:spPr>
                  <p:txBody>
                    <a:bodyPr wrap="none" rtlCol="0">
                      <a:spAutoFit/>
                    </a:bodyPr>
                    <a:lstStyle/>
                    <a:p>
                      <a:r>
                        <a:rPr lang="en-US" sz="2800" b="1" dirty="0">
                          <a:solidFill>
                            <a:srgbClr val="4444DE"/>
                          </a:solidFill>
                        </a:rPr>
                        <a:t>o</a:t>
                      </a:r>
                    </a:p>
                  </p:txBody>
                </p:sp>
                <p:sp>
                  <p:nvSpPr>
                    <p:cNvPr id="88" name="TextBox 87">
                      <a:extLst>
                        <a:ext uri="{FF2B5EF4-FFF2-40B4-BE49-F238E27FC236}">
                          <a16:creationId xmlns:a16="http://schemas.microsoft.com/office/drawing/2014/main" id="{A6CAF583-DD76-447E-860C-6D6425F0D92A}"/>
                        </a:ext>
                      </a:extLst>
                    </p:cNvPr>
                    <p:cNvSpPr txBox="1"/>
                    <p:nvPr/>
                  </p:nvSpPr>
                  <p:spPr>
                    <a:xfrm>
                      <a:off x="3343122" y="5232752"/>
                      <a:ext cx="404278" cy="523220"/>
                    </a:xfrm>
                    <a:prstGeom prst="rect">
                      <a:avLst/>
                    </a:prstGeom>
                    <a:noFill/>
                  </p:spPr>
                  <p:txBody>
                    <a:bodyPr wrap="none" rtlCol="0">
                      <a:spAutoFit/>
                    </a:bodyPr>
                    <a:lstStyle/>
                    <a:p>
                      <a:r>
                        <a:rPr lang="en-US" sz="2800" b="1" dirty="0">
                          <a:solidFill>
                            <a:srgbClr val="4444DE"/>
                          </a:solidFill>
                        </a:rPr>
                        <a:t>o</a:t>
                      </a:r>
                    </a:p>
                  </p:txBody>
                </p:sp>
                <p:sp>
                  <p:nvSpPr>
                    <p:cNvPr id="89" name="TextBox 88">
                      <a:extLst>
                        <a:ext uri="{FF2B5EF4-FFF2-40B4-BE49-F238E27FC236}">
                          <a16:creationId xmlns:a16="http://schemas.microsoft.com/office/drawing/2014/main" id="{5750A586-2241-4FFD-8BDE-CB4AC139B6F9}"/>
                        </a:ext>
                      </a:extLst>
                    </p:cNvPr>
                    <p:cNvSpPr txBox="1"/>
                    <p:nvPr/>
                  </p:nvSpPr>
                  <p:spPr>
                    <a:xfrm>
                      <a:off x="3377240" y="5754330"/>
                      <a:ext cx="404278" cy="523220"/>
                    </a:xfrm>
                    <a:prstGeom prst="rect">
                      <a:avLst/>
                    </a:prstGeom>
                    <a:noFill/>
                  </p:spPr>
                  <p:txBody>
                    <a:bodyPr wrap="none" rtlCol="0">
                      <a:spAutoFit/>
                    </a:bodyPr>
                    <a:lstStyle/>
                    <a:p>
                      <a:r>
                        <a:rPr lang="en-US" sz="2800" b="1" dirty="0">
                          <a:solidFill>
                            <a:srgbClr val="4444DE"/>
                          </a:solidFill>
                        </a:rPr>
                        <a:t>o</a:t>
                      </a:r>
                    </a:p>
                  </p:txBody>
                </p:sp>
                <p:sp>
                  <p:nvSpPr>
                    <p:cNvPr id="90" name="TextBox 89">
                      <a:extLst>
                        <a:ext uri="{FF2B5EF4-FFF2-40B4-BE49-F238E27FC236}">
                          <a16:creationId xmlns:a16="http://schemas.microsoft.com/office/drawing/2014/main" id="{B40371FF-4A07-47F2-ADD8-FA63C51DB148}"/>
                        </a:ext>
                      </a:extLst>
                    </p:cNvPr>
                    <p:cNvSpPr txBox="1"/>
                    <p:nvPr/>
                  </p:nvSpPr>
                  <p:spPr>
                    <a:xfrm>
                      <a:off x="3857677" y="5481744"/>
                      <a:ext cx="404278" cy="523220"/>
                    </a:xfrm>
                    <a:prstGeom prst="rect">
                      <a:avLst/>
                    </a:prstGeom>
                    <a:noFill/>
                  </p:spPr>
                  <p:txBody>
                    <a:bodyPr wrap="none" rtlCol="0">
                      <a:spAutoFit/>
                    </a:bodyPr>
                    <a:lstStyle/>
                    <a:p>
                      <a:r>
                        <a:rPr lang="en-US" sz="2800" b="1" dirty="0">
                          <a:solidFill>
                            <a:srgbClr val="4444DE"/>
                          </a:solidFill>
                        </a:rPr>
                        <a:t>o</a:t>
                      </a:r>
                    </a:p>
                  </p:txBody>
                </p:sp>
                <p:sp>
                  <p:nvSpPr>
                    <p:cNvPr id="91" name="TextBox 90">
                      <a:extLst>
                        <a:ext uri="{FF2B5EF4-FFF2-40B4-BE49-F238E27FC236}">
                          <a16:creationId xmlns:a16="http://schemas.microsoft.com/office/drawing/2014/main" id="{1C3C53AE-0141-4828-8756-66A5124F450C}"/>
                        </a:ext>
                      </a:extLst>
                    </p:cNvPr>
                    <p:cNvSpPr txBox="1"/>
                    <p:nvPr/>
                  </p:nvSpPr>
                  <p:spPr>
                    <a:xfrm>
                      <a:off x="2915537" y="5503888"/>
                      <a:ext cx="404278" cy="523220"/>
                    </a:xfrm>
                    <a:prstGeom prst="rect">
                      <a:avLst/>
                    </a:prstGeom>
                    <a:noFill/>
                  </p:spPr>
                  <p:txBody>
                    <a:bodyPr wrap="none" rtlCol="0">
                      <a:spAutoFit/>
                    </a:bodyPr>
                    <a:lstStyle/>
                    <a:p>
                      <a:r>
                        <a:rPr lang="en-US" sz="2800" b="1" dirty="0">
                          <a:solidFill>
                            <a:srgbClr val="4444DE"/>
                          </a:solidFill>
                        </a:rPr>
                        <a:t>o</a:t>
                      </a:r>
                    </a:p>
                  </p:txBody>
                </p:sp>
                <p:sp>
                  <p:nvSpPr>
                    <p:cNvPr id="92" name="TextBox 91">
                      <a:extLst>
                        <a:ext uri="{FF2B5EF4-FFF2-40B4-BE49-F238E27FC236}">
                          <a16:creationId xmlns:a16="http://schemas.microsoft.com/office/drawing/2014/main" id="{F82E544D-1F14-4531-9A86-F86B00069997}"/>
                        </a:ext>
                      </a:extLst>
                    </p:cNvPr>
                    <p:cNvSpPr txBox="1"/>
                    <p:nvPr/>
                  </p:nvSpPr>
                  <p:spPr>
                    <a:xfrm>
                      <a:off x="2624732" y="5139412"/>
                      <a:ext cx="404278" cy="523220"/>
                    </a:xfrm>
                    <a:prstGeom prst="rect">
                      <a:avLst/>
                    </a:prstGeom>
                    <a:noFill/>
                  </p:spPr>
                  <p:txBody>
                    <a:bodyPr wrap="none" rtlCol="0">
                      <a:spAutoFit/>
                    </a:bodyPr>
                    <a:lstStyle/>
                    <a:p>
                      <a:r>
                        <a:rPr lang="en-US" sz="2800" b="1" dirty="0">
                          <a:solidFill>
                            <a:srgbClr val="4444DE"/>
                          </a:solidFill>
                        </a:rPr>
                        <a:t>o</a:t>
                      </a:r>
                    </a:p>
                  </p:txBody>
                </p:sp>
              </p:grpSp>
              <p:cxnSp>
                <p:nvCxnSpPr>
                  <p:cNvPr id="75" name="Straight Connector 74">
                    <a:extLst>
                      <a:ext uri="{FF2B5EF4-FFF2-40B4-BE49-F238E27FC236}">
                        <a16:creationId xmlns:a16="http://schemas.microsoft.com/office/drawing/2014/main" id="{69522F9F-A3E9-4729-87D2-50AED85A8121}"/>
                      </a:ext>
                    </a:extLst>
                  </p:cNvPr>
                  <p:cNvCxnSpPr>
                    <a:cxnSpLocks/>
                  </p:cNvCxnSpPr>
                  <p:nvPr/>
                </p:nvCxnSpPr>
                <p:spPr>
                  <a:xfrm>
                    <a:off x="2254801" y="2608175"/>
                    <a:ext cx="2176996" cy="2115554"/>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EC1D5699-65D6-465B-89B5-DE1E8373C81A}"/>
                    </a:ext>
                  </a:extLst>
                </p:cNvPr>
                <p:cNvSpPr txBox="1"/>
                <p:nvPr/>
              </p:nvSpPr>
              <p:spPr>
                <a:xfrm>
                  <a:off x="3196078" y="4774718"/>
                  <a:ext cx="1287532" cy="400110"/>
                </a:xfrm>
                <a:prstGeom prst="rect">
                  <a:avLst/>
                </a:prstGeom>
                <a:noFill/>
              </p:spPr>
              <p:txBody>
                <a:bodyPr wrap="none" rtlCol="0">
                  <a:spAutoFit/>
                </a:bodyPr>
                <a:lstStyle/>
                <a:p>
                  <a:r>
                    <a:rPr lang="en-US" sz="2000" dirty="0">
                      <a:solidFill>
                        <a:schemeClr val="tx1">
                          <a:lumMod val="75000"/>
                          <a:lumOff val="25000"/>
                        </a:schemeClr>
                      </a:solidFill>
                      <a:latin typeface="+mn-lt"/>
                    </a:rPr>
                    <a:t>Under Fit</a:t>
                  </a:r>
                </a:p>
              </p:txBody>
            </p:sp>
          </p:grpSp>
          <p:grpSp>
            <p:nvGrpSpPr>
              <p:cNvPr id="17" name="Group 16">
                <a:extLst>
                  <a:ext uri="{FF2B5EF4-FFF2-40B4-BE49-F238E27FC236}">
                    <a16:creationId xmlns:a16="http://schemas.microsoft.com/office/drawing/2014/main" id="{AFF568D5-C2D3-42A5-8564-0A3A5F4469B8}"/>
                  </a:ext>
                </a:extLst>
              </p:cNvPr>
              <p:cNvGrpSpPr/>
              <p:nvPr/>
            </p:nvGrpSpPr>
            <p:grpSpPr>
              <a:xfrm>
                <a:off x="6675438" y="2076450"/>
                <a:ext cx="2724150" cy="3072654"/>
                <a:chOff x="6675438" y="2076450"/>
                <a:chExt cx="2724150" cy="3072654"/>
              </a:xfrm>
            </p:grpSpPr>
            <p:grpSp>
              <p:nvGrpSpPr>
                <p:cNvPr id="47" name="Group 46">
                  <a:extLst>
                    <a:ext uri="{FF2B5EF4-FFF2-40B4-BE49-F238E27FC236}">
                      <a16:creationId xmlns:a16="http://schemas.microsoft.com/office/drawing/2014/main" id="{733EADD1-155A-4EC1-A60A-A1A86A07F37A}"/>
                    </a:ext>
                  </a:extLst>
                </p:cNvPr>
                <p:cNvGrpSpPr/>
                <p:nvPr/>
              </p:nvGrpSpPr>
              <p:grpSpPr>
                <a:xfrm>
                  <a:off x="6675438" y="2076450"/>
                  <a:ext cx="2724150" cy="2495550"/>
                  <a:chOff x="6675438" y="2076450"/>
                  <a:chExt cx="2724150" cy="2495550"/>
                </a:xfrm>
              </p:grpSpPr>
              <p:grpSp>
                <p:nvGrpSpPr>
                  <p:cNvPr id="49" name="Group 48">
                    <a:extLst>
                      <a:ext uri="{FF2B5EF4-FFF2-40B4-BE49-F238E27FC236}">
                        <a16:creationId xmlns:a16="http://schemas.microsoft.com/office/drawing/2014/main" id="{C20170D9-19EB-4BEC-A2D3-1A97DC15E675}"/>
                      </a:ext>
                    </a:extLst>
                  </p:cNvPr>
                  <p:cNvGrpSpPr/>
                  <p:nvPr/>
                </p:nvGrpSpPr>
                <p:grpSpPr>
                  <a:xfrm>
                    <a:off x="6675438" y="2076450"/>
                    <a:ext cx="2724150" cy="2495550"/>
                    <a:chOff x="2409825" y="2076450"/>
                    <a:chExt cx="2724150" cy="2495550"/>
                  </a:xfrm>
                </p:grpSpPr>
                <p:cxnSp>
                  <p:nvCxnSpPr>
                    <p:cNvPr id="69" name="Straight Arrow Connector 68">
                      <a:extLst>
                        <a:ext uri="{FF2B5EF4-FFF2-40B4-BE49-F238E27FC236}">
                          <a16:creationId xmlns:a16="http://schemas.microsoft.com/office/drawing/2014/main" id="{FC8F9E3C-D77E-4827-A7E9-5A315C48824D}"/>
                        </a:ext>
                      </a:extLst>
                    </p:cNvPr>
                    <p:cNvCxnSpPr/>
                    <p:nvPr/>
                  </p:nvCxnSpPr>
                  <p:spPr>
                    <a:xfrm flipV="1">
                      <a:off x="2590800" y="2076450"/>
                      <a:ext cx="0" cy="2495550"/>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6A4B35B-1F1D-4A64-9D5B-6AFB7083CB56}"/>
                        </a:ext>
                      </a:extLst>
                    </p:cNvPr>
                    <p:cNvCxnSpPr/>
                    <p:nvPr/>
                  </p:nvCxnSpPr>
                  <p:spPr>
                    <a:xfrm>
                      <a:off x="2409825" y="4429125"/>
                      <a:ext cx="2724150" cy="0"/>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9FF5D143-0AB7-4B8B-8B47-E67AF3C2E890}"/>
                      </a:ext>
                    </a:extLst>
                  </p:cNvPr>
                  <p:cNvGrpSpPr/>
                  <p:nvPr/>
                </p:nvGrpSpPr>
                <p:grpSpPr>
                  <a:xfrm>
                    <a:off x="6896398" y="2112031"/>
                    <a:ext cx="2437435" cy="2339320"/>
                    <a:chOff x="11727875" y="6874372"/>
                    <a:chExt cx="2437435" cy="2339320"/>
                  </a:xfrm>
                </p:grpSpPr>
                <p:sp>
                  <p:nvSpPr>
                    <p:cNvPr id="52" name="TextBox 51">
                      <a:extLst>
                        <a:ext uri="{FF2B5EF4-FFF2-40B4-BE49-F238E27FC236}">
                          <a16:creationId xmlns:a16="http://schemas.microsoft.com/office/drawing/2014/main" id="{CD7C9A4A-7A78-4AB2-8104-DF0B30C2B789}"/>
                        </a:ext>
                      </a:extLst>
                    </p:cNvPr>
                    <p:cNvSpPr txBox="1"/>
                    <p:nvPr/>
                  </p:nvSpPr>
                  <p:spPr>
                    <a:xfrm>
                      <a:off x="12079625" y="6874372"/>
                      <a:ext cx="389850" cy="461665"/>
                    </a:xfrm>
                    <a:prstGeom prst="rect">
                      <a:avLst/>
                    </a:prstGeom>
                    <a:noFill/>
                  </p:spPr>
                  <p:txBody>
                    <a:bodyPr wrap="none" rtlCol="0">
                      <a:spAutoFit/>
                    </a:bodyPr>
                    <a:lstStyle/>
                    <a:p>
                      <a:r>
                        <a:rPr lang="en-US" sz="2400" b="1" dirty="0">
                          <a:solidFill>
                            <a:srgbClr val="FF0000"/>
                          </a:solidFill>
                        </a:rPr>
                        <a:t>X</a:t>
                      </a:r>
                    </a:p>
                  </p:txBody>
                </p:sp>
                <p:sp>
                  <p:nvSpPr>
                    <p:cNvPr id="53" name="TextBox 52">
                      <a:extLst>
                        <a:ext uri="{FF2B5EF4-FFF2-40B4-BE49-F238E27FC236}">
                          <a16:creationId xmlns:a16="http://schemas.microsoft.com/office/drawing/2014/main" id="{72964F4C-BF63-46F2-A125-94B9634583EA}"/>
                        </a:ext>
                      </a:extLst>
                    </p:cNvPr>
                    <p:cNvSpPr txBox="1"/>
                    <p:nvPr/>
                  </p:nvSpPr>
                  <p:spPr>
                    <a:xfrm>
                      <a:off x="11744847" y="6977404"/>
                      <a:ext cx="389850" cy="461665"/>
                    </a:xfrm>
                    <a:prstGeom prst="rect">
                      <a:avLst/>
                    </a:prstGeom>
                    <a:noFill/>
                  </p:spPr>
                  <p:txBody>
                    <a:bodyPr wrap="none" rtlCol="0">
                      <a:spAutoFit/>
                    </a:bodyPr>
                    <a:lstStyle/>
                    <a:p>
                      <a:r>
                        <a:rPr lang="en-US" sz="2400" b="1" dirty="0">
                          <a:solidFill>
                            <a:srgbClr val="FF0000"/>
                          </a:solidFill>
                        </a:rPr>
                        <a:t>X</a:t>
                      </a:r>
                    </a:p>
                  </p:txBody>
                </p:sp>
                <p:sp>
                  <p:nvSpPr>
                    <p:cNvPr id="54" name="TextBox 53">
                      <a:extLst>
                        <a:ext uri="{FF2B5EF4-FFF2-40B4-BE49-F238E27FC236}">
                          <a16:creationId xmlns:a16="http://schemas.microsoft.com/office/drawing/2014/main" id="{4F6DDC9E-3547-409E-BED4-34BFE65AFA92}"/>
                        </a:ext>
                      </a:extLst>
                    </p:cNvPr>
                    <p:cNvSpPr txBox="1"/>
                    <p:nvPr/>
                  </p:nvSpPr>
                  <p:spPr>
                    <a:xfrm>
                      <a:off x="13775460" y="8454214"/>
                      <a:ext cx="389850" cy="461665"/>
                    </a:xfrm>
                    <a:prstGeom prst="rect">
                      <a:avLst/>
                    </a:prstGeom>
                    <a:noFill/>
                  </p:spPr>
                  <p:txBody>
                    <a:bodyPr wrap="none" rtlCol="0">
                      <a:spAutoFit/>
                    </a:bodyPr>
                    <a:lstStyle/>
                    <a:p>
                      <a:r>
                        <a:rPr lang="en-US" sz="2400" b="1" dirty="0">
                          <a:solidFill>
                            <a:srgbClr val="FF0000"/>
                          </a:solidFill>
                        </a:rPr>
                        <a:t>X</a:t>
                      </a:r>
                    </a:p>
                  </p:txBody>
                </p:sp>
                <p:sp>
                  <p:nvSpPr>
                    <p:cNvPr id="55" name="TextBox 54">
                      <a:extLst>
                        <a:ext uri="{FF2B5EF4-FFF2-40B4-BE49-F238E27FC236}">
                          <a16:creationId xmlns:a16="http://schemas.microsoft.com/office/drawing/2014/main" id="{96BC3CF9-403D-4AD8-83BC-FE5D55E46953}"/>
                        </a:ext>
                      </a:extLst>
                    </p:cNvPr>
                    <p:cNvSpPr txBox="1"/>
                    <p:nvPr/>
                  </p:nvSpPr>
                  <p:spPr>
                    <a:xfrm>
                      <a:off x="13384370" y="8720435"/>
                      <a:ext cx="389850" cy="461665"/>
                    </a:xfrm>
                    <a:prstGeom prst="rect">
                      <a:avLst/>
                    </a:prstGeom>
                    <a:noFill/>
                  </p:spPr>
                  <p:txBody>
                    <a:bodyPr wrap="none" rtlCol="0">
                      <a:spAutoFit/>
                    </a:bodyPr>
                    <a:lstStyle/>
                    <a:p>
                      <a:r>
                        <a:rPr lang="en-US" sz="2400" b="1" dirty="0">
                          <a:solidFill>
                            <a:srgbClr val="FF0000"/>
                          </a:solidFill>
                        </a:rPr>
                        <a:t>X</a:t>
                      </a:r>
                    </a:p>
                  </p:txBody>
                </p:sp>
                <p:sp>
                  <p:nvSpPr>
                    <p:cNvPr id="56" name="TextBox 55">
                      <a:extLst>
                        <a:ext uri="{FF2B5EF4-FFF2-40B4-BE49-F238E27FC236}">
                          <a16:creationId xmlns:a16="http://schemas.microsoft.com/office/drawing/2014/main" id="{6D2E56B6-A141-43B1-986C-D0D108B9707D}"/>
                        </a:ext>
                      </a:extLst>
                    </p:cNvPr>
                    <p:cNvSpPr txBox="1"/>
                    <p:nvPr/>
                  </p:nvSpPr>
                  <p:spPr>
                    <a:xfrm>
                      <a:off x="11894523" y="8506705"/>
                      <a:ext cx="389850" cy="461665"/>
                    </a:xfrm>
                    <a:prstGeom prst="rect">
                      <a:avLst/>
                    </a:prstGeom>
                    <a:noFill/>
                  </p:spPr>
                  <p:txBody>
                    <a:bodyPr wrap="none" rtlCol="0">
                      <a:spAutoFit/>
                    </a:bodyPr>
                    <a:lstStyle/>
                    <a:p>
                      <a:r>
                        <a:rPr lang="en-US" sz="2400" b="1" dirty="0">
                          <a:solidFill>
                            <a:srgbClr val="FF0000"/>
                          </a:solidFill>
                        </a:rPr>
                        <a:t>X</a:t>
                      </a:r>
                    </a:p>
                  </p:txBody>
                </p:sp>
                <p:sp>
                  <p:nvSpPr>
                    <p:cNvPr id="57" name="TextBox 56">
                      <a:extLst>
                        <a:ext uri="{FF2B5EF4-FFF2-40B4-BE49-F238E27FC236}">
                          <a16:creationId xmlns:a16="http://schemas.microsoft.com/office/drawing/2014/main" id="{82528C24-320A-46BC-98B3-9048B12E317C}"/>
                        </a:ext>
                      </a:extLst>
                    </p:cNvPr>
                    <p:cNvSpPr txBox="1"/>
                    <p:nvPr/>
                  </p:nvSpPr>
                  <p:spPr>
                    <a:xfrm>
                      <a:off x="12470285" y="8682335"/>
                      <a:ext cx="389850" cy="461665"/>
                    </a:xfrm>
                    <a:prstGeom prst="rect">
                      <a:avLst/>
                    </a:prstGeom>
                    <a:noFill/>
                  </p:spPr>
                  <p:txBody>
                    <a:bodyPr wrap="none" rtlCol="0">
                      <a:spAutoFit/>
                    </a:bodyPr>
                    <a:lstStyle/>
                    <a:p>
                      <a:r>
                        <a:rPr lang="en-US" sz="2400" b="1" dirty="0">
                          <a:solidFill>
                            <a:srgbClr val="FF0000"/>
                          </a:solidFill>
                        </a:rPr>
                        <a:t>X</a:t>
                      </a:r>
                    </a:p>
                  </p:txBody>
                </p:sp>
                <p:sp>
                  <p:nvSpPr>
                    <p:cNvPr id="58" name="TextBox 57">
                      <a:extLst>
                        <a:ext uri="{FF2B5EF4-FFF2-40B4-BE49-F238E27FC236}">
                          <a16:creationId xmlns:a16="http://schemas.microsoft.com/office/drawing/2014/main" id="{6BFD9218-DA50-4725-9FCD-611EA2094A7D}"/>
                        </a:ext>
                      </a:extLst>
                    </p:cNvPr>
                    <p:cNvSpPr txBox="1"/>
                    <p:nvPr/>
                  </p:nvSpPr>
                  <p:spPr>
                    <a:xfrm>
                      <a:off x="12021358" y="8141380"/>
                      <a:ext cx="389850" cy="461665"/>
                    </a:xfrm>
                    <a:prstGeom prst="rect">
                      <a:avLst/>
                    </a:prstGeom>
                    <a:noFill/>
                  </p:spPr>
                  <p:txBody>
                    <a:bodyPr wrap="none" rtlCol="0">
                      <a:spAutoFit/>
                    </a:bodyPr>
                    <a:lstStyle/>
                    <a:p>
                      <a:r>
                        <a:rPr lang="en-US" sz="2400" b="1" dirty="0">
                          <a:solidFill>
                            <a:srgbClr val="FF0000"/>
                          </a:solidFill>
                        </a:rPr>
                        <a:t>X</a:t>
                      </a:r>
                    </a:p>
                  </p:txBody>
                </p:sp>
                <p:sp>
                  <p:nvSpPr>
                    <p:cNvPr id="59" name="TextBox 58">
                      <a:extLst>
                        <a:ext uri="{FF2B5EF4-FFF2-40B4-BE49-F238E27FC236}">
                          <a16:creationId xmlns:a16="http://schemas.microsoft.com/office/drawing/2014/main" id="{51F90052-1C3F-48C9-8F87-902B59146648}"/>
                        </a:ext>
                      </a:extLst>
                    </p:cNvPr>
                    <p:cNvSpPr txBox="1"/>
                    <p:nvPr/>
                  </p:nvSpPr>
                  <p:spPr>
                    <a:xfrm>
                      <a:off x="11744847" y="7992549"/>
                      <a:ext cx="389850" cy="461665"/>
                    </a:xfrm>
                    <a:prstGeom prst="rect">
                      <a:avLst/>
                    </a:prstGeom>
                    <a:noFill/>
                  </p:spPr>
                  <p:txBody>
                    <a:bodyPr wrap="none" rtlCol="0">
                      <a:spAutoFit/>
                    </a:bodyPr>
                    <a:lstStyle/>
                    <a:p>
                      <a:r>
                        <a:rPr lang="en-US" sz="2400" b="1" dirty="0">
                          <a:solidFill>
                            <a:srgbClr val="FF0000"/>
                          </a:solidFill>
                        </a:rPr>
                        <a:t>X</a:t>
                      </a:r>
                    </a:p>
                  </p:txBody>
                </p:sp>
                <p:sp>
                  <p:nvSpPr>
                    <p:cNvPr id="60" name="TextBox 59">
                      <a:extLst>
                        <a:ext uri="{FF2B5EF4-FFF2-40B4-BE49-F238E27FC236}">
                          <a16:creationId xmlns:a16="http://schemas.microsoft.com/office/drawing/2014/main" id="{0420F461-C3C2-46AD-B2F6-AF97CEFAA761}"/>
                        </a:ext>
                      </a:extLst>
                    </p:cNvPr>
                    <p:cNvSpPr txBox="1"/>
                    <p:nvPr/>
                  </p:nvSpPr>
                  <p:spPr>
                    <a:xfrm>
                      <a:off x="11727875" y="7609167"/>
                      <a:ext cx="389850" cy="461665"/>
                    </a:xfrm>
                    <a:prstGeom prst="rect">
                      <a:avLst/>
                    </a:prstGeom>
                    <a:noFill/>
                  </p:spPr>
                  <p:txBody>
                    <a:bodyPr wrap="none" rtlCol="0">
                      <a:spAutoFit/>
                    </a:bodyPr>
                    <a:lstStyle/>
                    <a:p>
                      <a:r>
                        <a:rPr lang="en-US" sz="2400" b="1" dirty="0">
                          <a:solidFill>
                            <a:srgbClr val="FF0000"/>
                          </a:solidFill>
                        </a:rPr>
                        <a:t>X</a:t>
                      </a:r>
                    </a:p>
                  </p:txBody>
                </p:sp>
                <p:sp>
                  <p:nvSpPr>
                    <p:cNvPr id="61" name="TextBox 60">
                      <a:extLst>
                        <a:ext uri="{FF2B5EF4-FFF2-40B4-BE49-F238E27FC236}">
                          <a16:creationId xmlns:a16="http://schemas.microsoft.com/office/drawing/2014/main" id="{BC1F15B0-7E48-47EA-87C6-892C77C2EA60}"/>
                        </a:ext>
                      </a:extLst>
                    </p:cNvPr>
                    <p:cNvSpPr txBox="1"/>
                    <p:nvPr/>
                  </p:nvSpPr>
                  <p:spPr>
                    <a:xfrm>
                      <a:off x="12340541" y="8260879"/>
                      <a:ext cx="404278" cy="523220"/>
                    </a:xfrm>
                    <a:prstGeom prst="rect">
                      <a:avLst/>
                    </a:prstGeom>
                    <a:noFill/>
                  </p:spPr>
                  <p:txBody>
                    <a:bodyPr wrap="none" rtlCol="0">
                      <a:spAutoFit/>
                    </a:bodyPr>
                    <a:lstStyle/>
                    <a:p>
                      <a:r>
                        <a:rPr lang="en-US" sz="2800" b="1" dirty="0">
                          <a:solidFill>
                            <a:srgbClr val="4444DE"/>
                          </a:solidFill>
                        </a:rPr>
                        <a:t>o</a:t>
                      </a:r>
                    </a:p>
                  </p:txBody>
                </p:sp>
                <p:sp>
                  <p:nvSpPr>
                    <p:cNvPr id="62" name="TextBox 61">
                      <a:extLst>
                        <a:ext uri="{FF2B5EF4-FFF2-40B4-BE49-F238E27FC236}">
                          <a16:creationId xmlns:a16="http://schemas.microsoft.com/office/drawing/2014/main" id="{5F972F6F-8F9F-42ED-9AB5-841AEE0FE138}"/>
                        </a:ext>
                      </a:extLst>
                    </p:cNvPr>
                    <p:cNvSpPr txBox="1"/>
                    <p:nvPr/>
                  </p:nvSpPr>
                  <p:spPr>
                    <a:xfrm>
                      <a:off x="12547388" y="7823377"/>
                      <a:ext cx="404278" cy="523220"/>
                    </a:xfrm>
                    <a:prstGeom prst="rect">
                      <a:avLst/>
                    </a:prstGeom>
                    <a:noFill/>
                  </p:spPr>
                  <p:txBody>
                    <a:bodyPr wrap="none" rtlCol="0">
                      <a:spAutoFit/>
                    </a:bodyPr>
                    <a:lstStyle/>
                    <a:p>
                      <a:r>
                        <a:rPr lang="en-US" sz="2800" b="1" dirty="0">
                          <a:solidFill>
                            <a:srgbClr val="4444DE"/>
                          </a:solidFill>
                        </a:rPr>
                        <a:t>o</a:t>
                      </a:r>
                    </a:p>
                  </p:txBody>
                </p:sp>
                <p:sp>
                  <p:nvSpPr>
                    <p:cNvPr id="63" name="TextBox 62">
                      <a:extLst>
                        <a:ext uri="{FF2B5EF4-FFF2-40B4-BE49-F238E27FC236}">
                          <a16:creationId xmlns:a16="http://schemas.microsoft.com/office/drawing/2014/main" id="{C72F2EC6-9809-4F76-8E4A-79D9F979D54A}"/>
                        </a:ext>
                      </a:extLst>
                    </p:cNvPr>
                    <p:cNvSpPr txBox="1"/>
                    <p:nvPr/>
                  </p:nvSpPr>
                  <p:spPr>
                    <a:xfrm>
                      <a:off x="13037571" y="8079825"/>
                      <a:ext cx="404278" cy="523220"/>
                    </a:xfrm>
                    <a:prstGeom prst="rect">
                      <a:avLst/>
                    </a:prstGeom>
                    <a:noFill/>
                  </p:spPr>
                  <p:txBody>
                    <a:bodyPr wrap="none" rtlCol="0">
                      <a:spAutoFit/>
                    </a:bodyPr>
                    <a:lstStyle/>
                    <a:p>
                      <a:r>
                        <a:rPr lang="en-US" sz="2800" b="1" dirty="0">
                          <a:solidFill>
                            <a:srgbClr val="4444DE"/>
                          </a:solidFill>
                        </a:rPr>
                        <a:t>o</a:t>
                      </a:r>
                    </a:p>
                  </p:txBody>
                </p:sp>
                <p:sp>
                  <p:nvSpPr>
                    <p:cNvPr id="64" name="TextBox 63">
                      <a:extLst>
                        <a:ext uri="{FF2B5EF4-FFF2-40B4-BE49-F238E27FC236}">
                          <a16:creationId xmlns:a16="http://schemas.microsoft.com/office/drawing/2014/main" id="{C0B1B5F1-917E-4A60-B019-0071B7529EF1}"/>
                        </a:ext>
                      </a:extLst>
                    </p:cNvPr>
                    <p:cNvSpPr txBox="1"/>
                    <p:nvPr/>
                  </p:nvSpPr>
                  <p:spPr>
                    <a:xfrm>
                      <a:off x="12088516" y="7600103"/>
                      <a:ext cx="404278" cy="523220"/>
                    </a:xfrm>
                    <a:prstGeom prst="rect">
                      <a:avLst/>
                    </a:prstGeom>
                    <a:noFill/>
                  </p:spPr>
                  <p:txBody>
                    <a:bodyPr wrap="none" rtlCol="0">
                      <a:spAutoFit/>
                    </a:bodyPr>
                    <a:lstStyle/>
                    <a:p>
                      <a:r>
                        <a:rPr lang="en-US" sz="2800" b="1" dirty="0">
                          <a:solidFill>
                            <a:srgbClr val="4444DE"/>
                          </a:solidFill>
                        </a:rPr>
                        <a:t>o</a:t>
                      </a:r>
                    </a:p>
                  </p:txBody>
                </p:sp>
                <p:sp>
                  <p:nvSpPr>
                    <p:cNvPr id="65" name="TextBox 64">
                      <a:extLst>
                        <a:ext uri="{FF2B5EF4-FFF2-40B4-BE49-F238E27FC236}">
                          <a16:creationId xmlns:a16="http://schemas.microsoft.com/office/drawing/2014/main" id="{0A74E369-9330-4580-B5D8-0A748EEE6B83}"/>
                        </a:ext>
                      </a:extLst>
                    </p:cNvPr>
                    <p:cNvSpPr txBox="1"/>
                    <p:nvPr/>
                  </p:nvSpPr>
                  <p:spPr>
                    <a:xfrm>
                      <a:off x="13041695" y="7547612"/>
                      <a:ext cx="404278" cy="523220"/>
                    </a:xfrm>
                    <a:prstGeom prst="rect">
                      <a:avLst/>
                    </a:prstGeom>
                    <a:noFill/>
                  </p:spPr>
                  <p:txBody>
                    <a:bodyPr wrap="none" rtlCol="0">
                      <a:spAutoFit/>
                    </a:bodyPr>
                    <a:lstStyle/>
                    <a:p>
                      <a:r>
                        <a:rPr lang="en-US" sz="2800" b="1" dirty="0">
                          <a:solidFill>
                            <a:srgbClr val="4444DE"/>
                          </a:solidFill>
                        </a:rPr>
                        <a:t>o</a:t>
                      </a:r>
                    </a:p>
                  </p:txBody>
                </p:sp>
                <p:sp>
                  <p:nvSpPr>
                    <p:cNvPr id="66" name="TextBox 65">
                      <a:extLst>
                        <a:ext uri="{FF2B5EF4-FFF2-40B4-BE49-F238E27FC236}">
                          <a16:creationId xmlns:a16="http://schemas.microsoft.com/office/drawing/2014/main" id="{3E4B8227-D0ED-4CEB-B1C4-F9232DFEB2CC}"/>
                        </a:ext>
                      </a:extLst>
                    </p:cNvPr>
                    <p:cNvSpPr txBox="1"/>
                    <p:nvPr/>
                  </p:nvSpPr>
                  <p:spPr>
                    <a:xfrm>
                      <a:off x="11812005" y="7213720"/>
                      <a:ext cx="404278" cy="523220"/>
                    </a:xfrm>
                    <a:prstGeom prst="rect">
                      <a:avLst/>
                    </a:prstGeom>
                    <a:noFill/>
                  </p:spPr>
                  <p:txBody>
                    <a:bodyPr wrap="none" rtlCol="0">
                      <a:spAutoFit/>
                    </a:bodyPr>
                    <a:lstStyle/>
                    <a:p>
                      <a:r>
                        <a:rPr lang="en-US" sz="2800" b="1" dirty="0">
                          <a:solidFill>
                            <a:srgbClr val="4444DE"/>
                          </a:solidFill>
                        </a:rPr>
                        <a:t>o</a:t>
                      </a:r>
                    </a:p>
                  </p:txBody>
                </p:sp>
                <p:sp>
                  <p:nvSpPr>
                    <p:cNvPr id="67" name="TextBox 66">
                      <a:extLst>
                        <a:ext uri="{FF2B5EF4-FFF2-40B4-BE49-F238E27FC236}">
                          <a16:creationId xmlns:a16="http://schemas.microsoft.com/office/drawing/2014/main" id="{7FA26356-57D9-42E6-98AA-3D19463F2F55}"/>
                        </a:ext>
                      </a:extLst>
                    </p:cNvPr>
                    <p:cNvSpPr txBox="1"/>
                    <p:nvPr/>
                  </p:nvSpPr>
                  <p:spPr>
                    <a:xfrm>
                      <a:off x="12876291" y="8690472"/>
                      <a:ext cx="404278" cy="523220"/>
                    </a:xfrm>
                    <a:prstGeom prst="rect">
                      <a:avLst/>
                    </a:prstGeom>
                    <a:noFill/>
                  </p:spPr>
                  <p:txBody>
                    <a:bodyPr wrap="none" rtlCol="0">
                      <a:spAutoFit/>
                    </a:bodyPr>
                    <a:lstStyle/>
                    <a:p>
                      <a:r>
                        <a:rPr lang="en-US" sz="2800" b="1" dirty="0">
                          <a:solidFill>
                            <a:srgbClr val="4444DE"/>
                          </a:solidFill>
                        </a:rPr>
                        <a:t>o</a:t>
                      </a:r>
                    </a:p>
                  </p:txBody>
                </p:sp>
                <p:sp>
                  <p:nvSpPr>
                    <p:cNvPr id="68" name="TextBox 67">
                      <a:extLst>
                        <a:ext uri="{FF2B5EF4-FFF2-40B4-BE49-F238E27FC236}">
                          <a16:creationId xmlns:a16="http://schemas.microsoft.com/office/drawing/2014/main" id="{0146C891-826D-4FCE-860F-0C4E3113B3E0}"/>
                        </a:ext>
                      </a:extLst>
                    </p:cNvPr>
                    <p:cNvSpPr txBox="1"/>
                    <p:nvPr/>
                  </p:nvSpPr>
                  <p:spPr>
                    <a:xfrm>
                      <a:off x="12537645" y="7300157"/>
                      <a:ext cx="404278" cy="523220"/>
                    </a:xfrm>
                    <a:prstGeom prst="rect">
                      <a:avLst/>
                    </a:prstGeom>
                    <a:noFill/>
                  </p:spPr>
                  <p:txBody>
                    <a:bodyPr wrap="none" rtlCol="0">
                      <a:spAutoFit/>
                    </a:bodyPr>
                    <a:lstStyle/>
                    <a:p>
                      <a:r>
                        <a:rPr lang="en-US" sz="2800" b="1" dirty="0">
                          <a:solidFill>
                            <a:srgbClr val="4444DE"/>
                          </a:solidFill>
                        </a:rPr>
                        <a:t>o</a:t>
                      </a:r>
                    </a:p>
                  </p:txBody>
                </p:sp>
              </p:grpSp>
              <p:sp>
                <p:nvSpPr>
                  <p:cNvPr id="51" name="Freeform: Shape 50">
                    <a:extLst>
                      <a:ext uri="{FF2B5EF4-FFF2-40B4-BE49-F238E27FC236}">
                        <a16:creationId xmlns:a16="http://schemas.microsoft.com/office/drawing/2014/main" id="{3A9CF508-261F-4328-8DAC-ACC7680CAB22}"/>
                      </a:ext>
                    </a:extLst>
                  </p:cNvPr>
                  <p:cNvSpPr/>
                  <p:nvPr/>
                </p:nvSpPr>
                <p:spPr>
                  <a:xfrm>
                    <a:off x="7321915" y="2149096"/>
                    <a:ext cx="1997213" cy="1894590"/>
                  </a:xfrm>
                  <a:custGeom>
                    <a:avLst/>
                    <a:gdLst>
                      <a:gd name="connsiteX0" fmla="*/ 540898 w 2030058"/>
                      <a:gd name="connsiteY0" fmla="*/ 0 h 1925747"/>
                      <a:gd name="connsiteX1" fmla="*/ 217048 w 2030058"/>
                      <a:gd name="connsiteY1" fmla="*/ 342900 h 1925747"/>
                      <a:gd name="connsiteX2" fmla="*/ 39248 w 2030058"/>
                      <a:gd name="connsiteY2" fmla="*/ 711200 h 1925747"/>
                      <a:gd name="connsiteX3" fmla="*/ 1148 w 2030058"/>
                      <a:gd name="connsiteY3" fmla="*/ 1073150 h 1925747"/>
                      <a:gd name="connsiteX4" fmla="*/ 64648 w 2030058"/>
                      <a:gd name="connsiteY4" fmla="*/ 1352550 h 1925747"/>
                      <a:gd name="connsiteX5" fmla="*/ 178948 w 2030058"/>
                      <a:gd name="connsiteY5" fmla="*/ 1581150 h 1925747"/>
                      <a:gd name="connsiteX6" fmla="*/ 356748 w 2030058"/>
                      <a:gd name="connsiteY6" fmla="*/ 1778000 h 1925747"/>
                      <a:gd name="connsiteX7" fmla="*/ 559948 w 2030058"/>
                      <a:gd name="connsiteY7" fmla="*/ 1860550 h 1925747"/>
                      <a:gd name="connsiteX8" fmla="*/ 756798 w 2030058"/>
                      <a:gd name="connsiteY8" fmla="*/ 1917700 h 1925747"/>
                      <a:gd name="connsiteX9" fmla="*/ 1207648 w 2030058"/>
                      <a:gd name="connsiteY9" fmla="*/ 1885950 h 1925747"/>
                      <a:gd name="connsiteX10" fmla="*/ 1963298 w 2030058"/>
                      <a:gd name="connsiteY10" fmla="*/ 1562100 h 1925747"/>
                      <a:gd name="connsiteX11" fmla="*/ 1944248 w 2030058"/>
                      <a:gd name="connsiteY11" fmla="*/ 1574800 h 19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0058" h="1925747">
                        <a:moveTo>
                          <a:pt x="540898" y="0"/>
                        </a:moveTo>
                        <a:cubicBezTo>
                          <a:pt x="420777" y="112183"/>
                          <a:pt x="300656" y="224367"/>
                          <a:pt x="217048" y="342900"/>
                        </a:cubicBezTo>
                        <a:cubicBezTo>
                          <a:pt x="133440" y="461433"/>
                          <a:pt x="75231" y="589492"/>
                          <a:pt x="39248" y="711200"/>
                        </a:cubicBezTo>
                        <a:cubicBezTo>
                          <a:pt x="3265" y="832908"/>
                          <a:pt x="-3085" y="966259"/>
                          <a:pt x="1148" y="1073150"/>
                        </a:cubicBezTo>
                        <a:cubicBezTo>
                          <a:pt x="5381" y="1180041"/>
                          <a:pt x="35015" y="1267883"/>
                          <a:pt x="64648" y="1352550"/>
                        </a:cubicBezTo>
                        <a:cubicBezTo>
                          <a:pt x="94281" y="1437217"/>
                          <a:pt x="130265" y="1510242"/>
                          <a:pt x="178948" y="1581150"/>
                        </a:cubicBezTo>
                        <a:cubicBezTo>
                          <a:pt x="227631" y="1652058"/>
                          <a:pt x="293248" y="1731433"/>
                          <a:pt x="356748" y="1778000"/>
                        </a:cubicBezTo>
                        <a:cubicBezTo>
                          <a:pt x="420248" y="1824567"/>
                          <a:pt x="493273" y="1837267"/>
                          <a:pt x="559948" y="1860550"/>
                        </a:cubicBezTo>
                        <a:cubicBezTo>
                          <a:pt x="626623" y="1883833"/>
                          <a:pt x="648848" y="1913467"/>
                          <a:pt x="756798" y="1917700"/>
                        </a:cubicBezTo>
                        <a:cubicBezTo>
                          <a:pt x="864748" y="1921933"/>
                          <a:pt x="1006565" y="1945217"/>
                          <a:pt x="1207648" y="1885950"/>
                        </a:cubicBezTo>
                        <a:cubicBezTo>
                          <a:pt x="1408731" y="1826683"/>
                          <a:pt x="1840531" y="1613958"/>
                          <a:pt x="1963298" y="1562100"/>
                        </a:cubicBezTo>
                        <a:cubicBezTo>
                          <a:pt x="2086065" y="1510242"/>
                          <a:pt x="2015156" y="1542521"/>
                          <a:pt x="1944248" y="1574800"/>
                        </a:cubicBezTo>
                      </a:path>
                    </a:pathLst>
                  </a:cu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6C670AC1-065C-449E-89D7-BA0BAB0F2861}"/>
                    </a:ext>
                  </a:extLst>
                </p:cNvPr>
                <p:cNvSpPr txBox="1"/>
                <p:nvPr/>
              </p:nvSpPr>
              <p:spPr>
                <a:xfrm>
                  <a:off x="7228116" y="4748994"/>
                  <a:ext cx="1622560" cy="400110"/>
                </a:xfrm>
                <a:prstGeom prst="rect">
                  <a:avLst/>
                </a:prstGeom>
                <a:noFill/>
              </p:spPr>
              <p:txBody>
                <a:bodyPr wrap="none" rtlCol="0">
                  <a:spAutoFit/>
                </a:bodyPr>
                <a:lstStyle/>
                <a:p>
                  <a:r>
                    <a:rPr lang="en-US" sz="2000" dirty="0">
                      <a:solidFill>
                        <a:schemeClr val="tx1">
                          <a:lumMod val="75000"/>
                          <a:lumOff val="25000"/>
                        </a:schemeClr>
                      </a:solidFill>
                      <a:latin typeface="+mn-lt"/>
                    </a:rPr>
                    <a:t>Appropriate</a:t>
                  </a:r>
                </a:p>
              </p:txBody>
            </p:sp>
          </p:grpSp>
          <p:grpSp>
            <p:nvGrpSpPr>
              <p:cNvPr id="24" name="Group 23">
                <a:extLst>
                  <a:ext uri="{FF2B5EF4-FFF2-40B4-BE49-F238E27FC236}">
                    <a16:creationId xmlns:a16="http://schemas.microsoft.com/office/drawing/2014/main" id="{DF8C5EDF-A0A4-4C06-BEBF-1FDF23954DEC}"/>
                  </a:ext>
                </a:extLst>
              </p:cNvPr>
              <p:cNvGrpSpPr/>
              <p:nvPr/>
            </p:nvGrpSpPr>
            <p:grpSpPr>
              <a:xfrm>
                <a:off x="10941050" y="1843495"/>
                <a:ext cx="2724150" cy="3357058"/>
                <a:chOff x="10941050" y="1843495"/>
                <a:chExt cx="2724150" cy="3357058"/>
              </a:xfrm>
            </p:grpSpPr>
            <p:grpSp>
              <p:nvGrpSpPr>
                <p:cNvPr id="25" name="Group 24">
                  <a:extLst>
                    <a:ext uri="{FF2B5EF4-FFF2-40B4-BE49-F238E27FC236}">
                      <a16:creationId xmlns:a16="http://schemas.microsoft.com/office/drawing/2014/main" id="{AAB6B1AE-A1B8-4AAB-9A2D-9FF6FE7EDDE6}"/>
                    </a:ext>
                  </a:extLst>
                </p:cNvPr>
                <p:cNvGrpSpPr/>
                <p:nvPr/>
              </p:nvGrpSpPr>
              <p:grpSpPr>
                <a:xfrm>
                  <a:off x="10941050" y="1843495"/>
                  <a:ext cx="2724150" cy="2728505"/>
                  <a:chOff x="10941050" y="1843495"/>
                  <a:chExt cx="2724150" cy="2728505"/>
                </a:xfrm>
              </p:grpSpPr>
              <p:grpSp>
                <p:nvGrpSpPr>
                  <p:cNvPr id="27" name="Group 26">
                    <a:extLst>
                      <a:ext uri="{FF2B5EF4-FFF2-40B4-BE49-F238E27FC236}">
                        <a16:creationId xmlns:a16="http://schemas.microsoft.com/office/drawing/2014/main" id="{386F1275-3D5A-4D1D-9B6A-63E5CE029A3B}"/>
                      </a:ext>
                    </a:extLst>
                  </p:cNvPr>
                  <p:cNvGrpSpPr/>
                  <p:nvPr/>
                </p:nvGrpSpPr>
                <p:grpSpPr>
                  <a:xfrm>
                    <a:off x="10941050" y="2076450"/>
                    <a:ext cx="2724150" cy="2495550"/>
                    <a:chOff x="2409825" y="2076450"/>
                    <a:chExt cx="2724150" cy="2495550"/>
                  </a:xfrm>
                </p:grpSpPr>
                <p:cxnSp>
                  <p:nvCxnSpPr>
                    <p:cNvPr id="45" name="Straight Arrow Connector 44">
                      <a:extLst>
                        <a:ext uri="{FF2B5EF4-FFF2-40B4-BE49-F238E27FC236}">
                          <a16:creationId xmlns:a16="http://schemas.microsoft.com/office/drawing/2014/main" id="{4404F902-D383-4589-ACDF-AA5FFBB0B778}"/>
                        </a:ext>
                      </a:extLst>
                    </p:cNvPr>
                    <p:cNvCxnSpPr/>
                    <p:nvPr/>
                  </p:nvCxnSpPr>
                  <p:spPr>
                    <a:xfrm flipV="1">
                      <a:off x="2590800" y="2076450"/>
                      <a:ext cx="0" cy="2495550"/>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2C2385A-D7B6-4F49-BDAE-E3041829131A}"/>
                        </a:ext>
                      </a:extLst>
                    </p:cNvPr>
                    <p:cNvCxnSpPr/>
                    <p:nvPr/>
                  </p:nvCxnSpPr>
                  <p:spPr>
                    <a:xfrm>
                      <a:off x="2409825" y="4429125"/>
                      <a:ext cx="2724150" cy="0"/>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F1DB660E-4F32-4C29-BA8C-3827F3226AE3}"/>
                      </a:ext>
                    </a:extLst>
                  </p:cNvPr>
                  <p:cNvGrpSpPr/>
                  <p:nvPr/>
                </p:nvGrpSpPr>
                <p:grpSpPr>
                  <a:xfrm>
                    <a:off x="11174563" y="2255846"/>
                    <a:ext cx="1735655" cy="1998257"/>
                    <a:chOff x="12628944" y="6510666"/>
                    <a:chExt cx="1735655" cy="1998257"/>
                  </a:xfrm>
                </p:grpSpPr>
                <p:sp>
                  <p:nvSpPr>
                    <p:cNvPr id="30" name="TextBox 29">
                      <a:extLst>
                        <a:ext uri="{FF2B5EF4-FFF2-40B4-BE49-F238E27FC236}">
                          <a16:creationId xmlns:a16="http://schemas.microsoft.com/office/drawing/2014/main" id="{492F9485-2D29-4BE0-B722-635A498B6EF1}"/>
                        </a:ext>
                      </a:extLst>
                    </p:cNvPr>
                    <p:cNvSpPr txBox="1"/>
                    <p:nvPr/>
                  </p:nvSpPr>
                  <p:spPr>
                    <a:xfrm>
                      <a:off x="13655712" y="7529127"/>
                      <a:ext cx="389850" cy="461665"/>
                    </a:xfrm>
                    <a:prstGeom prst="rect">
                      <a:avLst/>
                    </a:prstGeom>
                    <a:noFill/>
                  </p:spPr>
                  <p:txBody>
                    <a:bodyPr wrap="none" rtlCol="0">
                      <a:spAutoFit/>
                    </a:bodyPr>
                    <a:lstStyle/>
                    <a:p>
                      <a:r>
                        <a:rPr lang="en-US" sz="2400" b="1" dirty="0">
                          <a:solidFill>
                            <a:srgbClr val="FF0000"/>
                          </a:solidFill>
                        </a:rPr>
                        <a:t>X</a:t>
                      </a:r>
                    </a:p>
                  </p:txBody>
                </p:sp>
                <p:sp>
                  <p:nvSpPr>
                    <p:cNvPr id="31" name="TextBox 30">
                      <a:extLst>
                        <a:ext uri="{FF2B5EF4-FFF2-40B4-BE49-F238E27FC236}">
                          <a16:creationId xmlns:a16="http://schemas.microsoft.com/office/drawing/2014/main" id="{039C8CC1-DCFF-4683-B24E-1548041E3790}"/>
                        </a:ext>
                      </a:extLst>
                    </p:cNvPr>
                    <p:cNvSpPr txBox="1"/>
                    <p:nvPr/>
                  </p:nvSpPr>
                  <p:spPr>
                    <a:xfrm>
                      <a:off x="13311078" y="6957839"/>
                      <a:ext cx="389850" cy="461665"/>
                    </a:xfrm>
                    <a:prstGeom prst="rect">
                      <a:avLst/>
                    </a:prstGeom>
                    <a:noFill/>
                  </p:spPr>
                  <p:txBody>
                    <a:bodyPr wrap="none" rtlCol="0">
                      <a:spAutoFit/>
                    </a:bodyPr>
                    <a:lstStyle/>
                    <a:p>
                      <a:r>
                        <a:rPr lang="en-US" sz="2400" b="1" dirty="0">
                          <a:solidFill>
                            <a:srgbClr val="FF0000"/>
                          </a:solidFill>
                        </a:rPr>
                        <a:t>X</a:t>
                      </a:r>
                    </a:p>
                  </p:txBody>
                </p:sp>
                <p:sp>
                  <p:nvSpPr>
                    <p:cNvPr id="32" name="TextBox 31">
                      <a:extLst>
                        <a:ext uri="{FF2B5EF4-FFF2-40B4-BE49-F238E27FC236}">
                          <a16:creationId xmlns:a16="http://schemas.microsoft.com/office/drawing/2014/main" id="{E6B05676-1BEB-4D0C-9528-5948A058C4C7}"/>
                        </a:ext>
                      </a:extLst>
                    </p:cNvPr>
                    <p:cNvSpPr txBox="1"/>
                    <p:nvPr/>
                  </p:nvSpPr>
                  <p:spPr>
                    <a:xfrm>
                      <a:off x="13417245" y="7995762"/>
                      <a:ext cx="389850" cy="461665"/>
                    </a:xfrm>
                    <a:prstGeom prst="rect">
                      <a:avLst/>
                    </a:prstGeom>
                    <a:noFill/>
                  </p:spPr>
                  <p:txBody>
                    <a:bodyPr wrap="none" rtlCol="0">
                      <a:spAutoFit/>
                    </a:bodyPr>
                    <a:lstStyle/>
                    <a:p>
                      <a:r>
                        <a:rPr lang="en-US" sz="2400" b="1" dirty="0">
                          <a:solidFill>
                            <a:srgbClr val="FF0000"/>
                          </a:solidFill>
                        </a:rPr>
                        <a:t>X</a:t>
                      </a:r>
                    </a:p>
                  </p:txBody>
                </p:sp>
                <p:sp>
                  <p:nvSpPr>
                    <p:cNvPr id="33" name="TextBox 32">
                      <a:extLst>
                        <a:ext uri="{FF2B5EF4-FFF2-40B4-BE49-F238E27FC236}">
                          <a16:creationId xmlns:a16="http://schemas.microsoft.com/office/drawing/2014/main" id="{D9F325FE-B803-4E93-8AFB-929A5FD9C063}"/>
                        </a:ext>
                      </a:extLst>
                    </p:cNvPr>
                    <p:cNvSpPr txBox="1"/>
                    <p:nvPr/>
                  </p:nvSpPr>
                  <p:spPr>
                    <a:xfrm>
                      <a:off x="12918226" y="7461885"/>
                      <a:ext cx="389850" cy="461665"/>
                    </a:xfrm>
                    <a:prstGeom prst="rect">
                      <a:avLst/>
                    </a:prstGeom>
                    <a:noFill/>
                  </p:spPr>
                  <p:txBody>
                    <a:bodyPr wrap="none" rtlCol="0">
                      <a:spAutoFit/>
                    </a:bodyPr>
                    <a:lstStyle/>
                    <a:p>
                      <a:r>
                        <a:rPr lang="en-US" sz="2400" b="1" dirty="0">
                          <a:solidFill>
                            <a:srgbClr val="FF0000"/>
                          </a:solidFill>
                        </a:rPr>
                        <a:t>X</a:t>
                      </a:r>
                    </a:p>
                  </p:txBody>
                </p:sp>
                <p:sp>
                  <p:nvSpPr>
                    <p:cNvPr id="34" name="TextBox 33">
                      <a:extLst>
                        <a:ext uri="{FF2B5EF4-FFF2-40B4-BE49-F238E27FC236}">
                          <a16:creationId xmlns:a16="http://schemas.microsoft.com/office/drawing/2014/main" id="{09EAFC84-D829-4115-ACCE-CE0F56B570A5}"/>
                        </a:ext>
                      </a:extLst>
                    </p:cNvPr>
                    <p:cNvSpPr txBox="1"/>
                    <p:nvPr/>
                  </p:nvSpPr>
                  <p:spPr>
                    <a:xfrm>
                      <a:off x="12809058" y="7806930"/>
                      <a:ext cx="389850" cy="461665"/>
                    </a:xfrm>
                    <a:prstGeom prst="rect">
                      <a:avLst/>
                    </a:prstGeom>
                    <a:noFill/>
                  </p:spPr>
                  <p:txBody>
                    <a:bodyPr wrap="none" rtlCol="0">
                      <a:spAutoFit/>
                    </a:bodyPr>
                    <a:lstStyle/>
                    <a:p>
                      <a:r>
                        <a:rPr lang="en-US" sz="2400" b="1" dirty="0">
                          <a:solidFill>
                            <a:srgbClr val="FF0000"/>
                          </a:solidFill>
                        </a:rPr>
                        <a:t>X</a:t>
                      </a:r>
                    </a:p>
                  </p:txBody>
                </p:sp>
                <p:sp>
                  <p:nvSpPr>
                    <p:cNvPr id="35" name="TextBox 34">
                      <a:extLst>
                        <a:ext uri="{FF2B5EF4-FFF2-40B4-BE49-F238E27FC236}">
                          <a16:creationId xmlns:a16="http://schemas.microsoft.com/office/drawing/2014/main" id="{9B1C42C1-BB78-4DE6-9D6A-B4C62FA0B7B9}"/>
                        </a:ext>
                      </a:extLst>
                    </p:cNvPr>
                    <p:cNvSpPr txBox="1"/>
                    <p:nvPr/>
                  </p:nvSpPr>
                  <p:spPr>
                    <a:xfrm>
                      <a:off x="12661835" y="7298295"/>
                      <a:ext cx="389850" cy="461665"/>
                    </a:xfrm>
                    <a:prstGeom prst="rect">
                      <a:avLst/>
                    </a:prstGeom>
                    <a:noFill/>
                  </p:spPr>
                  <p:txBody>
                    <a:bodyPr wrap="none" rtlCol="0">
                      <a:spAutoFit/>
                    </a:bodyPr>
                    <a:lstStyle/>
                    <a:p>
                      <a:r>
                        <a:rPr lang="en-US" sz="2400" b="1" dirty="0">
                          <a:solidFill>
                            <a:srgbClr val="FF0000"/>
                          </a:solidFill>
                        </a:rPr>
                        <a:t>X</a:t>
                      </a:r>
                    </a:p>
                  </p:txBody>
                </p:sp>
                <p:sp>
                  <p:nvSpPr>
                    <p:cNvPr id="36" name="TextBox 35">
                      <a:extLst>
                        <a:ext uri="{FF2B5EF4-FFF2-40B4-BE49-F238E27FC236}">
                          <a16:creationId xmlns:a16="http://schemas.microsoft.com/office/drawing/2014/main" id="{2A7E96F5-BC4F-4046-9556-0B12CF6EA613}"/>
                        </a:ext>
                      </a:extLst>
                    </p:cNvPr>
                    <p:cNvSpPr txBox="1"/>
                    <p:nvPr/>
                  </p:nvSpPr>
                  <p:spPr>
                    <a:xfrm>
                      <a:off x="12628944" y="6939722"/>
                      <a:ext cx="389850" cy="461665"/>
                    </a:xfrm>
                    <a:prstGeom prst="rect">
                      <a:avLst/>
                    </a:prstGeom>
                    <a:noFill/>
                  </p:spPr>
                  <p:txBody>
                    <a:bodyPr wrap="none" rtlCol="0">
                      <a:spAutoFit/>
                    </a:bodyPr>
                    <a:lstStyle/>
                    <a:p>
                      <a:r>
                        <a:rPr lang="en-US" sz="2400" b="1" dirty="0">
                          <a:solidFill>
                            <a:srgbClr val="FF0000"/>
                          </a:solidFill>
                        </a:rPr>
                        <a:t>X</a:t>
                      </a:r>
                    </a:p>
                  </p:txBody>
                </p:sp>
                <p:sp>
                  <p:nvSpPr>
                    <p:cNvPr id="37" name="TextBox 36">
                      <a:extLst>
                        <a:ext uri="{FF2B5EF4-FFF2-40B4-BE49-F238E27FC236}">
                          <a16:creationId xmlns:a16="http://schemas.microsoft.com/office/drawing/2014/main" id="{2BBB66FD-4EAF-4814-A0EE-CD6268DC5D70}"/>
                        </a:ext>
                      </a:extLst>
                    </p:cNvPr>
                    <p:cNvSpPr txBox="1"/>
                    <p:nvPr/>
                  </p:nvSpPr>
                  <p:spPr>
                    <a:xfrm>
                      <a:off x="13282321" y="7590741"/>
                      <a:ext cx="404278" cy="523220"/>
                    </a:xfrm>
                    <a:prstGeom prst="rect">
                      <a:avLst/>
                    </a:prstGeom>
                    <a:noFill/>
                  </p:spPr>
                  <p:txBody>
                    <a:bodyPr wrap="none" rtlCol="0">
                      <a:spAutoFit/>
                    </a:bodyPr>
                    <a:lstStyle/>
                    <a:p>
                      <a:r>
                        <a:rPr lang="en-US" sz="2800" b="1" dirty="0">
                          <a:solidFill>
                            <a:srgbClr val="4444DE"/>
                          </a:solidFill>
                        </a:rPr>
                        <a:t>o</a:t>
                      </a:r>
                    </a:p>
                  </p:txBody>
                </p:sp>
                <p:sp>
                  <p:nvSpPr>
                    <p:cNvPr id="38" name="TextBox 37">
                      <a:extLst>
                        <a:ext uri="{FF2B5EF4-FFF2-40B4-BE49-F238E27FC236}">
                          <a16:creationId xmlns:a16="http://schemas.microsoft.com/office/drawing/2014/main" id="{7F992A67-145D-4651-AD4D-831D4A2917AD}"/>
                        </a:ext>
                      </a:extLst>
                    </p:cNvPr>
                    <p:cNvSpPr txBox="1"/>
                    <p:nvPr/>
                  </p:nvSpPr>
                  <p:spPr>
                    <a:xfrm>
                      <a:off x="13802935" y="7985703"/>
                      <a:ext cx="404278" cy="523220"/>
                    </a:xfrm>
                    <a:prstGeom prst="rect">
                      <a:avLst/>
                    </a:prstGeom>
                    <a:noFill/>
                  </p:spPr>
                  <p:txBody>
                    <a:bodyPr wrap="none" rtlCol="0">
                      <a:spAutoFit/>
                    </a:bodyPr>
                    <a:lstStyle/>
                    <a:p>
                      <a:r>
                        <a:rPr lang="en-US" sz="2800" b="1" dirty="0">
                          <a:solidFill>
                            <a:srgbClr val="4444DE"/>
                          </a:solidFill>
                        </a:rPr>
                        <a:t>o</a:t>
                      </a:r>
                    </a:p>
                  </p:txBody>
                </p:sp>
                <p:sp>
                  <p:nvSpPr>
                    <p:cNvPr id="39" name="TextBox 38">
                      <a:extLst>
                        <a:ext uri="{FF2B5EF4-FFF2-40B4-BE49-F238E27FC236}">
                          <a16:creationId xmlns:a16="http://schemas.microsoft.com/office/drawing/2014/main" id="{E5588590-73A2-4EEB-A71E-0DE5AF342BFB}"/>
                        </a:ext>
                      </a:extLst>
                    </p:cNvPr>
                    <p:cNvSpPr txBox="1"/>
                    <p:nvPr/>
                  </p:nvSpPr>
                  <p:spPr>
                    <a:xfrm>
                      <a:off x="13036219" y="6891695"/>
                      <a:ext cx="404278" cy="523220"/>
                    </a:xfrm>
                    <a:prstGeom prst="rect">
                      <a:avLst/>
                    </a:prstGeom>
                    <a:noFill/>
                  </p:spPr>
                  <p:txBody>
                    <a:bodyPr wrap="none" rtlCol="0">
                      <a:spAutoFit/>
                    </a:bodyPr>
                    <a:lstStyle/>
                    <a:p>
                      <a:r>
                        <a:rPr lang="en-US" sz="2800" b="1" dirty="0">
                          <a:solidFill>
                            <a:srgbClr val="4444DE"/>
                          </a:solidFill>
                        </a:rPr>
                        <a:t>o</a:t>
                      </a:r>
                    </a:p>
                  </p:txBody>
                </p:sp>
                <p:sp>
                  <p:nvSpPr>
                    <p:cNvPr id="40" name="TextBox 39">
                      <a:extLst>
                        <a:ext uri="{FF2B5EF4-FFF2-40B4-BE49-F238E27FC236}">
                          <a16:creationId xmlns:a16="http://schemas.microsoft.com/office/drawing/2014/main" id="{4D090FA0-B871-4B87-96D6-7CA18FF6E178}"/>
                        </a:ext>
                      </a:extLst>
                    </p:cNvPr>
                    <p:cNvSpPr txBox="1"/>
                    <p:nvPr/>
                  </p:nvSpPr>
                  <p:spPr>
                    <a:xfrm>
                      <a:off x="13927115" y="7400330"/>
                      <a:ext cx="404278" cy="523220"/>
                    </a:xfrm>
                    <a:prstGeom prst="rect">
                      <a:avLst/>
                    </a:prstGeom>
                    <a:noFill/>
                  </p:spPr>
                  <p:txBody>
                    <a:bodyPr wrap="none" rtlCol="0">
                      <a:spAutoFit/>
                    </a:bodyPr>
                    <a:lstStyle/>
                    <a:p>
                      <a:r>
                        <a:rPr lang="en-US" sz="2800" b="1" dirty="0">
                          <a:solidFill>
                            <a:srgbClr val="4444DE"/>
                          </a:solidFill>
                        </a:rPr>
                        <a:t>o</a:t>
                      </a:r>
                    </a:p>
                  </p:txBody>
                </p:sp>
                <p:sp>
                  <p:nvSpPr>
                    <p:cNvPr id="41" name="TextBox 40">
                      <a:extLst>
                        <a:ext uri="{FF2B5EF4-FFF2-40B4-BE49-F238E27FC236}">
                          <a16:creationId xmlns:a16="http://schemas.microsoft.com/office/drawing/2014/main" id="{7EE0D9A8-809E-4F87-BE82-B60BCCB868F1}"/>
                        </a:ext>
                      </a:extLst>
                    </p:cNvPr>
                    <p:cNvSpPr txBox="1"/>
                    <p:nvPr/>
                  </p:nvSpPr>
                  <p:spPr>
                    <a:xfrm>
                      <a:off x="13960321" y="6791303"/>
                      <a:ext cx="404278" cy="523220"/>
                    </a:xfrm>
                    <a:prstGeom prst="rect">
                      <a:avLst/>
                    </a:prstGeom>
                    <a:noFill/>
                  </p:spPr>
                  <p:txBody>
                    <a:bodyPr wrap="none" rtlCol="0">
                      <a:spAutoFit/>
                    </a:bodyPr>
                    <a:lstStyle/>
                    <a:p>
                      <a:r>
                        <a:rPr lang="en-US" sz="2800" b="1" dirty="0">
                          <a:solidFill>
                            <a:srgbClr val="4444DE"/>
                          </a:solidFill>
                        </a:rPr>
                        <a:t>o</a:t>
                      </a:r>
                    </a:p>
                  </p:txBody>
                </p:sp>
                <p:sp>
                  <p:nvSpPr>
                    <p:cNvPr id="42" name="TextBox 41">
                      <a:extLst>
                        <a:ext uri="{FF2B5EF4-FFF2-40B4-BE49-F238E27FC236}">
                          <a16:creationId xmlns:a16="http://schemas.microsoft.com/office/drawing/2014/main" id="{55BBB4EB-3B35-4D13-AB47-A947A60E83B2}"/>
                        </a:ext>
                      </a:extLst>
                    </p:cNvPr>
                    <p:cNvSpPr txBox="1"/>
                    <p:nvPr/>
                  </p:nvSpPr>
                  <p:spPr>
                    <a:xfrm>
                      <a:off x="13456565" y="6599040"/>
                      <a:ext cx="404278" cy="523220"/>
                    </a:xfrm>
                    <a:prstGeom prst="rect">
                      <a:avLst/>
                    </a:prstGeom>
                    <a:noFill/>
                  </p:spPr>
                  <p:txBody>
                    <a:bodyPr wrap="none" rtlCol="0">
                      <a:spAutoFit/>
                    </a:bodyPr>
                    <a:lstStyle/>
                    <a:p>
                      <a:r>
                        <a:rPr lang="en-US" sz="2800" b="1" dirty="0">
                          <a:solidFill>
                            <a:srgbClr val="4444DE"/>
                          </a:solidFill>
                        </a:rPr>
                        <a:t>o</a:t>
                      </a:r>
                    </a:p>
                  </p:txBody>
                </p:sp>
                <p:sp>
                  <p:nvSpPr>
                    <p:cNvPr id="43" name="TextBox 42">
                      <a:extLst>
                        <a:ext uri="{FF2B5EF4-FFF2-40B4-BE49-F238E27FC236}">
                          <a16:creationId xmlns:a16="http://schemas.microsoft.com/office/drawing/2014/main" id="{111A80A4-A4FF-470E-B1D4-709B7FB20724}"/>
                        </a:ext>
                      </a:extLst>
                    </p:cNvPr>
                    <p:cNvSpPr txBox="1"/>
                    <p:nvPr/>
                  </p:nvSpPr>
                  <p:spPr>
                    <a:xfrm>
                      <a:off x="13447519" y="7153305"/>
                      <a:ext cx="404278" cy="523220"/>
                    </a:xfrm>
                    <a:prstGeom prst="rect">
                      <a:avLst/>
                    </a:prstGeom>
                    <a:noFill/>
                  </p:spPr>
                  <p:txBody>
                    <a:bodyPr wrap="none" rtlCol="0">
                      <a:spAutoFit/>
                    </a:bodyPr>
                    <a:lstStyle/>
                    <a:p>
                      <a:r>
                        <a:rPr lang="en-US" sz="2800" b="1" dirty="0">
                          <a:solidFill>
                            <a:srgbClr val="4444DE"/>
                          </a:solidFill>
                        </a:rPr>
                        <a:t>o</a:t>
                      </a:r>
                    </a:p>
                  </p:txBody>
                </p:sp>
                <p:sp>
                  <p:nvSpPr>
                    <p:cNvPr id="44" name="TextBox 43">
                      <a:extLst>
                        <a:ext uri="{FF2B5EF4-FFF2-40B4-BE49-F238E27FC236}">
                          <a16:creationId xmlns:a16="http://schemas.microsoft.com/office/drawing/2014/main" id="{5D562FB4-38EB-48F2-979D-EF2D00E9B392}"/>
                        </a:ext>
                      </a:extLst>
                    </p:cNvPr>
                    <p:cNvSpPr txBox="1"/>
                    <p:nvPr/>
                  </p:nvSpPr>
                  <p:spPr>
                    <a:xfrm>
                      <a:off x="12723756" y="6510666"/>
                      <a:ext cx="404278" cy="523220"/>
                    </a:xfrm>
                    <a:prstGeom prst="rect">
                      <a:avLst/>
                    </a:prstGeom>
                    <a:noFill/>
                  </p:spPr>
                  <p:txBody>
                    <a:bodyPr wrap="none" rtlCol="0">
                      <a:spAutoFit/>
                    </a:bodyPr>
                    <a:lstStyle/>
                    <a:p>
                      <a:r>
                        <a:rPr lang="en-US" sz="2800" b="1" dirty="0">
                          <a:solidFill>
                            <a:srgbClr val="4444DE"/>
                          </a:solidFill>
                        </a:rPr>
                        <a:t>o</a:t>
                      </a:r>
                    </a:p>
                  </p:txBody>
                </p:sp>
              </p:grpSp>
              <p:sp>
                <p:nvSpPr>
                  <p:cNvPr id="29" name="Freeform: Shape 28">
                    <a:extLst>
                      <a:ext uri="{FF2B5EF4-FFF2-40B4-BE49-F238E27FC236}">
                        <a16:creationId xmlns:a16="http://schemas.microsoft.com/office/drawing/2014/main" id="{99651BE2-3353-458D-AB98-5506740434C2}"/>
                      </a:ext>
                    </a:extLst>
                  </p:cNvPr>
                  <p:cNvSpPr/>
                  <p:nvPr/>
                </p:nvSpPr>
                <p:spPr>
                  <a:xfrm>
                    <a:off x="11315622" y="1843495"/>
                    <a:ext cx="2228236" cy="2363623"/>
                  </a:xfrm>
                  <a:custGeom>
                    <a:avLst/>
                    <a:gdLst>
                      <a:gd name="connsiteX0" fmla="*/ 124707 w 2228236"/>
                      <a:gd name="connsiteY0" fmla="*/ 0 h 2363623"/>
                      <a:gd name="connsiteX1" fmla="*/ 91370 w 2228236"/>
                      <a:gd name="connsiteY1" fmla="*/ 133350 h 2363623"/>
                      <a:gd name="connsiteX2" fmla="*/ 38982 w 2228236"/>
                      <a:gd name="connsiteY2" fmla="*/ 271462 h 2363623"/>
                      <a:gd name="connsiteX3" fmla="*/ 5645 w 2228236"/>
                      <a:gd name="connsiteY3" fmla="*/ 423862 h 2363623"/>
                      <a:gd name="connsiteX4" fmla="*/ 882 w 2228236"/>
                      <a:gd name="connsiteY4" fmla="*/ 504825 h 2363623"/>
                      <a:gd name="connsiteX5" fmla="*/ 15170 w 2228236"/>
                      <a:gd name="connsiteY5" fmla="*/ 576262 h 2363623"/>
                      <a:gd name="connsiteX6" fmla="*/ 19932 w 2228236"/>
                      <a:gd name="connsiteY6" fmla="*/ 666750 h 2363623"/>
                      <a:gd name="connsiteX7" fmla="*/ 43745 w 2228236"/>
                      <a:gd name="connsiteY7" fmla="*/ 733425 h 2363623"/>
                      <a:gd name="connsiteX8" fmla="*/ 96132 w 2228236"/>
                      <a:gd name="connsiteY8" fmla="*/ 819150 h 2363623"/>
                      <a:gd name="connsiteX9" fmla="*/ 105657 w 2228236"/>
                      <a:gd name="connsiteY9" fmla="*/ 885825 h 2363623"/>
                      <a:gd name="connsiteX10" fmla="*/ 105657 w 2228236"/>
                      <a:gd name="connsiteY10" fmla="*/ 871537 h 2363623"/>
                      <a:gd name="connsiteX11" fmla="*/ 191382 w 2228236"/>
                      <a:gd name="connsiteY11" fmla="*/ 1033462 h 2363623"/>
                      <a:gd name="connsiteX12" fmla="*/ 243770 w 2228236"/>
                      <a:gd name="connsiteY12" fmla="*/ 1181100 h 2363623"/>
                      <a:gd name="connsiteX13" fmla="*/ 286632 w 2228236"/>
                      <a:gd name="connsiteY13" fmla="*/ 1257300 h 2363623"/>
                      <a:gd name="connsiteX14" fmla="*/ 339020 w 2228236"/>
                      <a:gd name="connsiteY14" fmla="*/ 1271587 h 2363623"/>
                      <a:gd name="connsiteX15" fmla="*/ 396170 w 2228236"/>
                      <a:gd name="connsiteY15" fmla="*/ 1304925 h 2363623"/>
                      <a:gd name="connsiteX16" fmla="*/ 529520 w 2228236"/>
                      <a:gd name="connsiteY16" fmla="*/ 1271587 h 2363623"/>
                      <a:gd name="connsiteX17" fmla="*/ 591432 w 2228236"/>
                      <a:gd name="connsiteY17" fmla="*/ 976312 h 2363623"/>
                      <a:gd name="connsiteX18" fmla="*/ 667632 w 2228236"/>
                      <a:gd name="connsiteY18" fmla="*/ 862012 h 2363623"/>
                      <a:gd name="connsiteX19" fmla="*/ 753357 w 2228236"/>
                      <a:gd name="connsiteY19" fmla="*/ 862012 h 2363623"/>
                      <a:gd name="connsiteX20" fmla="*/ 867657 w 2228236"/>
                      <a:gd name="connsiteY20" fmla="*/ 919162 h 2363623"/>
                      <a:gd name="connsiteX21" fmla="*/ 939095 w 2228236"/>
                      <a:gd name="connsiteY21" fmla="*/ 966787 h 2363623"/>
                      <a:gd name="connsiteX22" fmla="*/ 953382 w 2228236"/>
                      <a:gd name="connsiteY22" fmla="*/ 1028700 h 2363623"/>
                      <a:gd name="connsiteX23" fmla="*/ 853370 w 2228236"/>
                      <a:gd name="connsiteY23" fmla="*/ 1176337 h 2363623"/>
                      <a:gd name="connsiteX24" fmla="*/ 515232 w 2228236"/>
                      <a:gd name="connsiteY24" fmla="*/ 1733550 h 2363623"/>
                      <a:gd name="connsiteX25" fmla="*/ 339020 w 2228236"/>
                      <a:gd name="connsiteY25" fmla="*/ 2090737 h 2363623"/>
                      <a:gd name="connsiteX26" fmla="*/ 324732 w 2228236"/>
                      <a:gd name="connsiteY26" fmla="*/ 2243137 h 2363623"/>
                      <a:gd name="connsiteX27" fmla="*/ 534282 w 2228236"/>
                      <a:gd name="connsiteY27" fmla="*/ 2185987 h 2363623"/>
                      <a:gd name="connsiteX28" fmla="*/ 872420 w 2228236"/>
                      <a:gd name="connsiteY28" fmla="*/ 1738312 h 2363623"/>
                      <a:gd name="connsiteX29" fmla="*/ 1048632 w 2228236"/>
                      <a:gd name="connsiteY29" fmla="*/ 1414462 h 2363623"/>
                      <a:gd name="connsiteX30" fmla="*/ 1148645 w 2228236"/>
                      <a:gd name="connsiteY30" fmla="*/ 1309687 h 2363623"/>
                      <a:gd name="connsiteX31" fmla="*/ 1201032 w 2228236"/>
                      <a:gd name="connsiteY31" fmla="*/ 1290637 h 2363623"/>
                      <a:gd name="connsiteX32" fmla="*/ 1253420 w 2228236"/>
                      <a:gd name="connsiteY32" fmla="*/ 1428750 h 2363623"/>
                      <a:gd name="connsiteX33" fmla="*/ 1205795 w 2228236"/>
                      <a:gd name="connsiteY33" fmla="*/ 1824037 h 2363623"/>
                      <a:gd name="connsiteX34" fmla="*/ 991482 w 2228236"/>
                      <a:gd name="connsiteY34" fmla="*/ 2224087 h 2363623"/>
                      <a:gd name="connsiteX35" fmla="*/ 962907 w 2228236"/>
                      <a:gd name="connsiteY35" fmla="*/ 2271712 h 2363623"/>
                      <a:gd name="connsiteX36" fmla="*/ 981957 w 2228236"/>
                      <a:gd name="connsiteY36" fmla="*/ 2319337 h 2363623"/>
                      <a:gd name="connsiteX37" fmla="*/ 1072445 w 2228236"/>
                      <a:gd name="connsiteY37" fmla="*/ 2357437 h 2363623"/>
                      <a:gd name="connsiteX38" fmla="*/ 1215320 w 2228236"/>
                      <a:gd name="connsiteY38" fmla="*/ 2362200 h 2363623"/>
                      <a:gd name="connsiteX39" fmla="*/ 1610607 w 2228236"/>
                      <a:gd name="connsiteY39" fmla="*/ 2343150 h 2363623"/>
                      <a:gd name="connsiteX40" fmla="*/ 2172582 w 2228236"/>
                      <a:gd name="connsiteY40" fmla="*/ 2228850 h 2363623"/>
                      <a:gd name="connsiteX41" fmla="*/ 2177345 w 2228236"/>
                      <a:gd name="connsiteY41" fmla="*/ 2238375 h 236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228236" h="2363623">
                        <a:moveTo>
                          <a:pt x="124707" y="0"/>
                        </a:moveTo>
                        <a:cubicBezTo>
                          <a:pt x="115182" y="44053"/>
                          <a:pt x="105657" y="88106"/>
                          <a:pt x="91370" y="133350"/>
                        </a:cubicBezTo>
                        <a:cubicBezTo>
                          <a:pt x="77083" y="178594"/>
                          <a:pt x="53270" y="223043"/>
                          <a:pt x="38982" y="271462"/>
                        </a:cubicBezTo>
                        <a:cubicBezTo>
                          <a:pt x="24694" y="319881"/>
                          <a:pt x="11995" y="384968"/>
                          <a:pt x="5645" y="423862"/>
                        </a:cubicBezTo>
                        <a:cubicBezTo>
                          <a:pt x="-705" y="462756"/>
                          <a:pt x="-706" y="479425"/>
                          <a:pt x="882" y="504825"/>
                        </a:cubicBezTo>
                        <a:cubicBezTo>
                          <a:pt x="2469" y="530225"/>
                          <a:pt x="11995" y="549274"/>
                          <a:pt x="15170" y="576262"/>
                        </a:cubicBezTo>
                        <a:cubicBezTo>
                          <a:pt x="18345" y="603250"/>
                          <a:pt x="15170" y="640556"/>
                          <a:pt x="19932" y="666750"/>
                        </a:cubicBezTo>
                        <a:cubicBezTo>
                          <a:pt x="24694" y="692944"/>
                          <a:pt x="31045" y="708025"/>
                          <a:pt x="43745" y="733425"/>
                        </a:cubicBezTo>
                        <a:cubicBezTo>
                          <a:pt x="56445" y="758825"/>
                          <a:pt x="85813" y="793750"/>
                          <a:pt x="96132" y="819150"/>
                        </a:cubicBezTo>
                        <a:cubicBezTo>
                          <a:pt x="106451" y="844550"/>
                          <a:pt x="104069" y="877094"/>
                          <a:pt x="105657" y="885825"/>
                        </a:cubicBezTo>
                        <a:cubicBezTo>
                          <a:pt x="107245" y="894556"/>
                          <a:pt x="91369" y="846931"/>
                          <a:pt x="105657" y="871537"/>
                        </a:cubicBezTo>
                        <a:cubicBezTo>
                          <a:pt x="119945" y="896143"/>
                          <a:pt x="168363" y="981868"/>
                          <a:pt x="191382" y="1033462"/>
                        </a:cubicBezTo>
                        <a:cubicBezTo>
                          <a:pt x="214401" y="1085056"/>
                          <a:pt x="227895" y="1143794"/>
                          <a:pt x="243770" y="1181100"/>
                        </a:cubicBezTo>
                        <a:cubicBezTo>
                          <a:pt x="259645" y="1218406"/>
                          <a:pt x="270757" y="1242219"/>
                          <a:pt x="286632" y="1257300"/>
                        </a:cubicBezTo>
                        <a:cubicBezTo>
                          <a:pt x="302507" y="1272381"/>
                          <a:pt x="320764" y="1263650"/>
                          <a:pt x="339020" y="1271587"/>
                        </a:cubicBezTo>
                        <a:cubicBezTo>
                          <a:pt x="357276" y="1279524"/>
                          <a:pt x="364420" y="1304925"/>
                          <a:pt x="396170" y="1304925"/>
                        </a:cubicBezTo>
                        <a:cubicBezTo>
                          <a:pt x="427920" y="1304925"/>
                          <a:pt x="496976" y="1326356"/>
                          <a:pt x="529520" y="1271587"/>
                        </a:cubicBezTo>
                        <a:cubicBezTo>
                          <a:pt x="562064" y="1216818"/>
                          <a:pt x="568413" y="1044574"/>
                          <a:pt x="591432" y="976312"/>
                        </a:cubicBezTo>
                        <a:cubicBezTo>
                          <a:pt x="614451" y="908050"/>
                          <a:pt x="640645" y="881062"/>
                          <a:pt x="667632" y="862012"/>
                        </a:cubicBezTo>
                        <a:cubicBezTo>
                          <a:pt x="694619" y="842962"/>
                          <a:pt x="720020" y="852487"/>
                          <a:pt x="753357" y="862012"/>
                        </a:cubicBezTo>
                        <a:cubicBezTo>
                          <a:pt x="786695" y="871537"/>
                          <a:pt x="836701" y="901700"/>
                          <a:pt x="867657" y="919162"/>
                        </a:cubicBezTo>
                        <a:cubicBezTo>
                          <a:pt x="898613" y="936624"/>
                          <a:pt x="924807" y="948531"/>
                          <a:pt x="939095" y="966787"/>
                        </a:cubicBezTo>
                        <a:cubicBezTo>
                          <a:pt x="953383" y="985043"/>
                          <a:pt x="967670" y="993775"/>
                          <a:pt x="953382" y="1028700"/>
                        </a:cubicBezTo>
                        <a:cubicBezTo>
                          <a:pt x="939095" y="1063625"/>
                          <a:pt x="926395" y="1058862"/>
                          <a:pt x="853370" y="1176337"/>
                        </a:cubicBezTo>
                        <a:cubicBezTo>
                          <a:pt x="780345" y="1293812"/>
                          <a:pt x="600957" y="1581150"/>
                          <a:pt x="515232" y="1733550"/>
                        </a:cubicBezTo>
                        <a:cubicBezTo>
                          <a:pt x="429507" y="1885950"/>
                          <a:pt x="370770" y="2005806"/>
                          <a:pt x="339020" y="2090737"/>
                        </a:cubicBezTo>
                        <a:cubicBezTo>
                          <a:pt x="307270" y="2175668"/>
                          <a:pt x="292188" y="2227262"/>
                          <a:pt x="324732" y="2243137"/>
                        </a:cubicBezTo>
                        <a:cubicBezTo>
                          <a:pt x="357276" y="2259012"/>
                          <a:pt x="443001" y="2270125"/>
                          <a:pt x="534282" y="2185987"/>
                        </a:cubicBezTo>
                        <a:cubicBezTo>
                          <a:pt x="625563" y="2101849"/>
                          <a:pt x="786695" y="1866900"/>
                          <a:pt x="872420" y="1738312"/>
                        </a:cubicBezTo>
                        <a:cubicBezTo>
                          <a:pt x="958145" y="1609725"/>
                          <a:pt x="1002595" y="1485899"/>
                          <a:pt x="1048632" y="1414462"/>
                        </a:cubicBezTo>
                        <a:cubicBezTo>
                          <a:pt x="1094669" y="1343025"/>
                          <a:pt x="1123245" y="1330325"/>
                          <a:pt x="1148645" y="1309687"/>
                        </a:cubicBezTo>
                        <a:cubicBezTo>
                          <a:pt x="1174045" y="1289049"/>
                          <a:pt x="1183570" y="1270793"/>
                          <a:pt x="1201032" y="1290637"/>
                        </a:cubicBezTo>
                        <a:cubicBezTo>
                          <a:pt x="1218494" y="1310481"/>
                          <a:pt x="1252626" y="1339850"/>
                          <a:pt x="1253420" y="1428750"/>
                        </a:cubicBezTo>
                        <a:cubicBezTo>
                          <a:pt x="1254214" y="1517650"/>
                          <a:pt x="1249451" y="1691481"/>
                          <a:pt x="1205795" y="1824037"/>
                        </a:cubicBezTo>
                        <a:cubicBezTo>
                          <a:pt x="1162139" y="1956593"/>
                          <a:pt x="1031963" y="2149475"/>
                          <a:pt x="991482" y="2224087"/>
                        </a:cubicBezTo>
                        <a:cubicBezTo>
                          <a:pt x="951001" y="2298699"/>
                          <a:pt x="964495" y="2255837"/>
                          <a:pt x="962907" y="2271712"/>
                        </a:cubicBezTo>
                        <a:cubicBezTo>
                          <a:pt x="961320" y="2287587"/>
                          <a:pt x="963701" y="2305049"/>
                          <a:pt x="981957" y="2319337"/>
                        </a:cubicBezTo>
                        <a:cubicBezTo>
                          <a:pt x="1000213" y="2333625"/>
                          <a:pt x="1033551" y="2350293"/>
                          <a:pt x="1072445" y="2357437"/>
                        </a:cubicBezTo>
                        <a:cubicBezTo>
                          <a:pt x="1111339" y="2364581"/>
                          <a:pt x="1125626" y="2364581"/>
                          <a:pt x="1215320" y="2362200"/>
                        </a:cubicBezTo>
                        <a:cubicBezTo>
                          <a:pt x="1305014" y="2359819"/>
                          <a:pt x="1451063" y="2365375"/>
                          <a:pt x="1610607" y="2343150"/>
                        </a:cubicBezTo>
                        <a:cubicBezTo>
                          <a:pt x="1770151" y="2320925"/>
                          <a:pt x="2078126" y="2246313"/>
                          <a:pt x="2172582" y="2228850"/>
                        </a:cubicBezTo>
                        <a:cubicBezTo>
                          <a:pt x="2267038" y="2211388"/>
                          <a:pt x="2222191" y="2224881"/>
                          <a:pt x="2177345" y="2238375"/>
                        </a:cubicBezTo>
                      </a:path>
                    </a:pathLst>
                  </a:custGeom>
                  <a:noFill/>
                  <a:ln w="1905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AAE9CEEE-B5BC-489F-A8ED-AA0B6853CFAF}"/>
                    </a:ext>
                  </a:extLst>
                </p:cNvPr>
                <p:cNvSpPr txBox="1"/>
                <p:nvPr/>
              </p:nvSpPr>
              <p:spPr>
                <a:xfrm>
                  <a:off x="11595182" y="4800443"/>
                  <a:ext cx="1116011" cy="400110"/>
                </a:xfrm>
                <a:prstGeom prst="rect">
                  <a:avLst/>
                </a:prstGeom>
                <a:noFill/>
              </p:spPr>
              <p:txBody>
                <a:bodyPr wrap="none" rtlCol="0">
                  <a:spAutoFit/>
                </a:bodyPr>
                <a:lstStyle/>
                <a:p>
                  <a:r>
                    <a:rPr lang="en-US" sz="2000" dirty="0">
                      <a:solidFill>
                        <a:schemeClr val="tx1">
                          <a:lumMod val="75000"/>
                          <a:lumOff val="25000"/>
                        </a:schemeClr>
                      </a:solidFill>
                      <a:latin typeface="+mn-lt"/>
                    </a:rPr>
                    <a:t>Over Fit</a:t>
                  </a:r>
                </a:p>
              </p:txBody>
            </p:sp>
          </p:grpSp>
        </p:grpSp>
        <p:sp>
          <p:nvSpPr>
            <p:cNvPr id="14" name="Arrow: Right 13">
              <a:extLst>
                <a:ext uri="{FF2B5EF4-FFF2-40B4-BE49-F238E27FC236}">
                  <a16:creationId xmlns:a16="http://schemas.microsoft.com/office/drawing/2014/main" id="{841A310C-E53F-4397-8CB5-ED239DADB612}"/>
                </a:ext>
              </a:extLst>
            </p:cNvPr>
            <p:cNvSpPr/>
            <p:nvPr/>
          </p:nvSpPr>
          <p:spPr bwMode="auto">
            <a:xfrm>
              <a:off x="5263734" y="2797638"/>
              <a:ext cx="933681" cy="548558"/>
            </a:xfrm>
            <a:prstGeom prst="rightArrow">
              <a:avLst/>
            </a:prstGeom>
            <a:solidFill>
              <a:schemeClr val="tx1"/>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dirty="0">
                <a:ln>
                  <a:noFill/>
                </a:ln>
                <a:solidFill>
                  <a:schemeClr val="tx1"/>
                </a:solidFill>
                <a:effectLst/>
                <a:latin typeface="Gill Sans" panose="020B0702020104020203"/>
              </a:endParaRPr>
            </a:p>
          </p:txBody>
        </p:sp>
        <p:sp>
          <p:nvSpPr>
            <p:cNvPr id="15" name="Arrow: Right 14">
              <a:extLst>
                <a:ext uri="{FF2B5EF4-FFF2-40B4-BE49-F238E27FC236}">
                  <a16:creationId xmlns:a16="http://schemas.microsoft.com/office/drawing/2014/main" id="{2D63A196-7975-4CA4-89B4-5C59FF4842A9}"/>
                </a:ext>
              </a:extLst>
            </p:cNvPr>
            <p:cNvSpPr/>
            <p:nvPr/>
          </p:nvSpPr>
          <p:spPr bwMode="auto">
            <a:xfrm>
              <a:off x="9673825" y="2827087"/>
              <a:ext cx="933681" cy="548558"/>
            </a:xfrm>
            <a:prstGeom prst="rightArrow">
              <a:avLst/>
            </a:prstGeom>
            <a:solidFill>
              <a:schemeClr val="tx1"/>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dirty="0">
                <a:ln>
                  <a:noFill/>
                </a:ln>
                <a:solidFill>
                  <a:schemeClr val="tx1"/>
                </a:solidFill>
                <a:effectLst/>
                <a:latin typeface="Gill Sans" panose="020B0702020104020203"/>
              </a:endParaRPr>
            </a:p>
          </p:txBody>
        </p:sp>
      </p:grpSp>
    </p:spTree>
    <p:extLst>
      <p:ext uri="{BB962C8B-B14F-4D97-AF65-F5344CB8AC3E}">
        <p14:creationId xmlns:p14="http://schemas.microsoft.com/office/powerpoint/2010/main" val="8674244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47"/>
          <p:cNvSpPr txBox="1">
            <a:spLocks noGrp="1"/>
          </p:cNvSpPr>
          <p:nvPr>
            <p:ph type="title"/>
          </p:nvPr>
        </p:nvSpPr>
        <p:spPr>
          <a:xfrm>
            <a:off x="3079" y="319676"/>
            <a:ext cx="16258032" cy="665045"/>
          </a:xfrm>
          <a:prstGeom prst="rect">
            <a:avLst/>
          </a:prstGeom>
          <a:noFill/>
          <a:ln>
            <a:noFill/>
          </a:ln>
        </p:spPr>
        <p:txBody>
          <a:bodyPr spcFirstLastPara="1" vert="horz" wrap="square" lIns="91425" tIns="45700" rIns="91425" bIns="45700" rtlCol="0" anchor="ctr" anchorCtr="0">
            <a:noAutofit/>
          </a:bodyPr>
          <a:lstStyle/>
          <a:p>
            <a:r>
              <a:rPr lang="en-IN" dirty="0"/>
              <a:t>Regularization</a:t>
            </a:r>
            <a:endParaRPr dirty="0"/>
          </a:p>
        </p:txBody>
      </p:sp>
      <p:sp>
        <p:nvSpPr>
          <p:cNvPr id="11" name="Rectangle 10">
            <a:extLst>
              <a:ext uri="{FF2B5EF4-FFF2-40B4-BE49-F238E27FC236}">
                <a16:creationId xmlns:a16="http://schemas.microsoft.com/office/drawing/2014/main" id="{21E1BA2B-F2A0-4B14-815E-09E1BDD87637}"/>
              </a:ext>
            </a:extLst>
          </p:cNvPr>
          <p:cNvSpPr/>
          <p:nvPr/>
        </p:nvSpPr>
        <p:spPr>
          <a:xfrm>
            <a:off x="4752117" y="1386819"/>
            <a:ext cx="11790679" cy="738664"/>
          </a:xfrm>
          <a:prstGeom prst="rect">
            <a:avLst/>
          </a:prstGeom>
        </p:spPr>
        <p:txBody>
          <a:bodyPr wrap="square">
            <a:spAutoFit/>
          </a:bodyPr>
          <a:lstStyle/>
          <a:p>
            <a:r>
              <a:rPr lang="en-IN" sz="2000" dirty="0">
                <a:latin typeface="Open Sans" panose="020B0604020202020204" charset="0"/>
                <a:ea typeface="Open Sans" panose="020B0604020202020204" charset="0"/>
                <a:cs typeface="Open Sans" panose="020B0604020202020204" charset="0"/>
              </a:rPr>
              <a:t>Regularization solves overfitting to the training data.</a:t>
            </a:r>
          </a:p>
          <a:p>
            <a:endParaRPr lang="en-IN" sz="2200" dirty="0">
              <a:latin typeface="Open Sans" panose="020B0604020202020204" charset="0"/>
              <a:ea typeface="Open Sans" panose="020B0604020202020204" charset="0"/>
              <a:cs typeface="Open Sans" panose="020B0604020202020204" charset="0"/>
            </a:endParaRPr>
          </a:p>
        </p:txBody>
      </p:sp>
      <p:sp>
        <p:nvSpPr>
          <p:cNvPr id="54" name="Rectangle 53">
            <a:extLst>
              <a:ext uri="{FF2B5EF4-FFF2-40B4-BE49-F238E27FC236}">
                <a16:creationId xmlns:a16="http://schemas.microsoft.com/office/drawing/2014/main" id="{F50C3F47-2199-4005-A499-1BC97C65793D}"/>
              </a:ext>
            </a:extLst>
          </p:cNvPr>
          <p:cNvSpPr/>
          <p:nvPr/>
        </p:nvSpPr>
        <p:spPr>
          <a:xfrm>
            <a:off x="7051602" y="2402855"/>
            <a:ext cx="8623828" cy="707886"/>
          </a:xfrm>
          <a:prstGeom prst="rect">
            <a:avLst/>
          </a:prstGeom>
        </p:spPr>
        <p:txBody>
          <a:bodyPr wrap="square">
            <a:spAutoFit/>
          </a:bodyPr>
          <a:lstStyle/>
          <a:p>
            <a:r>
              <a:rPr lang="en-IN" sz="2000" dirty="0">
                <a:latin typeface="Open Sans" panose="020B0604020202020204" charset="0"/>
                <a:ea typeface="Open Sans" panose="020B0604020202020204" charset="0"/>
                <a:cs typeface="Open Sans" panose="020B0604020202020204" charset="0"/>
              </a:rPr>
              <a:t>Used to restrict the parameters values that are estimated in the model</a:t>
            </a:r>
          </a:p>
          <a:p>
            <a:endParaRPr lang="en-IN" sz="2000" dirty="0">
              <a:latin typeface="Open Sans" panose="020B0604020202020204" charset="0"/>
              <a:ea typeface="Open Sans" panose="020B0604020202020204" charset="0"/>
              <a:cs typeface="Open Sans" panose="020B0604020202020204" charset="0"/>
            </a:endParaRPr>
          </a:p>
        </p:txBody>
      </p:sp>
      <p:sp>
        <p:nvSpPr>
          <p:cNvPr id="60" name="Rectangle 59">
            <a:extLst>
              <a:ext uri="{FF2B5EF4-FFF2-40B4-BE49-F238E27FC236}">
                <a16:creationId xmlns:a16="http://schemas.microsoft.com/office/drawing/2014/main" id="{8741295E-7122-4E45-AA1F-58C97C7D07DF}"/>
              </a:ext>
            </a:extLst>
          </p:cNvPr>
          <p:cNvSpPr/>
          <p:nvPr/>
        </p:nvSpPr>
        <p:spPr>
          <a:xfrm>
            <a:off x="7271279" y="3807006"/>
            <a:ext cx="3844322" cy="553998"/>
          </a:xfrm>
          <a:prstGeom prst="rect">
            <a:avLst/>
          </a:prstGeom>
          <a:ln>
            <a:solidFill>
              <a:schemeClr val="accent1"/>
            </a:solidFill>
          </a:ln>
        </p:spPr>
        <p:txBody>
          <a:bodyPr wrap="none">
            <a:spAutoFit/>
          </a:bodyPr>
          <a:lstStyle/>
          <a:p>
            <a:r>
              <a:rPr lang="en-US" sz="3000" i="1" dirty="0">
                <a:solidFill>
                  <a:srgbClr val="424242"/>
                </a:solidFill>
                <a:latin typeface="Liberation Serif"/>
              </a:rPr>
              <a:t>L = ∑( </a:t>
            </a:r>
            <a:r>
              <a:rPr lang="en-US" sz="3000" i="1" dirty="0" err="1">
                <a:solidFill>
                  <a:srgbClr val="424242"/>
                </a:solidFill>
                <a:latin typeface="Liberation Serif"/>
              </a:rPr>
              <a:t>Ŷ</a:t>
            </a:r>
            <a:r>
              <a:rPr lang="en-US" sz="3000" i="1" baseline="-25000" dirty="0" err="1">
                <a:solidFill>
                  <a:srgbClr val="424242"/>
                </a:solidFill>
                <a:latin typeface="Liberation Serif"/>
              </a:rPr>
              <a:t>i</a:t>
            </a:r>
            <a:r>
              <a:rPr lang="en-US" sz="3000" i="1" dirty="0">
                <a:solidFill>
                  <a:srgbClr val="424242"/>
                </a:solidFill>
                <a:latin typeface="Liberation Serif"/>
              </a:rPr>
              <a:t>– Y</a:t>
            </a:r>
            <a:r>
              <a:rPr lang="en-US" sz="3000" i="1" baseline="-25000" dirty="0">
                <a:solidFill>
                  <a:srgbClr val="424242"/>
                </a:solidFill>
                <a:latin typeface="Liberation Serif"/>
              </a:rPr>
              <a:t>i</a:t>
            </a:r>
            <a:r>
              <a:rPr lang="en-US" sz="3000" i="1" dirty="0">
                <a:solidFill>
                  <a:srgbClr val="424242"/>
                </a:solidFill>
                <a:latin typeface="Liberation Serif"/>
              </a:rPr>
              <a:t>)</a:t>
            </a:r>
            <a:r>
              <a:rPr lang="en-US" sz="3000" i="1" baseline="30000" dirty="0">
                <a:solidFill>
                  <a:srgbClr val="424242"/>
                </a:solidFill>
                <a:latin typeface="Liberation Serif"/>
              </a:rPr>
              <a:t>2</a:t>
            </a:r>
            <a:r>
              <a:rPr lang="en-US" sz="3000" i="1" dirty="0">
                <a:solidFill>
                  <a:srgbClr val="424242"/>
                </a:solidFill>
                <a:latin typeface="Source Sans Pro" panose="020B0503030403020204" pitchFamily="34" charset="0"/>
              </a:rPr>
              <a:t> </a:t>
            </a:r>
            <a:r>
              <a:rPr lang="en-US" sz="3000" i="1" dirty="0">
                <a:solidFill>
                  <a:srgbClr val="424242"/>
                </a:solidFill>
                <a:latin typeface="Liberation Serif"/>
              </a:rPr>
              <a:t>+ </a:t>
            </a:r>
            <a:r>
              <a:rPr lang="el-GR" sz="3000" i="1" dirty="0">
                <a:solidFill>
                  <a:srgbClr val="424242"/>
                </a:solidFill>
                <a:latin typeface="Liberation Serif"/>
              </a:rPr>
              <a:t>λ</a:t>
            </a:r>
            <a:r>
              <a:rPr lang="en-US" sz="3000" i="1" dirty="0">
                <a:solidFill>
                  <a:srgbClr val="424242"/>
                </a:solidFill>
                <a:latin typeface="Liberation Serif"/>
              </a:rPr>
              <a:t> </a:t>
            </a:r>
            <a:r>
              <a:rPr lang="el-GR" sz="3000" i="1" dirty="0">
                <a:solidFill>
                  <a:srgbClr val="424242"/>
                </a:solidFill>
                <a:latin typeface="Liberation Serif"/>
              </a:rPr>
              <a:t>∑ β</a:t>
            </a:r>
            <a:r>
              <a:rPr lang="el-GR" sz="3000" i="1" baseline="30000" dirty="0">
                <a:solidFill>
                  <a:srgbClr val="424242"/>
                </a:solidFill>
                <a:latin typeface="Liberation Serif"/>
              </a:rPr>
              <a:t>2</a:t>
            </a:r>
            <a:endParaRPr lang="en-US" sz="3000" dirty="0"/>
          </a:p>
        </p:txBody>
      </p:sp>
      <p:sp>
        <p:nvSpPr>
          <p:cNvPr id="61" name="Rectangle 60">
            <a:extLst>
              <a:ext uri="{FF2B5EF4-FFF2-40B4-BE49-F238E27FC236}">
                <a16:creationId xmlns:a16="http://schemas.microsoft.com/office/drawing/2014/main" id="{0B569B8B-9F7F-44CC-AC1E-0E439855968A}"/>
              </a:ext>
            </a:extLst>
          </p:cNvPr>
          <p:cNvSpPr/>
          <p:nvPr/>
        </p:nvSpPr>
        <p:spPr>
          <a:xfrm>
            <a:off x="7051601" y="5029191"/>
            <a:ext cx="8128000" cy="1631216"/>
          </a:xfrm>
          <a:prstGeom prst="rect">
            <a:avLst/>
          </a:prstGeom>
        </p:spPr>
        <p:txBody>
          <a:bodyPr>
            <a:spAutoFit/>
          </a:bodyPr>
          <a:lstStyle/>
          <a:p>
            <a:r>
              <a:rPr lang="en-US" sz="2000" dirty="0">
                <a:latin typeface="Open Sans" panose="020B0604020202020204" charset="0"/>
                <a:ea typeface="Open Sans" panose="020B0604020202020204" charset="0"/>
                <a:cs typeface="Open Sans" panose="020B0604020202020204" charset="0"/>
              </a:rPr>
              <a:t>This loss function  includes 2 elements. </a:t>
            </a:r>
          </a:p>
          <a:p>
            <a:endParaRPr lang="en-US" sz="2000" dirty="0">
              <a:latin typeface="Open Sans" panose="020B0604020202020204" charset="0"/>
              <a:ea typeface="Open Sans" panose="020B0604020202020204" charset="0"/>
              <a:cs typeface="Open Sans" panose="020B0604020202020204" charset="0"/>
            </a:endParaRPr>
          </a:p>
          <a:p>
            <a:r>
              <a:rPr lang="en-US" sz="2000" dirty="0">
                <a:latin typeface="Open Sans" panose="020B0604020202020204" charset="0"/>
                <a:ea typeface="Open Sans" panose="020B0604020202020204" charset="0"/>
                <a:cs typeface="Open Sans" panose="020B0604020202020204" charset="0"/>
              </a:rPr>
              <a:t>1) the sum of square distances between predicted and actual value</a:t>
            </a:r>
          </a:p>
          <a:p>
            <a:endParaRPr lang="en-US" sz="2000" dirty="0">
              <a:latin typeface="Open Sans" panose="020B0604020202020204" charset="0"/>
              <a:ea typeface="Open Sans" panose="020B0604020202020204" charset="0"/>
              <a:cs typeface="Open Sans" panose="020B0604020202020204" charset="0"/>
            </a:endParaRPr>
          </a:p>
          <a:p>
            <a:r>
              <a:rPr lang="en-US" sz="2000" dirty="0">
                <a:latin typeface="Open Sans" panose="020B0604020202020204" charset="0"/>
                <a:ea typeface="Open Sans" panose="020B0604020202020204" charset="0"/>
                <a:cs typeface="Open Sans" panose="020B0604020202020204" charset="0"/>
              </a:rPr>
              <a:t>2) the second element is the regularization term</a:t>
            </a:r>
          </a:p>
        </p:txBody>
      </p:sp>
      <p:pic>
        <p:nvPicPr>
          <p:cNvPr id="28" name="Picture 27">
            <a:extLst>
              <a:ext uri="{FF2B5EF4-FFF2-40B4-BE49-F238E27FC236}">
                <a16:creationId xmlns:a16="http://schemas.microsoft.com/office/drawing/2014/main" id="{C46BB305-5845-4973-9110-008F1CBCFC8F}"/>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691369" y="885621"/>
            <a:ext cx="2886591" cy="253920"/>
          </a:xfrm>
          <a:prstGeom prst="rect">
            <a:avLst/>
          </a:prstGeom>
        </p:spPr>
      </p:pic>
      <p:grpSp>
        <p:nvGrpSpPr>
          <p:cNvPr id="27" name="Group 26">
            <a:extLst>
              <a:ext uri="{FF2B5EF4-FFF2-40B4-BE49-F238E27FC236}">
                <a16:creationId xmlns:a16="http://schemas.microsoft.com/office/drawing/2014/main" id="{72DAE23F-752B-4F2F-B74B-08016193A4AA}"/>
              </a:ext>
            </a:extLst>
          </p:cNvPr>
          <p:cNvGrpSpPr/>
          <p:nvPr/>
        </p:nvGrpSpPr>
        <p:grpSpPr>
          <a:xfrm>
            <a:off x="740228" y="2891432"/>
            <a:ext cx="6120975" cy="2939143"/>
            <a:chOff x="783770" y="2090048"/>
            <a:chExt cx="6120975" cy="2939143"/>
          </a:xfrm>
        </p:grpSpPr>
        <p:grpSp>
          <p:nvGrpSpPr>
            <p:cNvPr id="30" name="Group 29">
              <a:extLst>
                <a:ext uri="{FF2B5EF4-FFF2-40B4-BE49-F238E27FC236}">
                  <a16:creationId xmlns:a16="http://schemas.microsoft.com/office/drawing/2014/main" id="{BB4F60A4-4311-4B70-AC79-794A46EA82F3}"/>
                </a:ext>
              </a:extLst>
            </p:cNvPr>
            <p:cNvGrpSpPr/>
            <p:nvPr/>
          </p:nvGrpSpPr>
          <p:grpSpPr>
            <a:xfrm>
              <a:off x="783770" y="2090048"/>
              <a:ext cx="3331667" cy="2939143"/>
              <a:chOff x="783770" y="2090048"/>
              <a:chExt cx="3331667" cy="2939143"/>
            </a:xfrm>
          </p:grpSpPr>
          <p:grpSp>
            <p:nvGrpSpPr>
              <p:cNvPr id="44" name="Group 43">
                <a:extLst>
                  <a:ext uri="{FF2B5EF4-FFF2-40B4-BE49-F238E27FC236}">
                    <a16:creationId xmlns:a16="http://schemas.microsoft.com/office/drawing/2014/main" id="{0A289635-D566-4FDD-B5C0-E28D17D97B8B}"/>
                  </a:ext>
                </a:extLst>
              </p:cNvPr>
              <p:cNvGrpSpPr/>
              <p:nvPr/>
            </p:nvGrpSpPr>
            <p:grpSpPr>
              <a:xfrm>
                <a:off x="783770" y="2090048"/>
                <a:ext cx="3331667" cy="2939143"/>
                <a:chOff x="783770" y="1632857"/>
                <a:chExt cx="3331667" cy="2939143"/>
              </a:xfrm>
            </p:grpSpPr>
            <p:cxnSp>
              <p:nvCxnSpPr>
                <p:cNvPr id="65" name="Straight Arrow Connector 64">
                  <a:extLst>
                    <a:ext uri="{FF2B5EF4-FFF2-40B4-BE49-F238E27FC236}">
                      <a16:creationId xmlns:a16="http://schemas.microsoft.com/office/drawing/2014/main" id="{ECD8BB40-A6BB-4F7C-83DD-39C295292949}"/>
                    </a:ext>
                  </a:extLst>
                </p:cNvPr>
                <p:cNvCxnSpPr>
                  <a:cxnSpLocks/>
                </p:cNvCxnSpPr>
                <p:nvPr/>
              </p:nvCxnSpPr>
              <p:spPr>
                <a:xfrm flipV="1">
                  <a:off x="783771" y="4550229"/>
                  <a:ext cx="3331666" cy="21771"/>
                </a:xfrm>
                <a:prstGeom prst="straightConnector1">
                  <a:avLst/>
                </a:prstGeom>
                <a:ln>
                  <a:solidFill>
                    <a:schemeClr val="tx1">
                      <a:lumMod val="75000"/>
                      <a:lumOff val="25000"/>
                    </a:schemeClr>
                  </a:solidFill>
                  <a:tailEnd type="triangle"/>
                </a:ln>
                <a:effectLst/>
              </p:spPr>
              <p:style>
                <a:lnRef idx="3">
                  <a:schemeClr val="dk1"/>
                </a:lnRef>
                <a:fillRef idx="0">
                  <a:schemeClr val="dk1"/>
                </a:fillRef>
                <a:effectRef idx="2">
                  <a:schemeClr val="dk1"/>
                </a:effectRef>
                <a:fontRef idx="minor">
                  <a:schemeClr val="tx1"/>
                </a:fontRef>
              </p:style>
            </p:cxnSp>
            <p:cxnSp>
              <p:nvCxnSpPr>
                <p:cNvPr id="66" name="Straight Arrow Connector 65">
                  <a:extLst>
                    <a:ext uri="{FF2B5EF4-FFF2-40B4-BE49-F238E27FC236}">
                      <a16:creationId xmlns:a16="http://schemas.microsoft.com/office/drawing/2014/main" id="{91B8304D-33A0-487F-BDF4-59D4482E55EB}"/>
                    </a:ext>
                  </a:extLst>
                </p:cNvPr>
                <p:cNvCxnSpPr>
                  <a:cxnSpLocks/>
                </p:cNvCxnSpPr>
                <p:nvPr/>
              </p:nvCxnSpPr>
              <p:spPr>
                <a:xfrm flipV="1">
                  <a:off x="783771" y="1632857"/>
                  <a:ext cx="0" cy="2939143"/>
                </a:xfrm>
                <a:prstGeom prst="straightConnector1">
                  <a:avLst/>
                </a:prstGeom>
                <a:ln>
                  <a:solidFill>
                    <a:schemeClr val="tx1">
                      <a:lumMod val="75000"/>
                      <a:lumOff val="25000"/>
                    </a:schemeClr>
                  </a:solidFill>
                  <a:tailEnd type="triangle"/>
                </a:ln>
                <a:effectLst/>
              </p:spPr>
              <p:style>
                <a:lnRef idx="3">
                  <a:schemeClr val="dk1"/>
                </a:lnRef>
                <a:fillRef idx="0">
                  <a:schemeClr val="dk1"/>
                </a:fillRef>
                <a:effectRef idx="2">
                  <a:schemeClr val="dk1"/>
                </a:effectRef>
                <a:fontRef idx="minor">
                  <a:schemeClr val="tx1"/>
                </a:fontRef>
              </p:style>
            </p:cxnSp>
            <p:cxnSp>
              <p:nvCxnSpPr>
                <p:cNvPr id="67" name="Straight Connector 66">
                  <a:extLst>
                    <a:ext uri="{FF2B5EF4-FFF2-40B4-BE49-F238E27FC236}">
                      <a16:creationId xmlns:a16="http://schemas.microsoft.com/office/drawing/2014/main" id="{EC1C1DAC-CA91-42CC-BCA4-D4C44381C53E}"/>
                    </a:ext>
                  </a:extLst>
                </p:cNvPr>
                <p:cNvCxnSpPr>
                  <a:cxnSpLocks/>
                </p:cNvCxnSpPr>
                <p:nvPr/>
              </p:nvCxnSpPr>
              <p:spPr>
                <a:xfrm flipV="1">
                  <a:off x="783771" y="2111829"/>
                  <a:ext cx="2038084" cy="2038085"/>
                </a:xfrm>
                <a:prstGeom prst="line">
                  <a:avLst/>
                </a:prstGeom>
                <a:ln>
                  <a:solidFill>
                    <a:srgbClr val="FF0000"/>
                  </a:solidFill>
                </a:ln>
                <a:effectLst/>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B8E594B6-0EB5-4011-87D9-2A2BC69B7954}"/>
                    </a:ext>
                  </a:extLst>
                </p:cNvPr>
                <p:cNvCxnSpPr>
                  <a:cxnSpLocks/>
                </p:cNvCxnSpPr>
                <p:nvPr/>
              </p:nvCxnSpPr>
              <p:spPr>
                <a:xfrm flipV="1">
                  <a:off x="783770" y="2852057"/>
                  <a:ext cx="2656116" cy="726205"/>
                </a:xfrm>
                <a:prstGeom prst="line">
                  <a:avLst/>
                </a:prstGeom>
                <a:effectLst/>
              </p:spPr>
              <p:style>
                <a:lnRef idx="3">
                  <a:schemeClr val="accent6"/>
                </a:lnRef>
                <a:fillRef idx="0">
                  <a:schemeClr val="accent6"/>
                </a:fillRef>
                <a:effectRef idx="2">
                  <a:schemeClr val="accent6"/>
                </a:effectRef>
                <a:fontRef idx="minor">
                  <a:schemeClr val="tx1"/>
                </a:fontRef>
              </p:style>
            </p:cxnSp>
          </p:grpSp>
          <p:grpSp>
            <p:nvGrpSpPr>
              <p:cNvPr id="45" name="Group 44">
                <a:extLst>
                  <a:ext uri="{FF2B5EF4-FFF2-40B4-BE49-F238E27FC236}">
                    <a16:creationId xmlns:a16="http://schemas.microsoft.com/office/drawing/2014/main" id="{1A52361A-68FD-4B5B-8A4D-CC7D084FA49B}"/>
                  </a:ext>
                </a:extLst>
              </p:cNvPr>
              <p:cNvGrpSpPr/>
              <p:nvPr/>
            </p:nvGrpSpPr>
            <p:grpSpPr>
              <a:xfrm>
                <a:off x="1005701" y="2920662"/>
                <a:ext cx="2188305" cy="1270421"/>
                <a:chOff x="1005701" y="2920662"/>
                <a:chExt cx="2188305" cy="1270421"/>
              </a:xfrm>
            </p:grpSpPr>
            <p:sp>
              <p:nvSpPr>
                <p:cNvPr id="53" name="Oval 52">
                  <a:extLst>
                    <a:ext uri="{FF2B5EF4-FFF2-40B4-BE49-F238E27FC236}">
                      <a16:creationId xmlns:a16="http://schemas.microsoft.com/office/drawing/2014/main" id="{56558C38-8BF0-47E6-B4B4-7204066BC12F}"/>
                    </a:ext>
                  </a:extLst>
                </p:cNvPr>
                <p:cNvSpPr/>
                <p:nvPr/>
              </p:nvSpPr>
              <p:spPr>
                <a:xfrm>
                  <a:off x="1937656" y="4008203"/>
                  <a:ext cx="182880" cy="18288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FABCBF03-CD67-4443-8A07-70B905DCB5EE}"/>
                    </a:ext>
                  </a:extLst>
                </p:cNvPr>
                <p:cNvSpPr/>
                <p:nvPr/>
              </p:nvSpPr>
              <p:spPr>
                <a:xfrm>
                  <a:off x="3011126" y="3596546"/>
                  <a:ext cx="182880" cy="18288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6A6A52D-0FD4-47FD-BADF-2CA7547197CF}"/>
                    </a:ext>
                  </a:extLst>
                </p:cNvPr>
                <p:cNvSpPr/>
                <p:nvPr/>
              </p:nvSpPr>
              <p:spPr>
                <a:xfrm>
                  <a:off x="2956698" y="2920662"/>
                  <a:ext cx="174172" cy="151605"/>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DC796A5-9B07-4611-96A4-1FB1718BCCFD}"/>
                    </a:ext>
                  </a:extLst>
                </p:cNvPr>
                <p:cNvSpPr/>
                <p:nvPr/>
              </p:nvSpPr>
              <p:spPr>
                <a:xfrm>
                  <a:off x="2362518" y="3452382"/>
                  <a:ext cx="182880" cy="18288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7524A45-6928-4922-8721-4933551EC9D6}"/>
                    </a:ext>
                  </a:extLst>
                </p:cNvPr>
                <p:cNvSpPr/>
                <p:nvPr/>
              </p:nvSpPr>
              <p:spPr>
                <a:xfrm>
                  <a:off x="1005701" y="3580622"/>
                  <a:ext cx="182880" cy="18288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7F60EAA-073A-4F65-AC3D-253571BDF702}"/>
                    </a:ext>
                  </a:extLst>
                </p:cNvPr>
                <p:cNvSpPr/>
                <p:nvPr/>
              </p:nvSpPr>
              <p:spPr>
                <a:xfrm>
                  <a:off x="2297203" y="2920662"/>
                  <a:ext cx="174172" cy="1516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BCA248D-74E6-4DD8-A348-9A6B8171A57D}"/>
                    </a:ext>
                  </a:extLst>
                </p:cNvPr>
                <p:cNvSpPr/>
                <p:nvPr/>
              </p:nvSpPr>
              <p:spPr>
                <a:xfrm>
                  <a:off x="1651770" y="3528184"/>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1" name="Group 30">
              <a:extLst>
                <a:ext uri="{FF2B5EF4-FFF2-40B4-BE49-F238E27FC236}">
                  <a16:creationId xmlns:a16="http://schemas.microsoft.com/office/drawing/2014/main" id="{445C376A-050D-4ADD-8469-C3D0F9922D27}"/>
                </a:ext>
              </a:extLst>
            </p:cNvPr>
            <p:cNvGrpSpPr/>
            <p:nvPr/>
          </p:nvGrpSpPr>
          <p:grpSpPr>
            <a:xfrm>
              <a:off x="4400601" y="3101187"/>
              <a:ext cx="2504144" cy="1470813"/>
              <a:chOff x="4375627" y="2662059"/>
              <a:chExt cx="3542476" cy="1470813"/>
            </a:xfrm>
          </p:grpSpPr>
          <p:grpSp>
            <p:nvGrpSpPr>
              <p:cNvPr id="34" name="Group 33">
                <a:extLst>
                  <a:ext uri="{FF2B5EF4-FFF2-40B4-BE49-F238E27FC236}">
                    <a16:creationId xmlns:a16="http://schemas.microsoft.com/office/drawing/2014/main" id="{974AD303-2FF6-4050-8B55-160E201504C1}"/>
                  </a:ext>
                </a:extLst>
              </p:cNvPr>
              <p:cNvGrpSpPr/>
              <p:nvPr/>
            </p:nvGrpSpPr>
            <p:grpSpPr>
              <a:xfrm>
                <a:off x="4375627" y="2864735"/>
                <a:ext cx="404645" cy="676330"/>
                <a:chOff x="4755184" y="2433270"/>
                <a:chExt cx="404645" cy="676330"/>
              </a:xfrm>
            </p:grpSpPr>
            <p:cxnSp>
              <p:nvCxnSpPr>
                <p:cNvPr id="39" name="Straight Connector 38">
                  <a:extLst>
                    <a:ext uri="{FF2B5EF4-FFF2-40B4-BE49-F238E27FC236}">
                      <a16:creationId xmlns:a16="http://schemas.microsoft.com/office/drawing/2014/main" id="{FFFCB09C-B37C-4075-B5F8-F62F5BF42C6D}"/>
                    </a:ext>
                  </a:extLst>
                </p:cNvPr>
                <p:cNvCxnSpPr>
                  <a:cxnSpLocks/>
                </p:cNvCxnSpPr>
                <p:nvPr/>
              </p:nvCxnSpPr>
              <p:spPr>
                <a:xfrm flipV="1">
                  <a:off x="4755184" y="2433270"/>
                  <a:ext cx="404645" cy="1"/>
                </a:xfrm>
                <a:prstGeom prst="line">
                  <a:avLst/>
                </a:prstGeom>
                <a:ln>
                  <a:solidFill>
                    <a:srgbClr val="FF0000"/>
                  </a:solidFill>
                </a:ln>
                <a:effectLst/>
              </p:spPr>
              <p:style>
                <a:lnRef idx="3">
                  <a:schemeClr val="accent5"/>
                </a:lnRef>
                <a:fillRef idx="0">
                  <a:schemeClr val="accent5"/>
                </a:fillRef>
                <a:effectRef idx="2">
                  <a:schemeClr val="accent5"/>
                </a:effectRef>
                <a:fontRef idx="minor">
                  <a:schemeClr val="tx1"/>
                </a:fontRef>
              </p:style>
            </p:cxnSp>
            <p:cxnSp>
              <p:nvCxnSpPr>
                <p:cNvPr id="43" name="Straight Connector 42">
                  <a:extLst>
                    <a:ext uri="{FF2B5EF4-FFF2-40B4-BE49-F238E27FC236}">
                      <a16:creationId xmlns:a16="http://schemas.microsoft.com/office/drawing/2014/main" id="{054B7A89-FD78-4F1E-90AD-4799ECD342E6}"/>
                    </a:ext>
                  </a:extLst>
                </p:cNvPr>
                <p:cNvCxnSpPr>
                  <a:cxnSpLocks/>
                </p:cNvCxnSpPr>
                <p:nvPr/>
              </p:nvCxnSpPr>
              <p:spPr>
                <a:xfrm flipV="1">
                  <a:off x="4755184" y="3109599"/>
                  <a:ext cx="404645" cy="1"/>
                </a:xfrm>
                <a:prstGeom prst="line">
                  <a:avLst/>
                </a:prstGeom>
                <a:ln/>
                <a:effectLst/>
              </p:spPr>
              <p:style>
                <a:lnRef idx="3">
                  <a:schemeClr val="accent6"/>
                </a:lnRef>
                <a:fillRef idx="0">
                  <a:schemeClr val="accent6"/>
                </a:fillRef>
                <a:effectRef idx="2">
                  <a:schemeClr val="accent6"/>
                </a:effectRef>
                <a:fontRef idx="minor">
                  <a:schemeClr val="tx1"/>
                </a:fontRef>
              </p:style>
            </p:cxnSp>
          </p:grpSp>
          <p:sp>
            <p:nvSpPr>
              <p:cNvPr id="36" name="Rectangle 35">
                <a:extLst>
                  <a:ext uri="{FF2B5EF4-FFF2-40B4-BE49-F238E27FC236}">
                    <a16:creationId xmlns:a16="http://schemas.microsoft.com/office/drawing/2014/main" id="{44001653-D243-42B3-89B6-1432617AB7CC}"/>
                  </a:ext>
                </a:extLst>
              </p:cNvPr>
              <p:cNvSpPr/>
              <p:nvPr/>
            </p:nvSpPr>
            <p:spPr>
              <a:xfrm>
                <a:off x="5003865" y="2662059"/>
                <a:ext cx="2885445" cy="769441"/>
              </a:xfrm>
              <a:prstGeom prst="rect">
                <a:avLst/>
              </a:prstGeom>
            </p:spPr>
            <p:txBody>
              <a:bodyPr wrap="square">
                <a:spAutoFit/>
              </a:bodyPr>
              <a:lstStyle/>
              <a:p>
                <a:r>
                  <a:rPr lang="en-IN" sz="2200" dirty="0">
                    <a:latin typeface="Open Sans" panose="020B0604020202020204" charset="0"/>
                    <a:ea typeface="Open Sans" panose="020B0604020202020204" charset="0"/>
                    <a:cs typeface="Open Sans" panose="020B0604020202020204" charset="0"/>
                  </a:rPr>
                  <a:t>Training</a:t>
                </a:r>
              </a:p>
              <a:p>
                <a:endParaRPr lang="en-IN" sz="2200" dirty="0">
                  <a:latin typeface="Open Sans" panose="020B0604020202020204" charset="0"/>
                  <a:ea typeface="Open Sans" panose="020B0604020202020204" charset="0"/>
                  <a:cs typeface="Open Sans" panose="020B0604020202020204" charset="0"/>
                </a:endParaRPr>
              </a:p>
            </p:txBody>
          </p:sp>
          <p:sp>
            <p:nvSpPr>
              <p:cNvPr id="37" name="Rectangle 36">
                <a:extLst>
                  <a:ext uri="{FF2B5EF4-FFF2-40B4-BE49-F238E27FC236}">
                    <a16:creationId xmlns:a16="http://schemas.microsoft.com/office/drawing/2014/main" id="{B9EE5F28-2E1A-4372-912A-0C1559DF9996}"/>
                  </a:ext>
                </a:extLst>
              </p:cNvPr>
              <p:cNvSpPr/>
              <p:nvPr/>
            </p:nvSpPr>
            <p:spPr>
              <a:xfrm>
                <a:off x="5032658" y="3363431"/>
                <a:ext cx="2885445" cy="769441"/>
              </a:xfrm>
              <a:prstGeom prst="rect">
                <a:avLst/>
              </a:prstGeom>
            </p:spPr>
            <p:txBody>
              <a:bodyPr wrap="square">
                <a:spAutoFit/>
              </a:bodyPr>
              <a:lstStyle/>
              <a:p>
                <a:r>
                  <a:rPr lang="en-IN" sz="2200" dirty="0">
                    <a:latin typeface="Open Sans" panose="020B0604020202020204" charset="0"/>
                    <a:ea typeface="Open Sans" panose="020B0604020202020204" charset="0"/>
                    <a:cs typeface="Open Sans" panose="020B0604020202020204" charset="0"/>
                  </a:rPr>
                  <a:t>Testing</a:t>
                </a:r>
              </a:p>
              <a:p>
                <a:endParaRPr lang="en-IN" sz="2200" dirty="0">
                  <a:latin typeface="Open Sans" panose="020B0604020202020204" charset="0"/>
                  <a:ea typeface="Open Sans" panose="020B0604020202020204" charset="0"/>
                  <a:cs typeface="Open Sans" panose="020B0604020202020204" charset="0"/>
                </a:endParaRPr>
              </a:p>
            </p:txBody>
          </p:sp>
        </p:grpSp>
      </p:grpSp>
    </p:spTree>
    <p:extLst>
      <p:ext uri="{BB962C8B-B14F-4D97-AF65-F5344CB8AC3E}">
        <p14:creationId xmlns:p14="http://schemas.microsoft.com/office/powerpoint/2010/main" val="286475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4"/>
          <p:cNvSpPr txBox="1">
            <a:spLocks noGrp="1"/>
          </p:cNvSpPr>
          <p:nvPr>
            <p:ph type="title"/>
          </p:nvPr>
        </p:nvSpPr>
        <p:spPr>
          <a:xfrm>
            <a:off x="3078" y="270688"/>
            <a:ext cx="16258032"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IN" sz="3200" b="0" i="0" u="none" strike="noStrike" cap="none" dirty="0">
                <a:solidFill>
                  <a:srgbClr val="3F3F3F"/>
                </a:solidFill>
                <a:latin typeface="Open Sans ExtraBold"/>
                <a:ea typeface="Open Sans ExtraBold"/>
                <a:cs typeface="Open Sans ExtraBold"/>
                <a:sym typeface="Open Sans ExtraBold"/>
              </a:rPr>
              <a:t>Types of Regression (Contd.)</a:t>
            </a:r>
            <a:endParaRPr dirty="0"/>
          </a:p>
        </p:txBody>
      </p:sp>
      <p:sp>
        <p:nvSpPr>
          <p:cNvPr id="367" name="Google Shape;367;p24"/>
          <p:cNvSpPr/>
          <p:nvPr/>
        </p:nvSpPr>
        <p:spPr>
          <a:xfrm>
            <a:off x="0" y="1948070"/>
            <a:ext cx="1769165" cy="1033669"/>
          </a:xfrm>
          <a:prstGeom prst="rect">
            <a:avLst/>
          </a:prstGeom>
          <a:solidFill>
            <a:srgbClr val="DDEAF6"/>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a:solidFill>
                  <a:srgbClr val="3F3F3F"/>
                </a:solidFill>
                <a:latin typeface="Open Sans"/>
                <a:ea typeface="Open Sans"/>
                <a:cs typeface="Open Sans"/>
                <a:sym typeface="Open Sans"/>
              </a:rPr>
              <a:t>Linear Regression</a:t>
            </a:r>
            <a:endParaRPr/>
          </a:p>
        </p:txBody>
      </p:sp>
      <p:sp>
        <p:nvSpPr>
          <p:cNvPr id="368" name="Google Shape;368;p24"/>
          <p:cNvSpPr/>
          <p:nvPr/>
        </p:nvSpPr>
        <p:spPr>
          <a:xfrm>
            <a:off x="-1" y="2981739"/>
            <a:ext cx="1769165" cy="1033669"/>
          </a:xfrm>
          <a:prstGeom prst="rect">
            <a:avLst/>
          </a:prstGeom>
          <a:solidFill>
            <a:srgbClr val="DDEAF6"/>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a:solidFill>
                  <a:srgbClr val="3F3F3F"/>
                </a:solidFill>
                <a:latin typeface="Open Sans"/>
                <a:ea typeface="Open Sans"/>
                <a:cs typeface="Open Sans"/>
                <a:sym typeface="Open Sans"/>
              </a:rPr>
              <a:t>Multiple Linear Regression</a:t>
            </a:r>
            <a:endParaRPr/>
          </a:p>
        </p:txBody>
      </p:sp>
      <p:sp>
        <p:nvSpPr>
          <p:cNvPr id="369" name="Google Shape;369;p24"/>
          <p:cNvSpPr/>
          <p:nvPr/>
        </p:nvSpPr>
        <p:spPr>
          <a:xfrm>
            <a:off x="0" y="4015408"/>
            <a:ext cx="1769165" cy="1033669"/>
          </a:xfrm>
          <a:prstGeom prst="rect">
            <a:avLst/>
          </a:prstGeom>
          <a:solidFill>
            <a:srgbClr val="DDEAF6"/>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a:solidFill>
                  <a:srgbClr val="3F3F3F"/>
                </a:solidFill>
                <a:latin typeface="Open Sans"/>
                <a:ea typeface="Open Sans"/>
                <a:cs typeface="Open Sans"/>
                <a:sym typeface="Open Sans"/>
              </a:rPr>
              <a:t>Polynomial Regression</a:t>
            </a:r>
            <a:endParaRPr/>
          </a:p>
        </p:txBody>
      </p:sp>
      <p:sp>
        <p:nvSpPr>
          <p:cNvPr id="372" name="Google Shape;372;p24"/>
          <p:cNvSpPr txBox="1"/>
          <p:nvPr/>
        </p:nvSpPr>
        <p:spPr>
          <a:xfrm>
            <a:off x="14798" y="1017200"/>
            <a:ext cx="16258032"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7F7F7F"/>
              </a:buClr>
              <a:buSzPts val="2000"/>
              <a:buFont typeface="Open Sans ExtraBold"/>
              <a:buNone/>
            </a:pPr>
            <a:endParaRPr dirty="0"/>
          </a:p>
        </p:txBody>
      </p:sp>
      <p:sp>
        <p:nvSpPr>
          <p:cNvPr id="15" name="Google Shape;312;p22">
            <a:extLst>
              <a:ext uri="{FF2B5EF4-FFF2-40B4-BE49-F238E27FC236}">
                <a16:creationId xmlns:a16="http://schemas.microsoft.com/office/drawing/2014/main" id="{3CEBF990-4E52-4122-9A56-89C086BD1E4E}"/>
              </a:ext>
            </a:extLst>
          </p:cNvPr>
          <p:cNvSpPr/>
          <p:nvPr/>
        </p:nvSpPr>
        <p:spPr>
          <a:xfrm>
            <a:off x="0" y="5049077"/>
            <a:ext cx="1769165" cy="1033669"/>
          </a:xfrm>
          <a:prstGeom prst="rect">
            <a:avLst/>
          </a:prstGeom>
          <a:solidFill>
            <a:srgbClr val="FEE599"/>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dirty="0">
                <a:solidFill>
                  <a:srgbClr val="3F3F3F"/>
                </a:solidFill>
                <a:latin typeface="Open Sans"/>
                <a:ea typeface="Open Sans"/>
                <a:cs typeface="Open Sans"/>
                <a:sym typeface="Open Sans"/>
              </a:rPr>
              <a:t>Ridge Regression</a:t>
            </a:r>
            <a:endParaRPr dirty="0"/>
          </a:p>
        </p:txBody>
      </p:sp>
      <p:sp>
        <p:nvSpPr>
          <p:cNvPr id="16" name="Google Shape;313;p22">
            <a:extLst>
              <a:ext uri="{FF2B5EF4-FFF2-40B4-BE49-F238E27FC236}">
                <a16:creationId xmlns:a16="http://schemas.microsoft.com/office/drawing/2014/main" id="{848DAE92-6354-4DBD-ACFF-A77B082D5800}"/>
              </a:ext>
            </a:extLst>
          </p:cNvPr>
          <p:cNvSpPr/>
          <p:nvPr/>
        </p:nvSpPr>
        <p:spPr>
          <a:xfrm>
            <a:off x="-2" y="6091940"/>
            <a:ext cx="1769165" cy="1033669"/>
          </a:xfrm>
          <a:prstGeom prst="rect">
            <a:avLst/>
          </a:prstGeom>
          <a:solidFill>
            <a:srgbClr val="DDEAF6"/>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dirty="0">
                <a:solidFill>
                  <a:srgbClr val="3F3F3F"/>
                </a:solidFill>
                <a:latin typeface="Open Sans"/>
                <a:ea typeface="Open Sans"/>
                <a:cs typeface="Open Sans"/>
                <a:sym typeface="Open Sans"/>
              </a:rPr>
              <a:t>Lasso</a:t>
            </a:r>
          </a:p>
          <a:p>
            <a:pPr marL="0" marR="0" lvl="0" indent="0" algn="ctr" rtl="0">
              <a:spcBef>
                <a:spcPts val="0"/>
              </a:spcBef>
              <a:spcAft>
                <a:spcPts val="0"/>
              </a:spcAft>
              <a:buNone/>
            </a:pPr>
            <a:r>
              <a:rPr lang="en-IN" sz="2000" dirty="0">
                <a:solidFill>
                  <a:srgbClr val="3F3F3F"/>
                </a:solidFill>
                <a:latin typeface="Open Sans"/>
                <a:ea typeface="Open Sans"/>
                <a:cs typeface="Open Sans"/>
                <a:sym typeface="Open Sans"/>
              </a:rPr>
              <a:t>Regression</a:t>
            </a:r>
            <a:endParaRPr dirty="0"/>
          </a:p>
        </p:txBody>
      </p:sp>
      <p:sp>
        <p:nvSpPr>
          <p:cNvPr id="17" name="Google Shape;313;p22">
            <a:extLst>
              <a:ext uri="{FF2B5EF4-FFF2-40B4-BE49-F238E27FC236}">
                <a16:creationId xmlns:a16="http://schemas.microsoft.com/office/drawing/2014/main" id="{23766796-6316-4E4E-A9ED-B24EA57A1C6B}"/>
              </a:ext>
            </a:extLst>
          </p:cNvPr>
          <p:cNvSpPr/>
          <p:nvPr/>
        </p:nvSpPr>
        <p:spPr>
          <a:xfrm>
            <a:off x="-3" y="7134803"/>
            <a:ext cx="1769165" cy="1033669"/>
          </a:xfrm>
          <a:prstGeom prst="rect">
            <a:avLst/>
          </a:prstGeom>
          <a:solidFill>
            <a:srgbClr val="DDEAF6"/>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dirty="0">
                <a:solidFill>
                  <a:srgbClr val="3F3F3F"/>
                </a:solidFill>
                <a:latin typeface="Open Sans"/>
                <a:ea typeface="Open Sans"/>
                <a:cs typeface="Open Sans"/>
                <a:sym typeface="Open Sans"/>
              </a:rPr>
              <a:t>ElasticNet</a:t>
            </a:r>
            <a:br>
              <a:rPr lang="en-IN" sz="2000" dirty="0">
                <a:solidFill>
                  <a:srgbClr val="3F3F3F"/>
                </a:solidFill>
                <a:latin typeface="Open Sans"/>
                <a:ea typeface="Open Sans"/>
                <a:cs typeface="Open Sans"/>
                <a:sym typeface="Open Sans"/>
              </a:rPr>
            </a:br>
            <a:r>
              <a:rPr lang="en-IN" sz="2000" dirty="0">
                <a:solidFill>
                  <a:srgbClr val="3F3F3F"/>
                </a:solidFill>
                <a:latin typeface="Open Sans"/>
                <a:ea typeface="Open Sans"/>
                <a:cs typeface="Open Sans"/>
                <a:sym typeface="Open Sans"/>
              </a:rPr>
              <a:t>Regression</a:t>
            </a:r>
            <a:endParaRPr dirty="0"/>
          </a:p>
        </p:txBody>
      </p:sp>
      <p:sp>
        <p:nvSpPr>
          <p:cNvPr id="2" name="Rectangle 1">
            <a:extLst>
              <a:ext uri="{FF2B5EF4-FFF2-40B4-BE49-F238E27FC236}">
                <a16:creationId xmlns:a16="http://schemas.microsoft.com/office/drawing/2014/main" id="{8D717396-479D-4A7C-B237-28E3C82D407E}"/>
              </a:ext>
            </a:extLst>
          </p:cNvPr>
          <p:cNvSpPr/>
          <p:nvPr/>
        </p:nvSpPr>
        <p:spPr>
          <a:xfrm>
            <a:off x="2063640" y="4178357"/>
            <a:ext cx="11587546" cy="400110"/>
          </a:xfrm>
          <a:prstGeom prst="rect">
            <a:avLst/>
          </a:prstGeom>
        </p:spPr>
        <p:txBody>
          <a:bodyPr wrap="square">
            <a:spAutoFit/>
          </a:bodyPr>
          <a:lstStyle/>
          <a:p>
            <a:r>
              <a:rPr lang="en-US" sz="2000" dirty="0">
                <a:latin typeface="Open Sans" panose="020B0604020202020204" charset="0"/>
                <a:ea typeface="Open Sans" panose="020B0604020202020204" charset="0"/>
                <a:cs typeface="Open Sans" panose="020B0604020202020204" charset="0"/>
              </a:rPr>
              <a:t>The main idea is to find a new line that has some bias with respect to the training data</a:t>
            </a:r>
          </a:p>
        </p:txBody>
      </p:sp>
      <p:sp>
        <p:nvSpPr>
          <p:cNvPr id="3" name="Rectangle 2">
            <a:extLst>
              <a:ext uri="{FF2B5EF4-FFF2-40B4-BE49-F238E27FC236}">
                <a16:creationId xmlns:a16="http://schemas.microsoft.com/office/drawing/2014/main" id="{E7B79C77-FDF3-49E6-B7E4-43A5DF37CB98}"/>
              </a:ext>
            </a:extLst>
          </p:cNvPr>
          <p:cNvSpPr/>
          <p:nvPr/>
        </p:nvSpPr>
        <p:spPr>
          <a:xfrm>
            <a:off x="2035411" y="2091942"/>
            <a:ext cx="8905002" cy="400110"/>
          </a:xfrm>
          <a:prstGeom prst="rect">
            <a:avLst/>
          </a:prstGeom>
        </p:spPr>
        <p:txBody>
          <a:bodyPr wrap="none">
            <a:spAutoFit/>
          </a:bodyPr>
          <a:lstStyle/>
          <a:p>
            <a:r>
              <a:rPr lang="en-US" sz="2000" dirty="0">
                <a:latin typeface="Open Sans" panose="020B0604020202020204" charset="0"/>
                <a:ea typeface="Open Sans" panose="020B0604020202020204" charset="0"/>
                <a:cs typeface="Open Sans" panose="020B0604020202020204" charset="0"/>
              </a:rPr>
              <a:t>Ridge Regression (L2) is used when there is a problem of multicollinearity.</a:t>
            </a:r>
          </a:p>
        </p:txBody>
      </p:sp>
      <p:sp>
        <p:nvSpPr>
          <p:cNvPr id="4" name="Rectangle 3">
            <a:extLst>
              <a:ext uri="{FF2B5EF4-FFF2-40B4-BE49-F238E27FC236}">
                <a16:creationId xmlns:a16="http://schemas.microsoft.com/office/drawing/2014/main" id="{0800AB42-52F3-4FD2-ABCE-B6E8D1162326}"/>
              </a:ext>
            </a:extLst>
          </p:cNvPr>
          <p:cNvSpPr/>
          <p:nvPr/>
        </p:nvSpPr>
        <p:spPr>
          <a:xfrm>
            <a:off x="2019597" y="2510388"/>
            <a:ext cx="12216806" cy="400110"/>
          </a:xfrm>
          <a:prstGeom prst="rect">
            <a:avLst/>
          </a:prstGeom>
        </p:spPr>
        <p:txBody>
          <a:bodyPr wrap="none">
            <a:spAutoFit/>
          </a:bodyPr>
          <a:lstStyle/>
          <a:p>
            <a:r>
              <a:rPr lang="en-US" sz="2000" dirty="0">
                <a:latin typeface="Open Sans" panose="020B0604020202020204" charset="0"/>
                <a:ea typeface="Open Sans" panose="020B0604020202020204" charset="0"/>
                <a:cs typeface="Open Sans" panose="020B0604020202020204" charset="0"/>
              </a:rPr>
              <a:t>By adding a degree of bias to the regression estimates, ridge regression reduces the standard errors.</a:t>
            </a:r>
          </a:p>
        </p:txBody>
      </p:sp>
      <p:sp>
        <p:nvSpPr>
          <p:cNvPr id="20" name="Rectangle 19">
            <a:extLst>
              <a:ext uri="{FF2B5EF4-FFF2-40B4-BE49-F238E27FC236}">
                <a16:creationId xmlns:a16="http://schemas.microsoft.com/office/drawing/2014/main" id="{1F2C08A9-E3C4-443C-967C-F0283A6BF319}"/>
              </a:ext>
            </a:extLst>
          </p:cNvPr>
          <p:cNvSpPr/>
          <p:nvPr/>
        </p:nvSpPr>
        <p:spPr>
          <a:xfrm>
            <a:off x="2063640" y="4679435"/>
            <a:ext cx="9714273" cy="400110"/>
          </a:xfrm>
          <a:prstGeom prst="rect">
            <a:avLst/>
          </a:prstGeom>
        </p:spPr>
        <p:txBody>
          <a:bodyPr wrap="square">
            <a:spAutoFit/>
          </a:bodyPr>
          <a:lstStyle/>
          <a:p>
            <a:r>
              <a:rPr lang="en-IN" sz="2000" dirty="0">
                <a:latin typeface="Open Sans" panose="020B0604020202020204" charset="0"/>
                <a:ea typeface="Open Sans" panose="020B0604020202020204" charset="0"/>
                <a:cs typeface="Open Sans" panose="020B0604020202020204" charset="0"/>
              </a:rPr>
              <a:t>In return for that small amount of bias, a significant drop in variance is achieved</a:t>
            </a:r>
            <a:endParaRPr lang="en-US" sz="2000" dirty="0">
              <a:solidFill>
                <a:srgbClr val="FF0000"/>
              </a:solidFill>
              <a:latin typeface="Open Sans" panose="020B0604020202020204" charset="0"/>
              <a:ea typeface="Open Sans" panose="020B0604020202020204" charset="0"/>
              <a:cs typeface="Open Sans" panose="020B0604020202020204" charset="0"/>
            </a:endParaRPr>
          </a:p>
        </p:txBody>
      </p:sp>
      <p:sp>
        <p:nvSpPr>
          <p:cNvPr id="5" name="Rectangle 4">
            <a:extLst>
              <a:ext uri="{FF2B5EF4-FFF2-40B4-BE49-F238E27FC236}">
                <a16:creationId xmlns:a16="http://schemas.microsoft.com/office/drawing/2014/main" id="{B4C1F510-9E98-4791-9CFE-10840A4F56EB}"/>
              </a:ext>
            </a:extLst>
          </p:cNvPr>
          <p:cNvSpPr/>
          <p:nvPr/>
        </p:nvSpPr>
        <p:spPr>
          <a:xfrm>
            <a:off x="5196267" y="6934748"/>
            <a:ext cx="5253361" cy="1015663"/>
          </a:xfrm>
          <a:prstGeom prst="rect">
            <a:avLst/>
          </a:prstGeom>
        </p:spPr>
        <p:txBody>
          <a:bodyPr wrap="none">
            <a:spAutoFit/>
          </a:bodyPr>
          <a:lstStyle/>
          <a:p>
            <a:r>
              <a:rPr lang="en-IN" sz="2000" dirty="0">
                <a:latin typeface="Open Sans" panose="020B0604020202020204" charset="0"/>
                <a:ea typeface="Open Sans" panose="020B0604020202020204" charset="0"/>
                <a:cs typeface="Open Sans" panose="020B0604020202020204" charset="0"/>
              </a:rPr>
              <a:t>LS </a:t>
            </a:r>
            <a:r>
              <a:rPr lang="en-IN" sz="2000" dirty="0" err="1">
                <a:latin typeface="Open Sans" panose="020B0604020202020204" charset="0"/>
                <a:ea typeface="Open Sans" panose="020B0604020202020204" charset="0"/>
                <a:cs typeface="Open Sans" panose="020B0604020202020204" charset="0"/>
              </a:rPr>
              <a:t>Obj</a:t>
            </a:r>
            <a:r>
              <a:rPr lang="en-IN" sz="2000" dirty="0">
                <a:latin typeface="Open Sans" panose="020B0604020202020204" charset="0"/>
                <a:ea typeface="Open Sans" panose="020B0604020202020204" charset="0"/>
                <a:cs typeface="Open Sans" panose="020B0604020202020204" charset="0"/>
              </a:rPr>
              <a:t> refers to least squares objective</a:t>
            </a:r>
          </a:p>
          <a:p>
            <a:endParaRPr lang="en-US" sz="2000" dirty="0">
              <a:latin typeface="Open Sans" panose="020B0604020202020204" charset="0"/>
              <a:ea typeface="Open Sans" panose="020B0604020202020204" charset="0"/>
              <a:cs typeface="Open Sans" panose="020B0604020202020204" charset="0"/>
            </a:endParaRPr>
          </a:p>
          <a:p>
            <a:r>
              <a:rPr lang="en-US" sz="2000" dirty="0">
                <a:latin typeface="Open Sans" panose="020B0604020202020204" charset="0"/>
                <a:ea typeface="Open Sans" panose="020B0604020202020204" charset="0"/>
                <a:cs typeface="Open Sans" panose="020B0604020202020204" charset="0"/>
              </a:rPr>
              <a:t>λ controls the strength of the penalty term</a:t>
            </a:r>
          </a:p>
        </p:txBody>
      </p:sp>
      <p:sp>
        <p:nvSpPr>
          <p:cNvPr id="6" name="Rectangle 5">
            <a:extLst>
              <a:ext uri="{FF2B5EF4-FFF2-40B4-BE49-F238E27FC236}">
                <a16:creationId xmlns:a16="http://schemas.microsoft.com/office/drawing/2014/main" id="{A4CD1F06-81B7-46A6-ABC2-B6D64ECFB598}"/>
              </a:ext>
            </a:extLst>
          </p:cNvPr>
          <p:cNvSpPr/>
          <p:nvPr/>
        </p:nvSpPr>
        <p:spPr>
          <a:xfrm>
            <a:off x="3062578" y="6091940"/>
            <a:ext cx="8760732" cy="400110"/>
          </a:xfrm>
          <a:prstGeom prst="rect">
            <a:avLst/>
          </a:prstGeom>
          <a:ln>
            <a:solidFill>
              <a:schemeClr val="accent1"/>
            </a:solidFill>
          </a:ln>
        </p:spPr>
        <p:txBody>
          <a:bodyPr wrap="none">
            <a:spAutoFit/>
          </a:bodyPr>
          <a:lstStyle/>
          <a:p>
            <a:r>
              <a:rPr lang="en-US" sz="2000" dirty="0">
                <a:latin typeface="Open Sans" panose="020B0604020202020204" charset="0"/>
                <a:ea typeface="Open Sans" panose="020B0604020202020204" charset="0"/>
                <a:cs typeface="Open Sans" panose="020B0604020202020204" charset="0"/>
              </a:rPr>
              <a:t>Minimization objective = LS Obj + λ * (sum of the square of coefficients)</a:t>
            </a:r>
          </a:p>
        </p:txBody>
      </p:sp>
      <p:grpSp>
        <p:nvGrpSpPr>
          <p:cNvPr id="8" name="Group 7">
            <a:extLst>
              <a:ext uri="{FF2B5EF4-FFF2-40B4-BE49-F238E27FC236}">
                <a16:creationId xmlns:a16="http://schemas.microsoft.com/office/drawing/2014/main" id="{C2FC749D-29B9-4D7D-A0DA-0B344FA2A43E}"/>
              </a:ext>
            </a:extLst>
          </p:cNvPr>
          <p:cNvGrpSpPr/>
          <p:nvPr/>
        </p:nvGrpSpPr>
        <p:grpSpPr>
          <a:xfrm>
            <a:off x="12681076" y="3154561"/>
            <a:ext cx="3337633" cy="2939143"/>
            <a:chOff x="12185776" y="3154561"/>
            <a:chExt cx="3337633" cy="2939143"/>
          </a:xfrm>
        </p:grpSpPr>
        <p:cxnSp>
          <p:nvCxnSpPr>
            <p:cNvPr id="13" name="Straight Connector 12">
              <a:extLst>
                <a:ext uri="{FF2B5EF4-FFF2-40B4-BE49-F238E27FC236}">
                  <a16:creationId xmlns:a16="http://schemas.microsoft.com/office/drawing/2014/main" id="{AFCA37C9-1E5F-485D-9A5B-A68B303138EF}"/>
                </a:ext>
              </a:extLst>
            </p:cNvPr>
            <p:cNvCxnSpPr>
              <a:cxnSpLocks/>
            </p:cNvCxnSpPr>
            <p:nvPr/>
          </p:nvCxnSpPr>
          <p:spPr>
            <a:xfrm>
              <a:off x="13567866" y="4238575"/>
              <a:ext cx="63682" cy="190655"/>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7" name="Group 6">
              <a:extLst>
                <a:ext uri="{FF2B5EF4-FFF2-40B4-BE49-F238E27FC236}">
                  <a16:creationId xmlns:a16="http://schemas.microsoft.com/office/drawing/2014/main" id="{E2BFA330-8B0A-4E49-830B-6F1246F76BEA}"/>
                </a:ext>
              </a:extLst>
            </p:cNvPr>
            <p:cNvGrpSpPr/>
            <p:nvPr/>
          </p:nvGrpSpPr>
          <p:grpSpPr>
            <a:xfrm>
              <a:off x="12185776" y="3154561"/>
              <a:ext cx="3337633" cy="2939143"/>
              <a:chOff x="12185776" y="3154561"/>
              <a:chExt cx="3337633" cy="2939143"/>
            </a:xfrm>
          </p:grpSpPr>
          <p:cxnSp>
            <p:nvCxnSpPr>
              <p:cNvPr id="10" name="Straight Connector 9">
                <a:extLst>
                  <a:ext uri="{FF2B5EF4-FFF2-40B4-BE49-F238E27FC236}">
                    <a16:creationId xmlns:a16="http://schemas.microsoft.com/office/drawing/2014/main" id="{624E8ECB-0531-4DCE-A529-F7C16A128A0C}"/>
                  </a:ext>
                </a:extLst>
              </p:cNvPr>
              <p:cNvCxnSpPr>
                <a:cxnSpLocks/>
              </p:cNvCxnSpPr>
              <p:nvPr/>
            </p:nvCxnSpPr>
            <p:spPr>
              <a:xfrm>
                <a:off x="12561506" y="5106550"/>
                <a:ext cx="0" cy="267857"/>
              </a:xfrm>
              <a:prstGeom prst="line">
                <a:avLst/>
              </a:prstGeom>
              <a:ln w="222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5" name="Group 24">
                <a:extLst>
                  <a:ext uri="{FF2B5EF4-FFF2-40B4-BE49-F238E27FC236}">
                    <a16:creationId xmlns:a16="http://schemas.microsoft.com/office/drawing/2014/main" id="{0BC43FD0-9A84-4AF2-B7B1-EB723BF8DCE2}"/>
                  </a:ext>
                </a:extLst>
              </p:cNvPr>
              <p:cNvGrpSpPr/>
              <p:nvPr/>
            </p:nvGrpSpPr>
            <p:grpSpPr>
              <a:xfrm>
                <a:off x="12191743" y="3154561"/>
                <a:ext cx="3331666" cy="2939143"/>
                <a:chOff x="783771" y="2090048"/>
                <a:chExt cx="3331666" cy="2939143"/>
              </a:xfrm>
            </p:grpSpPr>
            <p:grpSp>
              <p:nvGrpSpPr>
                <p:cNvPr id="26" name="Group 25">
                  <a:extLst>
                    <a:ext uri="{FF2B5EF4-FFF2-40B4-BE49-F238E27FC236}">
                      <a16:creationId xmlns:a16="http://schemas.microsoft.com/office/drawing/2014/main" id="{9AF8BE71-9EA7-47C6-8334-2512398F4C0B}"/>
                    </a:ext>
                  </a:extLst>
                </p:cNvPr>
                <p:cNvGrpSpPr/>
                <p:nvPr/>
              </p:nvGrpSpPr>
              <p:grpSpPr>
                <a:xfrm>
                  <a:off x="783771" y="2090048"/>
                  <a:ext cx="3331666" cy="2939143"/>
                  <a:chOff x="783771" y="1632857"/>
                  <a:chExt cx="3331666" cy="2939143"/>
                </a:xfrm>
              </p:grpSpPr>
              <p:cxnSp>
                <p:nvCxnSpPr>
                  <p:cNvPr id="35" name="Straight Arrow Connector 34">
                    <a:extLst>
                      <a:ext uri="{FF2B5EF4-FFF2-40B4-BE49-F238E27FC236}">
                        <a16:creationId xmlns:a16="http://schemas.microsoft.com/office/drawing/2014/main" id="{A7C693D0-3F70-4924-B699-7CEF46CD62C0}"/>
                      </a:ext>
                    </a:extLst>
                  </p:cNvPr>
                  <p:cNvCxnSpPr>
                    <a:cxnSpLocks/>
                  </p:cNvCxnSpPr>
                  <p:nvPr/>
                </p:nvCxnSpPr>
                <p:spPr>
                  <a:xfrm flipV="1">
                    <a:off x="783771" y="4550229"/>
                    <a:ext cx="3331666" cy="217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6643C3F5-9E75-4CCD-9AC4-EBF481DB58AF}"/>
                      </a:ext>
                    </a:extLst>
                  </p:cNvPr>
                  <p:cNvCxnSpPr>
                    <a:cxnSpLocks/>
                  </p:cNvCxnSpPr>
                  <p:nvPr/>
                </p:nvCxnSpPr>
                <p:spPr>
                  <a:xfrm flipV="1">
                    <a:off x="783771" y="1632857"/>
                    <a:ext cx="0" cy="29391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26069393-C7A3-405A-BFCA-9E91519227CF}"/>
                      </a:ext>
                    </a:extLst>
                  </p:cNvPr>
                  <p:cNvCxnSpPr>
                    <a:cxnSpLocks/>
                  </p:cNvCxnSpPr>
                  <p:nvPr/>
                </p:nvCxnSpPr>
                <p:spPr>
                  <a:xfrm flipV="1">
                    <a:off x="783771" y="2111829"/>
                    <a:ext cx="2038084" cy="2038085"/>
                  </a:xfrm>
                  <a:prstGeom prst="line">
                    <a:avLst/>
                  </a:prstGeom>
                  <a:ln>
                    <a:solidFill>
                      <a:srgbClr val="FF0000">
                        <a:alpha val="10000"/>
                      </a:srgbClr>
                    </a:solidFill>
                  </a:ln>
                </p:spPr>
                <p:style>
                  <a:lnRef idx="3">
                    <a:schemeClr val="accent5"/>
                  </a:lnRef>
                  <a:fillRef idx="0">
                    <a:schemeClr val="accent5"/>
                  </a:fillRef>
                  <a:effectRef idx="2">
                    <a:schemeClr val="accent5"/>
                  </a:effectRef>
                  <a:fontRef idx="minor">
                    <a:schemeClr val="tx1"/>
                  </a:fontRef>
                </p:style>
              </p:cxnSp>
            </p:grpSp>
            <p:grpSp>
              <p:nvGrpSpPr>
                <p:cNvPr id="27" name="Group 26">
                  <a:extLst>
                    <a:ext uri="{FF2B5EF4-FFF2-40B4-BE49-F238E27FC236}">
                      <a16:creationId xmlns:a16="http://schemas.microsoft.com/office/drawing/2014/main" id="{06E9436E-9BB0-4AE7-B999-2BB049752BCA}"/>
                    </a:ext>
                  </a:extLst>
                </p:cNvPr>
                <p:cNvGrpSpPr/>
                <p:nvPr/>
              </p:nvGrpSpPr>
              <p:grpSpPr>
                <a:xfrm>
                  <a:off x="1065119" y="3073435"/>
                  <a:ext cx="1178095" cy="1312262"/>
                  <a:chOff x="1065119" y="3073435"/>
                  <a:chExt cx="1178095" cy="1312262"/>
                </a:xfrm>
              </p:grpSpPr>
              <p:sp>
                <p:nvSpPr>
                  <p:cNvPr id="33" name="Oval 32">
                    <a:extLst>
                      <a:ext uri="{FF2B5EF4-FFF2-40B4-BE49-F238E27FC236}">
                        <a16:creationId xmlns:a16="http://schemas.microsoft.com/office/drawing/2014/main" id="{A6691179-DC61-475A-BE01-039207521E44}"/>
                      </a:ext>
                    </a:extLst>
                  </p:cNvPr>
                  <p:cNvSpPr/>
                  <p:nvPr/>
                </p:nvSpPr>
                <p:spPr>
                  <a:xfrm>
                    <a:off x="2069042" y="3073435"/>
                    <a:ext cx="174172" cy="1516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9D9FB6D-04CA-4362-B2CD-595A574125D6}"/>
                      </a:ext>
                    </a:extLst>
                  </p:cNvPr>
                  <p:cNvSpPr/>
                  <p:nvPr/>
                </p:nvSpPr>
                <p:spPr>
                  <a:xfrm>
                    <a:off x="1065119" y="4234092"/>
                    <a:ext cx="174172" cy="1516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39" name="Straight Connector 38">
                <a:extLst>
                  <a:ext uri="{FF2B5EF4-FFF2-40B4-BE49-F238E27FC236}">
                    <a16:creationId xmlns:a16="http://schemas.microsoft.com/office/drawing/2014/main" id="{ADB3747D-570E-470D-BDD0-5A61405F0B9A}"/>
                  </a:ext>
                </a:extLst>
              </p:cNvPr>
              <p:cNvCxnSpPr>
                <a:cxnSpLocks/>
              </p:cNvCxnSpPr>
              <p:nvPr/>
            </p:nvCxnSpPr>
            <p:spPr>
              <a:xfrm flipV="1">
                <a:off x="12185776" y="3977308"/>
                <a:ext cx="2276984" cy="1328387"/>
              </a:xfrm>
              <a:prstGeom prst="line">
                <a:avLst/>
              </a:prstGeom>
              <a:ln/>
            </p:spPr>
            <p:style>
              <a:lnRef idx="1">
                <a:schemeClr val="accent1"/>
              </a:lnRef>
              <a:fillRef idx="0">
                <a:schemeClr val="accent1"/>
              </a:fillRef>
              <a:effectRef idx="0">
                <a:schemeClr val="accent1"/>
              </a:effectRef>
              <a:fontRef idx="minor">
                <a:schemeClr val="tx1"/>
              </a:fontRef>
            </p:style>
          </p:cxnSp>
        </p:grpSp>
      </p:grpSp>
      <p:pic>
        <p:nvPicPr>
          <p:cNvPr id="28" name="Picture 27">
            <a:extLst>
              <a:ext uri="{FF2B5EF4-FFF2-40B4-BE49-F238E27FC236}">
                <a16:creationId xmlns:a16="http://schemas.microsoft.com/office/drawing/2014/main" id="{C819E334-423A-40DC-B8D3-1198EE8695CB}"/>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322090" y="885621"/>
            <a:ext cx="5625149" cy="253920"/>
          </a:xfrm>
          <a:prstGeom prst="rect">
            <a:avLst/>
          </a:prstGeom>
        </p:spPr>
      </p:pic>
    </p:spTree>
    <p:extLst>
      <p:ext uri="{BB962C8B-B14F-4D97-AF65-F5344CB8AC3E}">
        <p14:creationId xmlns:p14="http://schemas.microsoft.com/office/powerpoint/2010/main" val="18543618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4"/>
          <p:cNvSpPr txBox="1">
            <a:spLocks noGrp="1"/>
          </p:cNvSpPr>
          <p:nvPr>
            <p:ph type="title"/>
          </p:nvPr>
        </p:nvSpPr>
        <p:spPr>
          <a:xfrm>
            <a:off x="3078" y="319675"/>
            <a:ext cx="16258032" cy="665045"/>
          </a:xfrm>
          <a:prstGeom prst="rect">
            <a:avLst/>
          </a:prstGeom>
          <a:noFill/>
          <a:ln>
            <a:noFill/>
          </a:ln>
        </p:spPr>
        <p:txBody>
          <a:bodyPr spcFirstLastPara="1" wrap="square" lIns="91425" tIns="45700" rIns="91425" bIns="45700" anchor="ctr" anchorCtr="0">
            <a:noAutofit/>
          </a:bodyPr>
          <a:lstStyle/>
          <a:p>
            <a:pPr lvl="0"/>
            <a:r>
              <a:rPr lang="en-IN" dirty="0"/>
              <a:t>Types of Regression (Contd.)</a:t>
            </a:r>
            <a:endParaRPr dirty="0"/>
          </a:p>
        </p:txBody>
      </p:sp>
      <p:sp>
        <p:nvSpPr>
          <p:cNvPr id="367" name="Google Shape;367;p24"/>
          <p:cNvSpPr/>
          <p:nvPr/>
        </p:nvSpPr>
        <p:spPr>
          <a:xfrm>
            <a:off x="0" y="1948070"/>
            <a:ext cx="1769165" cy="1033669"/>
          </a:xfrm>
          <a:prstGeom prst="rect">
            <a:avLst/>
          </a:prstGeom>
          <a:solidFill>
            <a:srgbClr val="DDEAF6"/>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a:solidFill>
                  <a:srgbClr val="3F3F3F"/>
                </a:solidFill>
                <a:latin typeface="Open Sans"/>
                <a:ea typeface="Open Sans"/>
                <a:cs typeface="Open Sans"/>
                <a:sym typeface="Open Sans"/>
              </a:rPr>
              <a:t>Linear Regression</a:t>
            </a:r>
            <a:endParaRPr/>
          </a:p>
        </p:txBody>
      </p:sp>
      <p:sp>
        <p:nvSpPr>
          <p:cNvPr id="368" name="Google Shape;368;p24"/>
          <p:cNvSpPr/>
          <p:nvPr/>
        </p:nvSpPr>
        <p:spPr>
          <a:xfrm>
            <a:off x="-1" y="2981739"/>
            <a:ext cx="1769165" cy="1033669"/>
          </a:xfrm>
          <a:prstGeom prst="rect">
            <a:avLst/>
          </a:prstGeom>
          <a:solidFill>
            <a:srgbClr val="DDEAF6"/>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a:solidFill>
                  <a:srgbClr val="3F3F3F"/>
                </a:solidFill>
                <a:latin typeface="Open Sans"/>
                <a:ea typeface="Open Sans"/>
                <a:cs typeface="Open Sans"/>
                <a:sym typeface="Open Sans"/>
              </a:rPr>
              <a:t>Multiple Linear Regression</a:t>
            </a:r>
            <a:endParaRPr/>
          </a:p>
        </p:txBody>
      </p:sp>
      <p:sp>
        <p:nvSpPr>
          <p:cNvPr id="369" name="Google Shape;369;p24"/>
          <p:cNvSpPr/>
          <p:nvPr/>
        </p:nvSpPr>
        <p:spPr>
          <a:xfrm>
            <a:off x="0" y="4015408"/>
            <a:ext cx="1769165" cy="1033669"/>
          </a:xfrm>
          <a:prstGeom prst="rect">
            <a:avLst/>
          </a:prstGeom>
          <a:solidFill>
            <a:srgbClr val="DDEAF6"/>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a:solidFill>
                  <a:srgbClr val="3F3F3F"/>
                </a:solidFill>
                <a:latin typeface="Open Sans"/>
                <a:ea typeface="Open Sans"/>
                <a:cs typeface="Open Sans"/>
                <a:sym typeface="Open Sans"/>
              </a:rPr>
              <a:t>Polynomial Regression</a:t>
            </a:r>
            <a:endParaRPr/>
          </a:p>
        </p:txBody>
      </p:sp>
      <p:sp>
        <p:nvSpPr>
          <p:cNvPr id="372" name="Google Shape;372;p24"/>
          <p:cNvSpPr txBox="1"/>
          <p:nvPr/>
        </p:nvSpPr>
        <p:spPr>
          <a:xfrm>
            <a:off x="14798" y="1017200"/>
            <a:ext cx="16258032"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7F7F7F"/>
              </a:buClr>
              <a:buSzPts val="2000"/>
              <a:buFont typeface="Open Sans ExtraBold"/>
              <a:buNone/>
            </a:pPr>
            <a:endParaRPr dirty="0"/>
          </a:p>
        </p:txBody>
      </p:sp>
      <p:sp>
        <p:nvSpPr>
          <p:cNvPr id="15" name="Google Shape;312;p22">
            <a:extLst>
              <a:ext uri="{FF2B5EF4-FFF2-40B4-BE49-F238E27FC236}">
                <a16:creationId xmlns:a16="http://schemas.microsoft.com/office/drawing/2014/main" id="{3CEBF990-4E52-4122-9A56-89C086BD1E4E}"/>
              </a:ext>
            </a:extLst>
          </p:cNvPr>
          <p:cNvSpPr/>
          <p:nvPr/>
        </p:nvSpPr>
        <p:spPr>
          <a:xfrm>
            <a:off x="0" y="5049077"/>
            <a:ext cx="1769165" cy="1033669"/>
          </a:xfrm>
          <a:prstGeom prst="rect">
            <a:avLst/>
          </a:prstGeom>
          <a:solidFill>
            <a:srgbClr val="DDEAF6"/>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dirty="0">
                <a:solidFill>
                  <a:srgbClr val="3F3F3F"/>
                </a:solidFill>
                <a:latin typeface="Open Sans"/>
                <a:ea typeface="Open Sans"/>
                <a:cs typeface="Open Sans"/>
                <a:sym typeface="Open Sans"/>
              </a:rPr>
              <a:t>Ridge Regression</a:t>
            </a:r>
            <a:endParaRPr dirty="0"/>
          </a:p>
        </p:txBody>
      </p:sp>
      <p:sp>
        <p:nvSpPr>
          <p:cNvPr id="16" name="Google Shape;313;p22">
            <a:extLst>
              <a:ext uri="{FF2B5EF4-FFF2-40B4-BE49-F238E27FC236}">
                <a16:creationId xmlns:a16="http://schemas.microsoft.com/office/drawing/2014/main" id="{848DAE92-6354-4DBD-ACFF-A77B082D5800}"/>
              </a:ext>
            </a:extLst>
          </p:cNvPr>
          <p:cNvSpPr/>
          <p:nvPr/>
        </p:nvSpPr>
        <p:spPr>
          <a:xfrm>
            <a:off x="-2" y="6091940"/>
            <a:ext cx="1769165" cy="1033669"/>
          </a:xfrm>
          <a:prstGeom prst="rect">
            <a:avLst/>
          </a:prstGeom>
          <a:solidFill>
            <a:srgbClr val="FEE599"/>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dirty="0">
                <a:solidFill>
                  <a:srgbClr val="3F3F3F"/>
                </a:solidFill>
                <a:latin typeface="Open Sans"/>
                <a:ea typeface="Open Sans"/>
                <a:cs typeface="Open Sans"/>
                <a:sym typeface="Open Sans"/>
              </a:rPr>
              <a:t>Lasso</a:t>
            </a:r>
          </a:p>
          <a:p>
            <a:pPr marL="0" marR="0" lvl="0" indent="0" algn="ctr" rtl="0">
              <a:spcBef>
                <a:spcPts val="0"/>
              </a:spcBef>
              <a:spcAft>
                <a:spcPts val="0"/>
              </a:spcAft>
              <a:buNone/>
            </a:pPr>
            <a:r>
              <a:rPr lang="en-IN" sz="2000" dirty="0">
                <a:solidFill>
                  <a:srgbClr val="3F3F3F"/>
                </a:solidFill>
                <a:latin typeface="Open Sans"/>
                <a:ea typeface="Open Sans"/>
                <a:cs typeface="Open Sans"/>
                <a:sym typeface="Open Sans"/>
              </a:rPr>
              <a:t>Regression</a:t>
            </a:r>
            <a:endParaRPr dirty="0"/>
          </a:p>
        </p:txBody>
      </p:sp>
      <p:sp>
        <p:nvSpPr>
          <p:cNvPr id="17" name="Google Shape;313;p22">
            <a:extLst>
              <a:ext uri="{FF2B5EF4-FFF2-40B4-BE49-F238E27FC236}">
                <a16:creationId xmlns:a16="http://schemas.microsoft.com/office/drawing/2014/main" id="{23766796-6316-4E4E-A9ED-B24EA57A1C6B}"/>
              </a:ext>
            </a:extLst>
          </p:cNvPr>
          <p:cNvSpPr/>
          <p:nvPr/>
        </p:nvSpPr>
        <p:spPr>
          <a:xfrm>
            <a:off x="-3" y="7134803"/>
            <a:ext cx="1769165" cy="1033669"/>
          </a:xfrm>
          <a:prstGeom prst="rect">
            <a:avLst/>
          </a:prstGeom>
          <a:solidFill>
            <a:srgbClr val="DDEAF6"/>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dirty="0">
                <a:solidFill>
                  <a:srgbClr val="3F3F3F"/>
                </a:solidFill>
                <a:latin typeface="Open Sans"/>
                <a:ea typeface="Open Sans"/>
                <a:cs typeface="Open Sans"/>
                <a:sym typeface="Open Sans"/>
              </a:rPr>
              <a:t>ElasticNet</a:t>
            </a:r>
            <a:br>
              <a:rPr lang="en-IN" sz="2000" dirty="0">
                <a:solidFill>
                  <a:srgbClr val="3F3F3F"/>
                </a:solidFill>
                <a:latin typeface="Open Sans"/>
                <a:ea typeface="Open Sans"/>
                <a:cs typeface="Open Sans"/>
                <a:sym typeface="Open Sans"/>
              </a:rPr>
            </a:br>
            <a:r>
              <a:rPr lang="en-IN" sz="2000" dirty="0">
                <a:solidFill>
                  <a:srgbClr val="3F3F3F"/>
                </a:solidFill>
                <a:latin typeface="Open Sans"/>
                <a:ea typeface="Open Sans"/>
                <a:cs typeface="Open Sans"/>
                <a:sym typeface="Open Sans"/>
              </a:rPr>
              <a:t>Regression</a:t>
            </a:r>
            <a:endParaRPr dirty="0"/>
          </a:p>
        </p:txBody>
      </p:sp>
      <p:sp>
        <p:nvSpPr>
          <p:cNvPr id="3" name="Rectangle 2">
            <a:extLst>
              <a:ext uri="{FF2B5EF4-FFF2-40B4-BE49-F238E27FC236}">
                <a16:creationId xmlns:a16="http://schemas.microsoft.com/office/drawing/2014/main" id="{E7B79C77-FDF3-49E6-B7E4-43A5DF37CB98}"/>
              </a:ext>
            </a:extLst>
          </p:cNvPr>
          <p:cNvSpPr/>
          <p:nvPr/>
        </p:nvSpPr>
        <p:spPr>
          <a:xfrm>
            <a:off x="2035411" y="2342473"/>
            <a:ext cx="9469259" cy="400110"/>
          </a:xfrm>
          <a:prstGeom prst="rect">
            <a:avLst/>
          </a:prstGeom>
        </p:spPr>
        <p:txBody>
          <a:bodyPr wrap="none">
            <a:spAutoFit/>
          </a:bodyPr>
          <a:lstStyle/>
          <a:p>
            <a:r>
              <a:rPr lang="en-US" sz="2000" dirty="0">
                <a:latin typeface="Open Sans" panose="020B0604020202020204" charset="0"/>
                <a:ea typeface="Open Sans" panose="020B0604020202020204" charset="0"/>
                <a:cs typeface="Open Sans" panose="020B0604020202020204" charset="0"/>
              </a:rPr>
              <a:t>Lasso Regression (L1) is similar to ridge, but it also performs feature selection.</a:t>
            </a:r>
          </a:p>
        </p:txBody>
      </p:sp>
      <p:sp>
        <p:nvSpPr>
          <p:cNvPr id="4" name="Rectangle 3">
            <a:extLst>
              <a:ext uri="{FF2B5EF4-FFF2-40B4-BE49-F238E27FC236}">
                <a16:creationId xmlns:a16="http://schemas.microsoft.com/office/drawing/2014/main" id="{0800AB42-52F3-4FD2-ABCE-B6E8D1162326}"/>
              </a:ext>
            </a:extLst>
          </p:cNvPr>
          <p:cNvSpPr/>
          <p:nvPr/>
        </p:nvSpPr>
        <p:spPr>
          <a:xfrm>
            <a:off x="2035411" y="2889927"/>
            <a:ext cx="12837169" cy="400110"/>
          </a:xfrm>
          <a:prstGeom prst="rect">
            <a:avLst/>
          </a:prstGeom>
        </p:spPr>
        <p:txBody>
          <a:bodyPr wrap="none">
            <a:spAutoFit/>
          </a:bodyPr>
          <a:lstStyle/>
          <a:p>
            <a:r>
              <a:rPr lang="en-IN" sz="2000" dirty="0">
                <a:latin typeface="Open Sans" panose="020B0604020202020204" charset="0"/>
                <a:ea typeface="Open Sans" panose="020B0604020202020204" charset="0"/>
                <a:cs typeface="Open Sans" panose="020B0604020202020204" charset="0"/>
              </a:rPr>
              <a:t>It will set the coefficient value for features that do not help in decision making very low, potentially zero.</a:t>
            </a:r>
            <a:endParaRPr lang="en-US" sz="2000" dirty="0">
              <a:latin typeface="Open Sans" panose="020B0604020202020204" charset="0"/>
              <a:ea typeface="Open Sans" panose="020B0604020202020204" charset="0"/>
              <a:cs typeface="Open Sans" panose="020B0604020202020204" charset="0"/>
            </a:endParaRPr>
          </a:p>
        </p:txBody>
      </p:sp>
      <p:sp>
        <p:nvSpPr>
          <p:cNvPr id="6" name="Rectangle 5">
            <a:extLst>
              <a:ext uri="{FF2B5EF4-FFF2-40B4-BE49-F238E27FC236}">
                <a16:creationId xmlns:a16="http://schemas.microsoft.com/office/drawing/2014/main" id="{A4CD1F06-81B7-46A6-ABC2-B6D64ECFB598}"/>
              </a:ext>
            </a:extLst>
          </p:cNvPr>
          <p:cNvSpPr/>
          <p:nvPr/>
        </p:nvSpPr>
        <p:spPr>
          <a:xfrm>
            <a:off x="2888406" y="3954050"/>
            <a:ext cx="8812028" cy="400110"/>
          </a:xfrm>
          <a:prstGeom prst="rect">
            <a:avLst/>
          </a:prstGeom>
          <a:ln>
            <a:solidFill>
              <a:schemeClr val="accent1"/>
            </a:solidFill>
          </a:ln>
        </p:spPr>
        <p:txBody>
          <a:bodyPr wrap="none">
            <a:spAutoFit/>
          </a:bodyPr>
          <a:lstStyle/>
          <a:p>
            <a:r>
              <a:rPr lang="en-US" sz="2000" dirty="0">
                <a:latin typeface="Open Sans" panose="020B0604020202020204" charset="0"/>
                <a:ea typeface="Open Sans" panose="020B0604020202020204" charset="0"/>
                <a:cs typeface="Open Sans" panose="020B0604020202020204" charset="0"/>
              </a:rPr>
              <a:t>Minimization objective = LS Obj + λ * (sum of absolute coefficient values)</a:t>
            </a:r>
          </a:p>
        </p:txBody>
      </p:sp>
      <p:sp>
        <p:nvSpPr>
          <p:cNvPr id="8" name="Rectangle 7">
            <a:extLst>
              <a:ext uri="{FF2B5EF4-FFF2-40B4-BE49-F238E27FC236}">
                <a16:creationId xmlns:a16="http://schemas.microsoft.com/office/drawing/2014/main" id="{EB48E6C5-ACFC-4D69-94BF-2279EB8D3EEC}"/>
              </a:ext>
            </a:extLst>
          </p:cNvPr>
          <p:cNvSpPr/>
          <p:nvPr/>
        </p:nvSpPr>
        <p:spPr>
          <a:xfrm>
            <a:off x="2035411" y="5056442"/>
            <a:ext cx="12743542" cy="707886"/>
          </a:xfrm>
          <a:prstGeom prst="rect">
            <a:avLst/>
          </a:prstGeom>
        </p:spPr>
        <p:txBody>
          <a:bodyPr wrap="square">
            <a:spAutoFit/>
          </a:bodyPr>
          <a:lstStyle/>
          <a:p>
            <a:r>
              <a:rPr lang="en-IN" sz="2000" dirty="0">
                <a:latin typeface="Open Sans" panose="020B0604020202020204" charset="0"/>
                <a:ea typeface="Open Sans" panose="020B0604020202020204" charset="0"/>
                <a:cs typeface="Open Sans" panose="020B0604020202020204" charset="0"/>
              </a:rPr>
              <a:t>Lasso regression tends to exclude variables that are not required from the equation, whereas ridge tends to do better when all variables are present.</a:t>
            </a:r>
            <a:endParaRPr lang="en-US" sz="2000" dirty="0">
              <a:latin typeface="Open Sans" panose="020B0604020202020204" charset="0"/>
              <a:ea typeface="Open Sans" panose="020B0604020202020204" charset="0"/>
              <a:cs typeface="Open Sans" panose="020B0604020202020204" charset="0"/>
            </a:endParaRPr>
          </a:p>
        </p:txBody>
      </p:sp>
      <p:pic>
        <p:nvPicPr>
          <p:cNvPr id="18" name="Picture 17">
            <a:extLst>
              <a:ext uri="{FF2B5EF4-FFF2-40B4-BE49-F238E27FC236}">
                <a16:creationId xmlns:a16="http://schemas.microsoft.com/office/drawing/2014/main" id="{A07377FD-6427-4B1C-9E6D-6A39874BE66E}"/>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322090" y="885621"/>
            <a:ext cx="5625149" cy="253920"/>
          </a:xfrm>
          <a:prstGeom prst="rect">
            <a:avLst/>
          </a:prstGeom>
        </p:spPr>
      </p:pic>
    </p:spTree>
    <p:extLst>
      <p:ext uri="{BB962C8B-B14F-4D97-AF65-F5344CB8AC3E}">
        <p14:creationId xmlns:p14="http://schemas.microsoft.com/office/powerpoint/2010/main" val="813628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2"/>
          <p:cNvSpPr txBox="1">
            <a:spLocks noGrp="1"/>
          </p:cNvSpPr>
          <p:nvPr>
            <p:ph type="body" idx="1"/>
          </p:nvPr>
        </p:nvSpPr>
        <p:spPr>
          <a:xfrm>
            <a:off x="926745" y="1676697"/>
            <a:ext cx="12378947" cy="5355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200"/>
              <a:buFont typeface="Arial"/>
              <a:buNone/>
            </a:pPr>
            <a:r>
              <a:rPr lang="en-US" dirty="0"/>
              <a:t>Supervised Learning</a:t>
            </a:r>
            <a:endParaRPr dirty="0"/>
          </a:p>
        </p:txBody>
      </p:sp>
      <p:sp>
        <p:nvSpPr>
          <p:cNvPr id="426" name="Google Shape;426;p22"/>
          <p:cNvSpPr txBox="1">
            <a:spLocks noGrp="1"/>
          </p:cNvSpPr>
          <p:nvPr>
            <p:ph type="body" idx="2"/>
          </p:nvPr>
        </p:nvSpPr>
        <p:spPr>
          <a:xfrm>
            <a:off x="926743" y="2380588"/>
            <a:ext cx="12378950" cy="4801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2800"/>
              <a:buFont typeface="Arial"/>
              <a:buNone/>
            </a:pPr>
            <a:r>
              <a:rPr lang="en-IN" dirty="0"/>
              <a:t>Topic 1: Overview</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4"/>
          <p:cNvSpPr txBox="1">
            <a:spLocks noGrp="1"/>
          </p:cNvSpPr>
          <p:nvPr>
            <p:ph type="title"/>
          </p:nvPr>
        </p:nvSpPr>
        <p:spPr>
          <a:xfrm>
            <a:off x="3078" y="319675"/>
            <a:ext cx="16258032" cy="665045"/>
          </a:xfrm>
          <a:prstGeom prst="rect">
            <a:avLst/>
          </a:prstGeom>
          <a:noFill/>
          <a:ln>
            <a:noFill/>
          </a:ln>
        </p:spPr>
        <p:txBody>
          <a:bodyPr spcFirstLastPara="1" wrap="square" lIns="91425" tIns="45700" rIns="91425" bIns="45700" anchor="ctr" anchorCtr="0">
            <a:noAutofit/>
          </a:bodyPr>
          <a:lstStyle/>
          <a:p>
            <a:pPr lvl="0"/>
            <a:r>
              <a:rPr lang="en-IN" dirty="0"/>
              <a:t>Types of Regression (Contd.)</a:t>
            </a:r>
            <a:endParaRPr dirty="0"/>
          </a:p>
        </p:txBody>
      </p:sp>
      <p:sp>
        <p:nvSpPr>
          <p:cNvPr id="367" name="Google Shape;367;p24"/>
          <p:cNvSpPr/>
          <p:nvPr/>
        </p:nvSpPr>
        <p:spPr>
          <a:xfrm>
            <a:off x="0" y="1948070"/>
            <a:ext cx="1769165" cy="1033669"/>
          </a:xfrm>
          <a:prstGeom prst="rect">
            <a:avLst/>
          </a:prstGeom>
          <a:solidFill>
            <a:srgbClr val="DDEAF6"/>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a:solidFill>
                  <a:srgbClr val="3F3F3F"/>
                </a:solidFill>
                <a:latin typeface="Open Sans"/>
                <a:ea typeface="Open Sans"/>
                <a:cs typeface="Open Sans"/>
                <a:sym typeface="Open Sans"/>
              </a:rPr>
              <a:t>Linear Regression</a:t>
            </a:r>
            <a:endParaRPr/>
          </a:p>
        </p:txBody>
      </p:sp>
      <p:sp>
        <p:nvSpPr>
          <p:cNvPr id="368" name="Google Shape;368;p24"/>
          <p:cNvSpPr/>
          <p:nvPr/>
        </p:nvSpPr>
        <p:spPr>
          <a:xfrm>
            <a:off x="-1" y="2981739"/>
            <a:ext cx="1769165" cy="1033669"/>
          </a:xfrm>
          <a:prstGeom prst="rect">
            <a:avLst/>
          </a:prstGeom>
          <a:solidFill>
            <a:srgbClr val="DDEAF6"/>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a:solidFill>
                  <a:srgbClr val="3F3F3F"/>
                </a:solidFill>
                <a:latin typeface="Open Sans"/>
                <a:ea typeface="Open Sans"/>
                <a:cs typeface="Open Sans"/>
                <a:sym typeface="Open Sans"/>
              </a:rPr>
              <a:t>Multiple Linear Regression</a:t>
            </a:r>
            <a:endParaRPr/>
          </a:p>
        </p:txBody>
      </p:sp>
      <p:sp>
        <p:nvSpPr>
          <p:cNvPr id="369" name="Google Shape;369;p24"/>
          <p:cNvSpPr/>
          <p:nvPr/>
        </p:nvSpPr>
        <p:spPr>
          <a:xfrm>
            <a:off x="0" y="4015408"/>
            <a:ext cx="1769165" cy="1033669"/>
          </a:xfrm>
          <a:prstGeom prst="rect">
            <a:avLst/>
          </a:prstGeom>
          <a:solidFill>
            <a:srgbClr val="DDEAF6"/>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a:solidFill>
                  <a:srgbClr val="3F3F3F"/>
                </a:solidFill>
                <a:latin typeface="Open Sans"/>
                <a:ea typeface="Open Sans"/>
                <a:cs typeface="Open Sans"/>
                <a:sym typeface="Open Sans"/>
              </a:rPr>
              <a:t>Polynomial Regression</a:t>
            </a:r>
            <a:endParaRPr/>
          </a:p>
        </p:txBody>
      </p:sp>
      <p:sp>
        <p:nvSpPr>
          <p:cNvPr id="372" name="Google Shape;372;p24"/>
          <p:cNvSpPr txBox="1"/>
          <p:nvPr/>
        </p:nvSpPr>
        <p:spPr>
          <a:xfrm>
            <a:off x="14798" y="1017200"/>
            <a:ext cx="16258032"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7F7F7F"/>
              </a:buClr>
              <a:buSzPts val="2000"/>
              <a:buFont typeface="Open Sans ExtraBold"/>
              <a:buNone/>
            </a:pPr>
            <a:endParaRPr dirty="0"/>
          </a:p>
        </p:txBody>
      </p:sp>
      <p:sp>
        <p:nvSpPr>
          <p:cNvPr id="15" name="Google Shape;312;p22">
            <a:extLst>
              <a:ext uri="{FF2B5EF4-FFF2-40B4-BE49-F238E27FC236}">
                <a16:creationId xmlns:a16="http://schemas.microsoft.com/office/drawing/2014/main" id="{3CEBF990-4E52-4122-9A56-89C086BD1E4E}"/>
              </a:ext>
            </a:extLst>
          </p:cNvPr>
          <p:cNvSpPr/>
          <p:nvPr/>
        </p:nvSpPr>
        <p:spPr>
          <a:xfrm>
            <a:off x="0" y="5049077"/>
            <a:ext cx="1769165" cy="1033669"/>
          </a:xfrm>
          <a:prstGeom prst="rect">
            <a:avLst/>
          </a:prstGeom>
          <a:solidFill>
            <a:srgbClr val="DDEAF6"/>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dirty="0">
                <a:solidFill>
                  <a:srgbClr val="3F3F3F"/>
                </a:solidFill>
                <a:latin typeface="Open Sans"/>
                <a:ea typeface="Open Sans"/>
                <a:cs typeface="Open Sans"/>
                <a:sym typeface="Open Sans"/>
              </a:rPr>
              <a:t>Ridge Regression</a:t>
            </a:r>
            <a:endParaRPr dirty="0"/>
          </a:p>
        </p:txBody>
      </p:sp>
      <p:sp>
        <p:nvSpPr>
          <p:cNvPr id="16" name="Google Shape;313;p22">
            <a:extLst>
              <a:ext uri="{FF2B5EF4-FFF2-40B4-BE49-F238E27FC236}">
                <a16:creationId xmlns:a16="http://schemas.microsoft.com/office/drawing/2014/main" id="{848DAE92-6354-4DBD-ACFF-A77B082D5800}"/>
              </a:ext>
            </a:extLst>
          </p:cNvPr>
          <p:cNvSpPr/>
          <p:nvPr/>
        </p:nvSpPr>
        <p:spPr>
          <a:xfrm>
            <a:off x="-2" y="6091940"/>
            <a:ext cx="1769165" cy="1033669"/>
          </a:xfrm>
          <a:prstGeom prst="rect">
            <a:avLst/>
          </a:prstGeom>
          <a:solidFill>
            <a:srgbClr val="DDEAF6"/>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dirty="0">
                <a:solidFill>
                  <a:srgbClr val="3F3F3F"/>
                </a:solidFill>
                <a:latin typeface="Open Sans"/>
                <a:ea typeface="Open Sans"/>
                <a:cs typeface="Open Sans"/>
                <a:sym typeface="Open Sans"/>
              </a:rPr>
              <a:t>Lasso</a:t>
            </a:r>
          </a:p>
          <a:p>
            <a:pPr marL="0" marR="0" lvl="0" indent="0" algn="ctr" rtl="0">
              <a:spcBef>
                <a:spcPts val="0"/>
              </a:spcBef>
              <a:spcAft>
                <a:spcPts val="0"/>
              </a:spcAft>
              <a:buNone/>
            </a:pPr>
            <a:r>
              <a:rPr lang="en-IN" sz="2000" dirty="0">
                <a:solidFill>
                  <a:srgbClr val="3F3F3F"/>
                </a:solidFill>
                <a:latin typeface="Open Sans"/>
                <a:ea typeface="Open Sans"/>
                <a:cs typeface="Open Sans"/>
                <a:sym typeface="Open Sans"/>
              </a:rPr>
              <a:t>Regression</a:t>
            </a:r>
            <a:endParaRPr dirty="0"/>
          </a:p>
        </p:txBody>
      </p:sp>
      <p:sp>
        <p:nvSpPr>
          <p:cNvPr id="17" name="Google Shape;313;p22">
            <a:extLst>
              <a:ext uri="{FF2B5EF4-FFF2-40B4-BE49-F238E27FC236}">
                <a16:creationId xmlns:a16="http://schemas.microsoft.com/office/drawing/2014/main" id="{23766796-6316-4E4E-A9ED-B24EA57A1C6B}"/>
              </a:ext>
            </a:extLst>
          </p:cNvPr>
          <p:cNvSpPr/>
          <p:nvPr/>
        </p:nvSpPr>
        <p:spPr>
          <a:xfrm>
            <a:off x="-3" y="7134803"/>
            <a:ext cx="1769165" cy="1033669"/>
          </a:xfrm>
          <a:prstGeom prst="rect">
            <a:avLst/>
          </a:prstGeom>
          <a:solidFill>
            <a:srgbClr val="FEE599"/>
          </a:solidFill>
          <a:ln w="1270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dirty="0">
                <a:solidFill>
                  <a:srgbClr val="3F3F3F"/>
                </a:solidFill>
                <a:latin typeface="Open Sans"/>
                <a:ea typeface="Open Sans"/>
                <a:cs typeface="Open Sans"/>
                <a:sym typeface="Open Sans"/>
              </a:rPr>
              <a:t>ElasticNet</a:t>
            </a:r>
            <a:br>
              <a:rPr lang="en-IN" sz="2000" dirty="0">
                <a:solidFill>
                  <a:srgbClr val="3F3F3F"/>
                </a:solidFill>
                <a:latin typeface="Open Sans"/>
                <a:ea typeface="Open Sans"/>
                <a:cs typeface="Open Sans"/>
                <a:sym typeface="Open Sans"/>
              </a:rPr>
            </a:br>
            <a:r>
              <a:rPr lang="en-IN" sz="2000" dirty="0">
                <a:solidFill>
                  <a:srgbClr val="3F3F3F"/>
                </a:solidFill>
                <a:latin typeface="Open Sans"/>
                <a:ea typeface="Open Sans"/>
                <a:cs typeface="Open Sans"/>
                <a:sym typeface="Open Sans"/>
              </a:rPr>
              <a:t>Regression</a:t>
            </a:r>
            <a:endParaRPr dirty="0"/>
          </a:p>
        </p:txBody>
      </p:sp>
      <p:pic>
        <p:nvPicPr>
          <p:cNvPr id="28" name="Picture 27">
            <a:extLst>
              <a:ext uri="{FF2B5EF4-FFF2-40B4-BE49-F238E27FC236}">
                <a16:creationId xmlns:a16="http://schemas.microsoft.com/office/drawing/2014/main" id="{332D155E-E82D-4023-9A11-556CE35DE16C}"/>
              </a:ext>
            </a:extLst>
          </p:cNvPr>
          <p:cNvPicPr>
            <a:picLocks noChangeAspect="1"/>
          </p:cNvPicPr>
          <p:nvPr/>
        </p:nvPicPr>
        <p:blipFill rotWithShape="1">
          <a:blip r:embed="rId3"/>
          <a:srcRect t="22156" b="5558"/>
          <a:stretch/>
        </p:blipFill>
        <p:spPr>
          <a:xfrm>
            <a:off x="3995647" y="2699657"/>
            <a:ext cx="8264706" cy="2569029"/>
          </a:xfrm>
          <a:prstGeom prst="rect">
            <a:avLst/>
          </a:prstGeom>
        </p:spPr>
      </p:pic>
      <p:sp>
        <p:nvSpPr>
          <p:cNvPr id="29" name="Rectangle 28">
            <a:extLst>
              <a:ext uri="{FF2B5EF4-FFF2-40B4-BE49-F238E27FC236}">
                <a16:creationId xmlns:a16="http://schemas.microsoft.com/office/drawing/2014/main" id="{F4F7ADDE-0D96-4BEF-A2D6-956EBC1A847D}"/>
              </a:ext>
            </a:extLst>
          </p:cNvPr>
          <p:cNvSpPr/>
          <p:nvPr/>
        </p:nvSpPr>
        <p:spPr>
          <a:xfrm>
            <a:off x="4733931" y="6934748"/>
            <a:ext cx="12743542" cy="400110"/>
          </a:xfrm>
          <a:prstGeom prst="rect">
            <a:avLst/>
          </a:prstGeom>
        </p:spPr>
        <p:txBody>
          <a:bodyPr wrap="square">
            <a:spAutoFit/>
          </a:bodyPr>
          <a:lstStyle/>
          <a:p>
            <a:r>
              <a:rPr lang="en-US" sz="2000" dirty="0">
                <a:latin typeface="Open Sans" panose="020B0604020202020204" charset="0"/>
                <a:ea typeface="Open Sans" panose="020B0604020202020204" charset="0"/>
                <a:cs typeface="Open Sans" panose="020B0604020202020204" charset="0"/>
              </a:rPr>
              <a:t>If you are not sure whether to use lasso or ridge, use ElasticNet</a:t>
            </a:r>
          </a:p>
        </p:txBody>
      </p:sp>
      <p:sp>
        <p:nvSpPr>
          <p:cNvPr id="30" name="Rectangle 29">
            <a:extLst>
              <a:ext uri="{FF2B5EF4-FFF2-40B4-BE49-F238E27FC236}">
                <a16:creationId xmlns:a16="http://schemas.microsoft.com/office/drawing/2014/main" id="{836E32BD-FCBD-467E-BC27-B91E24EA6557}"/>
              </a:ext>
            </a:extLst>
          </p:cNvPr>
          <p:cNvSpPr/>
          <p:nvPr/>
        </p:nvSpPr>
        <p:spPr>
          <a:xfrm>
            <a:off x="5388211" y="1928139"/>
            <a:ext cx="6324817" cy="707886"/>
          </a:xfrm>
          <a:prstGeom prst="rect">
            <a:avLst/>
          </a:prstGeom>
        </p:spPr>
        <p:txBody>
          <a:bodyPr wrap="square">
            <a:spAutoFit/>
          </a:bodyPr>
          <a:lstStyle/>
          <a:p>
            <a:pPr algn="ctr"/>
            <a:r>
              <a:rPr lang="en-US" sz="2000" b="1" dirty="0">
                <a:latin typeface="Open Sans" panose="020B0604020202020204" charset="0"/>
                <a:ea typeface="Open Sans" panose="020B0604020202020204" charset="0"/>
                <a:cs typeface="Open Sans" panose="020B0604020202020204" charset="0"/>
              </a:rPr>
              <a:t>ElasticNet regression </a:t>
            </a:r>
            <a:r>
              <a:rPr lang="en-US" sz="2000" dirty="0">
                <a:latin typeface="Open Sans" panose="020B0604020202020204" charset="0"/>
                <a:ea typeface="Open Sans" panose="020B0604020202020204" charset="0"/>
                <a:cs typeface="Open Sans" panose="020B0604020202020204" charset="0"/>
              </a:rPr>
              <a:t>combines </a:t>
            </a:r>
            <a:br>
              <a:rPr lang="en-US" sz="2000" dirty="0">
                <a:latin typeface="Open Sans" panose="020B0604020202020204" charset="0"/>
                <a:ea typeface="Open Sans" panose="020B0604020202020204" charset="0"/>
                <a:cs typeface="Open Sans" panose="020B0604020202020204" charset="0"/>
              </a:rPr>
            </a:br>
            <a:r>
              <a:rPr lang="en-US" sz="2000" dirty="0">
                <a:latin typeface="Open Sans" panose="020B0604020202020204" charset="0"/>
                <a:ea typeface="Open Sans" panose="020B0604020202020204" charset="0"/>
                <a:cs typeface="Open Sans" panose="020B0604020202020204" charset="0"/>
              </a:rPr>
              <a:t>the strength of </a:t>
            </a:r>
            <a:r>
              <a:rPr lang="en-US" sz="2000" b="1" dirty="0">
                <a:latin typeface="Open Sans" panose="020B0604020202020204" charset="0"/>
                <a:ea typeface="Open Sans" panose="020B0604020202020204" charset="0"/>
                <a:cs typeface="Open Sans" panose="020B0604020202020204" charset="0"/>
              </a:rPr>
              <a:t>lasso and ridge regression</a:t>
            </a:r>
          </a:p>
        </p:txBody>
      </p:sp>
      <p:sp>
        <p:nvSpPr>
          <p:cNvPr id="7" name="Left Brace 6">
            <a:extLst>
              <a:ext uri="{FF2B5EF4-FFF2-40B4-BE49-F238E27FC236}">
                <a16:creationId xmlns:a16="http://schemas.microsoft.com/office/drawing/2014/main" id="{5FAE85F4-8D72-4921-86B8-FA2AEA931563}"/>
              </a:ext>
            </a:extLst>
          </p:cNvPr>
          <p:cNvSpPr/>
          <p:nvPr/>
        </p:nvSpPr>
        <p:spPr>
          <a:xfrm rot="16200000">
            <a:off x="6045856" y="4148275"/>
            <a:ext cx="400111" cy="2835271"/>
          </a:xfrm>
          <a:prstGeom prst="leftBrace">
            <a:avLst/>
          </a:prstGeom>
          <a:ln>
            <a:solidFill>
              <a:schemeClr val="tx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Rectangle 37">
            <a:extLst>
              <a:ext uri="{FF2B5EF4-FFF2-40B4-BE49-F238E27FC236}">
                <a16:creationId xmlns:a16="http://schemas.microsoft.com/office/drawing/2014/main" id="{0CDCB7A8-1AE9-48BD-919D-5093F51A654C}"/>
              </a:ext>
            </a:extLst>
          </p:cNvPr>
          <p:cNvSpPr/>
          <p:nvPr/>
        </p:nvSpPr>
        <p:spPr>
          <a:xfrm>
            <a:off x="5388211" y="5987314"/>
            <a:ext cx="2275336" cy="400110"/>
          </a:xfrm>
          <a:prstGeom prst="rect">
            <a:avLst/>
          </a:prstGeom>
        </p:spPr>
        <p:txBody>
          <a:bodyPr wrap="square">
            <a:spAutoFit/>
          </a:bodyPr>
          <a:lstStyle/>
          <a:p>
            <a:r>
              <a:rPr lang="en-US" sz="2000" dirty="0">
                <a:latin typeface="Open Sans" panose="020B0604020202020204" charset="0"/>
                <a:ea typeface="Open Sans" panose="020B0604020202020204" charset="0"/>
                <a:cs typeface="Open Sans" panose="020B0604020202020204" charset="0"/>
              </a:rPr>
              <a:t>Lasso penalty</a:t>
            </a:r>
          </a:p>
        </p:txBody>
      </p:sp>
      <p:sp>
        <p:nvSpPr>
          <p:cNvPr id="40" name="Rectangle 39">
            <a:extLst>
              <a:ext uri="{FF2B5EF4-FFF2-40B4-BE49-F238E27FC236}">
                <a16:creationId xmlns:a16="http://schemas.microsoft.com/office/drawing/2014/main" id="{0EB7212A-F6A3-4797-9ADE-DDAF3F7B0747}"/>
              </a:ext>
            </a:extLst>
          </p:cNvPr>
          <p:cNvSpPr/>
          <p:nvPr/>
        </p:nvSpPr>
        <p:spPr>
          <a:xfrm>
            <a:off x="9071457" y="5987314"/>
            <a:ext cx="2275336" cy="400110"/>
          </a:xfrm>
          <a:prstGeom prst="rect">
            <a:avLst/>
          </a:prstGeom>
        </p:spPr>
        <p:txBody>
          <a:bodyPr wrap="square">
            <a:spAutoFit/>
          </a:bodyPr>
          <a:lstStyle/>
          <a:p>
            <a:r>
              <a:rPr lang="en-US" sz="2000" dirty="0">
                <a:latin typeface="Open Sans" panose="020B0604020202020204" charset="0"/>
                <a:ea typeface="Open Sans" panose="020B0604020202020204" charset="0"/>
                <a:cs typeface="Open Sans" panose="020B0604020202020204" charset="0"/>
              </a:rPr>
              <a:t>Ridge penalty</a:t>
            </a:r>
          </a:p>
        </p:txBody>
      </p:sp>
      <p:sp>
        <p:nvSpPr>
          <p:cNvPr id="41" name="Left Brace 40">
            <a:extLst>
              <a:ext uri="{FF2B5EF4-FFF2-40B4-BE49-F238E27FC236}">
                <a16:creationId xmlns:a16="http://schemas.microsoft.com/office/drawing/2014/main" id="{9C6C049A-8EA1-4096-81C3-A9589D7AC38E}"/>
              </a:ext>
            </a:extLst>
          </p:cNvPr>
          <p:cNvSpPr/>
          <p:nvPr/>
        </p:nvSpPr>
        <p:spPr>
          <a:xfrm rot="16200000">
            <a:off x="9810035" y="4148274"/>
            <a:ext cx="400111" cy="2835271"/>
          </a:xfrm>
          <a:prstGeom prst="leftBrace">
            <a:avLst/>
          </a:prstGeom>
          <a:ln>
            <a:solidFill>
              <a:schemeClr val="tx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8" name="Picture 17">
            <a:extLst>
              <a:ext uri="{FF2B5EF4-FFF2-40B4-BE49-F238E27FC236}">
                <a16:creationId xmlns:a16="http://schemas.microsoft.com/office/drawing/2014/main" id="{EEC29ABD-DA9D-4A0A-BE7B-F504D0BBE1C9}"/>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322090" y="885621"/>
            <a:ext cx="5625149" cy="253920"/>
          </a:xfrm>
          <a:prstGeom prst="rect">
            <a:avLst/>
          </a:prstGeom>
        </p:spPr>
      </p:pic>
    </p:spTree>
    <p:extLst>
      <p:ext uri="{BB962C8B-B14F-4D97-AF65-F5344CB8AC3E}">
        <p14:creationId xmlns:p14="http://schemas.microsoft.com/office/powerpoint/2010/main" val="2372173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46"/>
          <p:cNvSpPr txBox="1">
            <a:spLocks noGrp="1"/>
          </p:cNvSpPr>
          <p:nvPr>
            <p:ph type="body" idx="1"/>
          </p:nvPr>
        </p:nvSpPr>
        <p:spPr>
          <a:xfrm>
            <a:off x="926745" y="1676697"/>
            <a:ext cx="12378945" cy="5355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800"/>
              <a:buFont typeface="Arial"/>
              <a:buNone/>
            </a:pPr>
            <a:r>
              <a:rPr lang="en-US" sz="3200" i="0" u="none" strike="noStrike" cap="none" dirty="0">
                <a:solidFill>
                  <a:schemeClr val="lt1"/>
                </a:solidFill>
                <a:latin typeface="Open Sans ExtraBold"/>
                <a:ea typeface="Open Sans ExtraBold"/>
                <a:cs typeface="Open Sans ExtraBold"/>
                <a:sym typeface="Open Sans ExtraBold"/>
              </a:rPr>
              <a:t>Assisted Practice  </a:t>
            </a:r>
            <a:endParaRPr dirty="0"/>
          </a:p>
        </p:txBody>
      </p:sp>
      <p:sp>
        <p:nvSpPr>
          <p:cNvPr id="1047" name="Google Shape;1047;p46"/>
          <p:cNvSpPr txBox="1">
            <a:spLocks noGrp="1"/>
          </p:cNvSpPr>
          <p:nvPr>
            <p:ph type="body" idx="2"/>
          </p:nvPr>
        </p:nvSpPr>
        <p:spPr>
          <a:xfrm>
            <a:off x="926744" y="2380588"/>
            <a:ext cx="13360755" cy="4801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800" b="1" i="0" u="none" strike="noStrike" cap="none" dirty="0">
                <a:solidFill>
                  <a:srgbClr val="0F547B"/>
                </a:solidFill>
                <a:latin typeface="Open Sans SemiBold"/>
                <a:ea typeface="Open Sans SemiBold"/>
                <a:cs typeface="Open Sans SemiBold"/>
                <a:sym typeface="Open Sans SemiBold"/>
              </a:rPr>
              <a:t>Regression</a:t>
            </a:r>
            <a:endParaRPr sz="2800" b="1" i="0" u="none" strike="noStrike" cap="none" dirty="0">
              <a:solidFill>
                <a:srgbClr val="0F547B"/>
              </a:solidFill>
              <a:latin typeface="Open Sans SemiBold"/>
              <a:ea typeface="Open Sans SemiBold"/>
              <a:cs typeface="Open Sans SemiBold"/>
              <a:sym typeface="Open Sans SemiBold"/>
            </a:endParaRPr>
          </a:p>
        </p:txBody>
      </p:sp>
      <p:sp>
        <p:nvSpPr>
          <p:cNvPr id="1048" name="Google Shape;1048;p46"/>
          <p:cNvSpPr txBox="1"/>
          <p:nvPr/>
        </p:nvSpPr>
        <p:spPr>
          <a:xfrm>
            <a:off x="12771118" y="2441493"/>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800" b="0" i="0" u="none" strike="noStrike" cap="none" dirty="0">
                <a:solidFill>
                  <a:srgbClr val="0F547B"/>
                </a:solidFill>
                <a:latin typeface="Open Sans SemiBold"/>
                <a:ea typeface="Open Sans SemiBold"/>
                <a:cs typeface="Open Sans SemiBold"/>
                <a:sym typeface="Open Sans SemiBold"/>
              </a:rPr>
              <a:t>Duration: </a:t>
            </a:r>
            <a:r>
              <a:rPr lang="en-US" sz="2800" dirty="0">
                <a:solidFill>
                  <a:srgbClr val="0F547B"/>
                </a:solidFill>
                <a:latin typeface="Open Sans SemiBold"/>
                <a:ea typeface="Open Sans SemiBold"/>
                <a:cs typeface="Open Sans SemiBold"/>
                <a:sym typeface="Open Sans SemiBold"/>
              </a:rPr>
              <a:t>20</a:t>
            </a:r>
            <a:r>
              <a:rPr lang="en-US" sz="2800" b="0" i="0" u="none" strike="noStrike" cap="none" dirty="0">
                <a:solidFill>
                  <a:srgbClr val="0F547B"/>
                </a:solidFill>
                <a:latin typeface="Open Sans SemiBold"/>
                <a:ea typeface="Open Sans SemiBold"/>
                <a:cs typeface="Open Sans SemiBold"/>
                <a:sym typeface="Open Sans SemiBold"/>
              </a:rPr>
              <a:t> mins.</a:t>
            </a:r>
            <a:endParaRPr dirty="0"/>
          </a:p>
        </p:txBody>
      </p:sp>
      <p:sp>
        <p:nvSpPr>
          <p:cNvPr id="1049" name="Google Shape;1049;p46"/>
          <p:cNvSpPr txBox="1"/>
          <p:nvPr/>
        </p:nvSpPr>
        <p:spPr>
          <a:xfrm>
            <a:off x="926740" y="5129267"/>
            <a:ext cx="12378950" cy="2575463"/>
          </a:xfrm>
          <a:prstGeom prst="rect">
            <a:avLst/>
          </a:prstGeom>
          <a:noFill/>
          <a:ln>
            <a:noFill/>
          </a:ln>
        </p:spPr>
        <p:txBody>
          <a:bodyPr spcFirstLastPara="1" wrap="square" lIns="91425" tIns="45700" rIns="91425" bIns="45700" anchor="ctr" anchorCtr="0">
            <a:noAutofit/>
          </a:bodyPr>
          <a:lstStyle/>
          <a:p>
            <a:pPr lvl="0">
              <a:lnSpc>
                <a:spcPct val="90000"/>
              </a:lnSpc>
            </a:pPr>
            <a:r>
              <a:rPr lang="en-US" sz="2000" b="1" dirty="0">
                <a:solidFill>
                  <a:schemeClr val="dk1"/>
                </a:solidFill>
                <a:latin typeface="+mj-lt"/>
                <a:ea typeface="Open Sans"/>
                <a:cs typeface="Open Sans"/>
                <a:sym typeface="Open Sans"/>
              </a:rPr>
              <a:t>Problem Statement:  </a:t>
            </a:r>
            <a:r>
              <a:rPr lang="en-IN" sz="2000" dirty="0" err="1">
                <a:solidFill>
                  <a:schemeClr val="dk1"/>
                </a:solidFill>
                <a:latin typeface="+mj-lt"/>
                <a:ea typeface="Open Sans"/>
                <a:cs typeface="Open Sans"/>
                <a:sym typeface="Open Sans"/>
              </a:rPr>
              <a:t>BigMart</a:t>
            </a:r>
            <a:r>
              <a:rPr lang="en-IN" sz="2000" dirty="0">
                <a:solidFill>
                  <a:schemeClr val="dk1"/>
                </a:solidFill>
                <a:latin typeface="+mj-lt"/>
                <a:ea typeface="Open Sans"/>
                <a:cs typeface="Open Sans"/>
                <a:sym typeface="Open Sans"/>
              </a:rPr>
              <a:t> has collected sales data for 1559 products across 10 stores in different cities. Attributes of each product and store have been defined. </a:t>
            </a:r>
          </a:p>
          <a:p>
            <a:pPr lvl="0">
              <a:lnSpc>
                <a:spcPct val="90000"/>
              </a:lnSpc>
            </a:pPr>
            <a:endParaRPr lang="en-IN" sz="2000" dirty="0">
              <a:solidFill>
                <a:schemeClr val="dk1"/>
              </a:solidFill>
              <a:latin typeface="+mj-lt"/>
              <a:ea typeface="Open Sans"/>
              <a:cs typeface="Open Sans"/>
              <a:sym typeface="Open Sans"/>
            </a:endParaRPr>
          </a:p>
          <a:p>
            <a:pPr lvl="0">
              <a:lnSpc>
                <a:spcPct val="90000"/>
              </a:lnSpc>
            </a:pPr>
            <a:endParaRPr lang="en-IN" sz="2000" dirty="0">
              <a:solidFill>
                <a:schemeClr val="dk1"/>
              </a:solidFill>
              <a:latin typeface="+mj-lt"/>
              <a:ea typeface="Open Sans"/>
              <a:cs typeface="Open Sans"/>
              <a:sym typeface="Open Sans"/>
            </a:endParaRPr>
          </a:p>
          <a:p>
            <a:pPr lvl="0">
              <a:lnSpc>
                <a:spcPct val="90000"/>
              </a:lnSpc>
            </a:pPr>
            <a:r>
              <a:rPr lang="en-IN" sz="2000" b="1" dirty="0">
                <a:solidFill>
                  <a:schemeClr val="dk1"/>
                </a:solidFill>
                <a:latin typeface="+mj-lt"/>
                <a:ea typeface="Open Sans"/>
                <a:cs typeface="Open Sans"/>
                <a:sym typeface="Open Sans"/>
              </a:rPr>
              <a:t>Objective:</a:t>
            </a:r>
          </a:p>
          <a:p>
            <a:pPr lvl="0">
              <a:lnSpc>
                <a:spcPct val="90000"/>
              </a:lnSpc>
            </a:pPr>
            <a:endParaRPr lang="en-IN" sz="2000" b="1" dirty="0">
              <a:solidFill>
                <a:schemeClr val="dk1"/>
              </a:solidFill>
              <a:latin typeface="+mj-lt"/>
              <a:ea typeface="Open Sans"/>
              <a:cs typeface="Open Sans"/>
              <a:sym typeface="Open Sans"/>
            </a:endParaRPr>
          </a:p>
          <a:p>
            <a:pPr marL="342900" lvl="0" indent="-342900">
              <a:buFont typeface="Arial" panose="020B0604020202020204" pitchFamily="34" charset="0"/>
              <a:buChar char="•"/>
            </a:pPr>
            <a:r>
              <a:rPr lang="en-IN" sz="2000" dirty="0">
                <a:solidFill>
                  <a:schemeClr val="dk1"/>
                </a:solidFill>
                <a:latin typeface="+mj-lt"/>
                <a:ea typeface="Open Sans"/>
                <a:cs typeface="Open Sans"/>
                <a:sym typeface="Open Sans"/>
              </a:rPr>
              <a:t>Build a predictive model and find out the sales of each product at a particular store</a:t>
            </a:r>
          </a:p>
          <a:p>
            <a:pPr marL="342900" indent="-342900">
              <a:buFont typeface="Arial" panose="020B0604020202020204" pitchFamily="34" charset="0"/>
              <a:buChar char="•"/>
            </a:pPr>
            <a:r>
              <a:rPr lang="en-IN" sz="2000" dirty="0">
                <a:solidFill>
                  <a:schemeClr val="dk1"/>
                </a:solidFill>
                <a:latin typeface="+mj-lt"/>
                <a:ea typeface="Open Sans"/>
                <a:cs typeface="Open Sans"/>
                <a:sym typeface="Open Sans"/>
              </a:rPr>
              <a:t>Using Ridge and Lasso regression techniques, interpret the coefficients of the model</a:t>
            </a:r>
          </a:p>
          <a:p>
            <a:pPr marL="342900" indent="-342900">
              <a:buFont typeface="Arial" panose="020B0604020202020204" pitchFamily="34" charset="0"/>
              <a:buChar char="•"/>
            </a:pPr>
            <a:r>
              <a:rPr lang="en-IN" sz="2000" dirty="0">
                <a:solidFill>
                  <a:schemeClr val="dk1"/>
                </a:solidFill>
                <a:latin typeface="+mj-lt"/>
                <a:ea typeface="Open Sans"/>
                <a:cs typeface="Open Sans"/>
                <a:sym typeface="Open Sans"/>
              </a:rPr>
              <a:t>Make predictions using the model</a:t>
            </a:r>
          </a:p>
          <a:p>
            <a:pPr marL="342900" indent="-342900">
              <a:buFont typeface="Arial" panose="020B0604020202020204" pitchFamily="34" charset="0"/>
              <a:buChar char="•"/>
            </a:pPr>
            <a:r>
              <a:rPr lang="en-IN" sz="2000" dirty="0">
                <a:solidFill>
                  <a:schemeClr val="dk1"/>
                </a:solidFill>
                <a:latin typeface="+mj-lt"/>
                <a:ea typeface="Open Sans"/>
                <a:cs typeface="Open Sans"/>
                <a:sym typeface="Open Sans"/>
              </a:rPr>
              <a:t>Evaluate model efficiency using RMSE and R-Square values</a:t>
            </a:r>
          </a:p>
          <a:p>
            <a:pPr lvl="0">
              <a:lnSpc>
                <a:spcPct val="90000"/>
              </a:lnSpc>
            </a:pPr>
            <a:endParaRPr sz="2000" b="1" dirty="0">
              <a:solidFill>
                <a:schemeClr val="dk1"/>
              </a:solidFill>
              <a:latin typeface="+mj-lt"/>
              <a:ea typeface="Open Sans"/>
              <a:cs typeface="Open Sans"/>
              <a:sym typeface="Open Sans"/>
            </a:endParaRPr>
          </a:p>
          <a:p>
            <a:pPr marL="0" marR="0" lvl="0" indent="0" algn="l" rtl="0">
              <a:lnSpc>
                <a:spcPct val="90000"/>
              </a:lnSpc>
              <a:spcBef>
                <a:spcPts val="0"/>
              </a:spcBef>
              <a:spcAft>
                <a:spcPts val="0"/>
              </a:spcAft>
              <a:buNone/>
            </a:pPr>
            <a:r>
              <a:rPr lang="en-US" sz="2000" b="1" dirty="0">
                <a:solidFill>
                  <a:schemeClr val="dk1"/>
                </a:solidFill>
                <a:latin typeface="+mj-lt"/>
                <a:ea typeface="Open Sans"/>
                <a:cs typeface="Open Sans"/>
                <a:sym typeface="Open Sans"/>
              </a:rPr>
              <a:t>Access: </a:t>
            </a:r>
            <a:r>
              <a:rPr lang="en-US" sz="2000" dirty="0">
                <a:solidFill>
                  <a:schemeClr val="dk1"/>
                </a:solidFill>
                <a:latin typeface="+mj-lt"/>
                <a:ea typeface="Open Sans"/>
                <a:cs typeface="Open Sans"/>
                <a:sym typeface="Open Sans"/>
              </a:rPr>
              <a:t>Click on the Labs tab on the left side panel of the LMS. Copy or note the username and password that are generated. Click on the Launch</a:t>
            </a:r>
            <a:r>
              <a:rPr lang="en-US" sz="2000" b="1" dirty="0">
                <a:solidFill>
                  <a:schemeClr val="dk1"/>
                </a:solidFill>
                <a:latin typeface="+mj-lt"/>
                <a:ea typeface="Open Sans"/>
                <a:cs typeface="Open Sans"/>
                <a:sym typeface="Open Sans"/>
              </a:rPr>
              <a:t> </a:t>
            </a:r>
            <a:r>
              <a:rPr lang="en-US" sz="2000" dirty="0">
                <a:solidFill>
                  <a:schemeClr val="dk1"/>
                </a:solidFill>
                <a:latin typeface="+mj-lt"/>
                <a:ea typeface="Open Sans"/>
                <a:cs typeface="Open Sans"/>
                <a:sym typeface="Open Sans"/>
              </a:rPr>
              <a:t>Lab button. On the page that appears, enter the username and password in the respective fields, and click Login.</a:t>
            </a:r>
            <a:endParaRPr sz="2000" dirty="0">
              <a:latin typeface="+mj-lt"/>
            </a:endParaRPr>
          </a:p>
          <a:p>
            <a:pPr marL="0" marR="0" lvl="0" indent="0" algn="l" rtl="0">
              <a:lnSpc>
                <a:spcPct val="90000"/>
              </a:lnSpc>
              <a:spcBef>
                <a:spcPts val="0"/>
              </a:spcBef>
              <a:spcAft>
                <a:spcPts val="0"/>
              </a:spcAft>
              <a:buClr>
                <a:schemeClr val="dk1"/>
              </a:buClr>
              <a:buSzPts val="700"/>
              <a:buFont typeface="Arial"/>
              <a:buNone/>
            </a:pPr>
            <a:endParaRPr sz="2000" dirty="0">
              <a:solidFill>
                <a:schemeClr val="dk1"/>
              </a:solidFill>
              <a:latin typeface="+mj-lt"/>
              <a:ea typeface="Calibri"/>
              <a:cs typeface="Calibri"/>
              <a:sym typeface="Calibri"/>
            </a:endParaRPr>
          </a:p>
        </p:txBody>
      </p:sp>
    </p:spTree>
    <p:extLst>
      <p:ext uri="{BB962C8B-B14F-4D97-AF65-F5344CB8AC3E}">
        <p14:creationId xmlns:p14="http://schemas.microsoft.com/office/powerpoint/2010/main" val="2861399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46"/>
          <p:cNvSpPr txBox="1">
            <a:spLocks noGrp="1"/>
          </p:cNvSpPr>
          <p:nvPr>
            <p:ph type="body" idx="1"/>
          </p:nvPr>
        </p:nvSpPr>
        <p:spPr>
          <a:xfrm>
            <a:off x="926745" y="1676697"/>
            <a:ext cx="12378945" cy="5355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800"/>
              <a:buFont typeface="Arial"/>
              <a:buNone/>
            </a:pPr>
            <a:r>
              <a:rPr lang="en-US" sz="3200" i="0" u="none" strike="noStrike" cap="none" dirty="0">
                <a:solidFill>
                  <a:schemeClr val="lt1"/>
                </a:solidFill>
                <a:latin typeface="Open Sans ExtraBold"/>
                <a:ea typeface="Open Sans ExtraBold"/>
                <a:cs typeface="Open Sans ExtraBold"/>
                <a:sym typeface="Open Sans ExtraBold"/>
              </a:rPr>
              <a:t>Unassisted Practice  </a:t>
            </a:r>
            <a:endParaRPr dirty="0"/>
          </a:p>
        </p:txBody>
      </p:sp>
      <p:sp>
        <p:nvSpPr>
          <p:cNvPr id="1047" name="Google Shape;1047;p46"/>
          <p:cNvSpPr txBox="1">
            <a:spLocks noGrp="1"/>
          </p:cNvSpPr>
          <p:nvPr>
            <p:ph type="body" idx="2"/>
          </p:nvPr>
        </p:nvSpPr>
        <p:spPr>
          <a:xfrm>
            <a:off x="926744" y="2380588"/>
            <a:ext cx="13360755" cy="4801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800" b="1" i="0" u="none" strike="noStrike" cap="none" dirty="0">
                <a:solidFill>
                  <a:srgbClr val="0F547B"/>
                </a:solidFill>
                <a:latin typeface="Open Sans SemiBold"/>
                <a:ea typeface="Open Sans SemiBold"/>
                <a:cs typeface="Open Sans SemiBold"/>
                <a:sym typeface="Open Sans SemiBold"/>
              </a:rPr>
              <a:t>Regression</a:t>
            </a:r>
            <a:endParaRPr sz="2800" b="1" i="0" u="none" strike="noStrike" cap="none" dirty="0">
              <a:solidFill>
                <a:srgbClr val="0F547B"/>
              </a:solidFill>
              <a:latin typeface="Open Sans SemiBold"/>
              <a:ea typeface="Open Sans SemiBold"/>
              <a:cs typeface="Open Sans SemiBold"/>
              <a:sym typeface="Open Sans SemiBold"/>
            </a:endParaRPr>
          </a:p>
        </p:txBody>
      </p:sp>
      <p:sp>
        <p:nvSpPr>
          <p:cNvPr id="1048" name="Google Shape;1048;p46"/>
          <p:cNvSpPr txBox="1"/>
          <p:nvPr/>
        </p:nvSpPr>
        <p:spPr>
          <a:xfrm>
            <a:off x="12771118" y="2441493"/>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800" b="0" i="0" u="none" strike="noStrike" cap="none" dirty="0">
                <a:solidFill>
                  <a:srgbClr val="0F547B"/>
                </a:solidFill>
                <a:latin typeface="Open Sans SemiBold"/>
                <a:ea typeface="Open Sans SemiBold"/>
                <a:cs typeface="Open Sans SemiBold"/>
                <a:sym typeface="Open Sans SemiBold"/>
              </a:rPr>
              <a:t>Duration: 1</a:t>
            </a:r>
            <a:r>
              <a:rPr lang="en-US" sz="2800" dirty="0">
                <a:solidFill>
                  <a:srgbClr val="0F547B"/>
                </a:solidFill>
                <a:latin typeface="Open Sans SemiBold"/>
                <a:ea typeface="Open Sans SemiBold"/>
                <a:cs typeface="Open Sans SemiBold"/>
                <a:sym typeface="Open Sans SemiBold"/>
              </a:rPr>
              <a:t>0</a:t>
            </a:r>
            <a:r>
              <a:rPr lang="en-US" sz="2800" b="0" i="0" u="none" strike="noStrike" cap="none" dirty="0">
                <a:solidFill>
                  <a:srgbClr val="0F547B"/>
                </a:solidFill>
                <a:latin typeface="Open Sans SemiBold"/>
                <a:ea typeface="Open Sans SemiBold"/>
                <a:cs typeface="Open Sans SemiBold"/>
                <a:sym typeface="Open Sans SemiBold"/>
              </a:rPr>
              <a:t> mins.</a:t>
            </a:r>
            <a:endParaRPr dirty="0"/>
          </a:p>
        </p:txBody>
      </p:sp>
      <p:sp>
        <p:nvSpPr>
          <p:cNvPr id="1049" name="Google Shape;1049;p46"/>
          <p:cNvSpPr txBox="1"/>
          <p:nvPr/>
        </p:nvSpPr>
        <p:spPr>
          <a:xfrm>
            <a:off x="926744" y="4572000"/>
            <a:ext cx="13768974" cy="2575463"/>
          </a:xfrm>
          <a:prstGeom prst="rect">
            <a:avLst/>
          </a:prstGeom>
          <a:noFill/>
          <a:ln>
            <a:noFill/>
          </a:ln>
        </p:spPr>
        <p:txBody>
          <a:bodyPr spcFirstLastPara="1" wrap="square" lIns="91425" tIns="45700" rIns="91425" bIns="45700" anchor="ctr" anchorCtr="0">
            <a:noAutofit/>
          </a:bodyPr>
          <a:lstStyle/>
          <a:p>
            <a:pPr lvl="0">
              <a:lnSpc>
                <a:spcPct val="90000"/>
              </a:lnSpc>
            </a:pPr>
            <a:r>
              <a:rPr lang="en-US" sz="2000" b="1" dirty="0">
                <a:solidFill>
                  <a:schemeClr val="dk1"/>
                </a:solidFill>
                <a:latin typeface="+mj-lt"/>
                <a:ea typeface="Open Sans"/>
                <a:cs typeface="Open Sans"/>
                <a:sym typeface="Open Sans"/>
              </a:rPr>
              <a:t>Problem Statement:  </a:t>
            </a:r>
            <a:r>
              <a:rPr lang="en-IN" sz="2000" dirty="0">
                <a:solidFill>
                  <a:schemeClr val="dk1"/>
                </a:solidFill>
                <a:latin typeface="+mj-lt"/>
                <a:ea typeface="Open Sans"/>
                <a:cs typeface="Open Sans"/>
                <a:sym typeface="Open Sans"/>
              </a:rPr>
              <a:t>For the Boston dataset used earlier, the team also wants to cross-reference results using regularization techniques</a:t>
            </a:r>
          </a:p>
          <a:p>
            <a:pPr lvl="0">
              <a:lnSpc>
                <a:spcPct val="90000"/>
              </a:lnSpc>
            </a:pPr>
            <a:endParaRPr lang="en-IN" sz="2000" dirty="0">
              <a:solidFill>
                <a:schemeClr val="dk1"/>
              </a:solidFill>
              <a:latin typeface="+mj-lt"/>
              <a:ea typeface="Open Sans"/>
              <a:cs typeface="Open Sans"/>
              <a:sym typeface="Open Sans"/>
            </a:endParaRPr>
          </a:p>
          <a:p>
            <a:pPr lvl="0">
              <a:lnSpc>
                <a:spcPct val="90000"/>
              </a:lnSpc>
            </a:pPr>
            <a:r>
              <a:rPr lang="en-IN" sz="2000" b="1" dirty="0">
                <a:solidFill>
                  <a:schemeClr val="dk1"/>
                </a:solidFill>
                <a:latin typeface="+mj-lt"/>
                <a:ea typeface="Open Sans"/>
                <a:cs typeface="Open Sans"/>
                <a:sym typeface="Open Sans"/>
              </a:rPr>
              <a:t>Objective:</a:t>
            </a:r>
          </a:p>
          <a:p>
            <a:pPr lvl="0">
              <a:lnSpc>
                <a:spcPct val="90000"/>
              </a:lnSpc>
            </a:pPr>
            <a:endParaRPr lang="en-IN" sz="2000" b="1" dirty="0">
              <a:solidFill>
                <a:schemeClr val="dk1"/>
              </a:solidFill>
              <a:latin typeface="+mj-lt"/>
              <a:ea typeface="Open Sans"/>
              <a:cs typeface="Open Sans"/>
              <a:sym typeface="Open Sans"/>
            </a:endParaRPr>
          </a:p>
          <a:p>
            <a:pPr marL="342900" lvl="0" indent="-342900">
              <a:buFont typeface="Arial" panose="020B0604020202020204" pitchFamily="34" charset="0"/>
              <a:buChar char="•"/>
            </a:pPr>
            <a:r>
              <a:rPr lang="en-IN" sz="2000" dirty="0">
                <a:solidFill>
                  <a:schemeClr val="dk1"/>
                </a:solidFill>
                <a:latin typeface="+mj-lt"/>
                <a:ea typeface="Open Sans"/>
                <a:cs typeface="Open Sans"/>
                <a:sym typeface="Open Sans"/>
              </a:rPr>
              <a:t>Build a predictive model using Ridge, Lasso and ElasticNet</a:t>
            </a:r>
          </a:p>
          <a:p>
            <a:pPr marL="342900" lvl="0" indent="-342900">
              <a:buFont typeface="Arial" panose="020B0604020202020204" pitchFamily="34" charset="0"/>
              <a:buChar char="•"/>
            </a:pPr>
            <a:r>
              <a:rPr lang="en-IN" sz="2000" dirty="0">
                <a:solidFill>
                  <a:schemeClr val="dk1"/>
                </a:solidFill>
                <a:latin typeface="+mj-lt"/>
                <a:ea typeface="Open Sans"/>
                <a:cs typeface="Open Sans"/>
                <a:sym typeface="Open Sans"/>
              </a:rPr>
              <a:t>Compare the models basis on accuracy </a:t>
            </a:r>
          </a:p>
          <a:p>
            <a:pPr lvl="0">
              <a:lnSpc>
                <a:spcPct val="90000"/>
              </a:lnSpc>
            </a:pPr>
            <a:endParaRPr sz="2000" b="1" dirty="0">
              <a:solidFill>
                <a:schemeClr val="dk1"/>
              </a:solidFill>
              <a:latin typeface="+mj-lt"/>
              <a:ea typeface="Open Sans"/>
              <a:cs typeface="Open Sans"/>
              <a:sym typeface="Open Sans"/>
            </a:endParaRPr>
          </a:p>
          <a:p>
            <a:pPr marL="0" marR="0" lvl="0" indent="0" algn="l" rtl="0">
              <a:lnSpc>
                <a:spcPct val="90000"/>
              </a:lnSpc>
              <a:spcBef>
                <a:spcPts val="0"/>
              </a:spcBef>
              <a:spcAft>
                <a:spcPts val="0"/>
              </a:spcAft>
              <a:buNone/>
            </a:pPr>
            <a:r>
              <a:rPr lang="en-US" sz="2000" b="1" dirty="0">
                <a:solidFill>
                  <a:schemeClr val="dk1"/>
                </a:solidFill>
                <a:latin typeface="+mj-lt"/>
                <a:ea typeface="Open Sans"/>
                <a:cs typeface="Open Sans"/>
                <a:sym typeface="Open Sans"/>
              </a:rPr>
              <a:t>Access: </a:t>
            </a:r>
            <a:r>
              <a:rPr lang="en-US" sz="2000" dirty="0">
                <a:solidFill>
                  <a:schemeClr val="dk1"/>
                </a:solidFill>
                <a:latin typeface="+mj-lt"/>
                <a:ea typeface="Open Sans"/>
                <a:cs typeface="Open Sans"/>
                <a:sym typeface="Open Sans"/>
              </a:rPr>
              <a:t>Click on the Labs tab on the left side panel of the LMS. Copy or note the username and password that are generated. Click on the Launch</a:t>
            </a:r>
            <a:r>
              <a:rPr lang="en-US" sz="2000" b="1" dirty="0">
                <a:solidFill>
                  <a:schemeClr val="dk1"/>
                </a:solidFill>
                <a:latin typeface="+mj-lt"/>
                <a:ea typeface="Open Sans"/>
                <a:cs typeface="Open Sans"/>
                <a:sym typeface="Open Sans"/>
              </a:rPr>
              <a:t> </a:t>
            </a:r>
            <a:r>
              <a:rPr lang="en-US" sz="2000" dirty="0">
                <a:solidFill>
                  <a:schemeClr val="dk1"/>
                </a:solidFill>
                <a:latin typeface="+mj-lt"/>
                <a:ea typeface="Open Sans"/>
                <a:cs typeface="Open Sans"/>
                <a:sym typeface="Open Sans"/>
              </a:rPr>
              <a:t>Lab button. On the page that appears, enter the username and password in the respective fields, and click Login.</a:t>
            </a:r>
            <a:endParaRPr sz="2000" dirty="0">
              <a:latin typeface="+mj-lt"/>
            </a:endParaRPr>
          </a:p>
          <a:p>
            <a:pPr marL="0" marR="0" lvl="0" indent="0" algn="l" rtl="0">
              <a:lnSpc>
                <a:spcPct val="90000"/>
              </a:lnSpc>
              <a:spcBef>
                <a:spcPts val="0"/>
              </a:spcBef>
              <a:spcAft>
                <a:spcPts val="0"/>
              </a:spcAft>
              <a:buClr>
                <a:schemeClr val="dk1"/>
              </a:buClr>
              <a:buSzPts val="700"/>
              <a:buFont typeface="Arial"/>
              <a:buNone/>
            </a:pPr>
            <a:endParaRPr sz="2000" dirty="0">
              <a:solidFill>
                <a:schemeClr val="dk1"/>
              </a:solidFill>
              <a:latin typeface="+mj-lt"/>
              <a:ea typeface="Calibri"/>
              <a:cs typeface="Calibri"/>
              <a:sym typeface="Calibri"/>
            </a:endParaRPr>
          </a:p>
        </p:txBody>
      </p:sp>
    </p:spTree>
    <p:extLst>
      <p:ext uri="{BB962C8B-B14F-4D97-AF65-F5344CB8AC3E}">
        <p14:creationId xmlns:p14="http://schemas.microsoft.com/office/powerpoint/2010/main" val="38962196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72">
            <a:extLst>
              <a:ext uri="{FF2B5EF4-FFF2-40B4-BE49-F238E27FC236}">
                <a16:creationId xmlns:a16="http://schemas.microsoft.com/office/drawing/2014/main" id="{8365CCD6-88A4-451C-BD5E-9C35275F6B0A}"/>
              </a:ext>
            </a:extLst>
          </p:cNvPr>
          <p:cNvSpPr txBox="1">
            <a:spLocks noGrp="1"/>
          </p:cNvSpPr>
          <p:nvPr>
            <p:ph type="title"/>
          </p:nvPr>
        </p:nvSpPr>
        <p:spPr>
          <a:xfrm>
            <a:off x="3079" y="319676"/>
            <a:ext cx="16258031" cy="665045"/>
          </a:xfrm>
          <a:prstGeom prst="rect">
            <a:avLst/>
          </a:prstGeom>
          <a:noFill/>
          <a:ln>
            <a:noFill/>
          </a:ln>
        </p:spPr>
        <p:txBody>
          <a:bodyPr lIns="91425" tIns="45700" rIns="91425" bIns="45700" anchor="ctr" anchorCtr="0">
            <a:noAutofit/>
          </a:bodyPr>
          <a:lstStyle/>
          <a:p>
            <a:pPr lvl="0">
              <a:buSzPct val="25000"/>
            </a:pPr>
            <a:r>
              <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rPr>
              <a:t>Answer</a:t>
            </a:r>
          </a:p>
        </p:txBody>
      </p:sp>
      <p:pic>
        <p:nvPicPr>
          <p:cNvPr id="4" name="Shape 375">
            <a:extLst>
              <a:ext uri="{FF2B5EF4-FFF2-40B4-BE49-F238E27FC236}">
                <a16:creationId xmlns:a16="http://schemas.microsoft.com/office/drawing/2014/main" id="{1BDF1AF1-0927-4263-8272-C004E98CFF3C}"/>
              </a:ext>
            </a:extLst>
          </p:cNvPr>
          <p:cNvPicPr preferRelativeResize="0"/>
          <p:nvPr/>
        </p:nvPicPr>
        <p:blipFill rotWithShape="1">
          <a:blip r:embed="rId3">
            <a:alphaModFix/>
          </a:blip>
          <a:srcRect/>
          <a:stretch/>
        </p:blipFill>
        <p:spPr>
          <a:xfrm>
            <a:off x="6960848" y="829986"/>
            <a:ext cx="2431475" cy="253919"/>
          </a:xfrm>
          <a:prstGeom prst="rect">
            <a:avLst/>
          </a:prstGeom>
          <a:noFill/>
          <a:ln>
            <a:noFill/>
          </a:ln>
        </p:spPr>
      </p:pic>
      <p:grpSp>
        <p:nvGrpSpPr>
          <p:cNvPr id="2" name="Group 1">
            <a:extLst>
              <a:ext uri="{FF2B5EF4-FFF2-40B4-BE49-F238E27FC236}">
                <a16:creationId xmlns:a16="http://schemas.microsoft.com/office/drawing/2014/main" id="{4757DB42-21D7-43B9-B25B-89FEB5411083}"/>
              </a:ext>
            </a:extLst>
          </p:cNvPr>
          <p:cNvGrpSpPr/>
          <p:nvPr/>
        </p:nvGrpSpPr>
        <p:grpSpPr>
          <a:xfrm>
            <a:off x="1019990" y="1082278"/>
            <a:ext cx="13741039" cy="6977435"/>
            <a:chOff x="1019990" y="1082278"/>
            <a:chExt cx="13741039" cy="6977435"/>
          </a:xfrm>
        </p:grpSpPr>
        <p:sp>
          <p:nvSpPr>
            <p:cNvPr id="26" name="TextBox 25">
              <a:extLst>
                <a:ext uri="{FF2B5EF4-FFF2-40B4-BE49-F238E27FC236}">
                  <a16:creationId xmlns:a16="http://schemas.microsoft.com/office/drawing/2014/main" id="{06975551-D4AC-4324-98D6-914D4D246A20}"/>
                </a:ext>
              </a:extLst>
            </p:cNvPr>
            <p:cNvSpPr txBox="1"/>
            <p:nvPr/>
          </p:nvSpPr>
          <p:spPr>
            <a:xfrm>
              <a:off x="1019991" y="1853118"/>
              <a:ext cx="6675527" cy="400110"/>
            </a:xfrm>
            <a:prstGeom prst="rect">
              <a:avLst/>
            </a:prstGeom>
            <a:noFill/>
          </p:spPr>
          <p:txBody>
            <a:bodyPr wrap="square" rtlCol="0">
              <a:spAutoFit/>
            </a:bodyPr>
            <a:lstStyle/>
            <a:p>
              <a:r>
                <a:rPr lang="en-US" sz="2000" b="1" dirty="0">
                  <a:latin typeface="+mj-lt"/>
                </a:rPr>
                <a:t>Ridge </a:t>
              </a:r>
            </a:p>
          </p:txBody>
        </p:sp>
        <p:sp>
          <p:nvSpPr>
            <p:cNvPr id="8" name="TextBox 7">
              <a:extLst>
                <a:ext uri="{FF2B5EF4-FFF2-40B4-BE49-F238E27FC236}">
                  <a16:creationId xmlns:a16="http://schemas.microsoft.com/office/drawing/2014/main" id="{FCA56607-2C0D-4173-BB67-D52F016EEE30}"/>
                </a:ext>
              </a:extLst>
            </p:cNvPr>
            <p:cNvSpPr txBox="1"/>
            <p:nvPr/>
          </p:nvSpPr>
          <p:spPr>
            <a:xfrm>
              <a:off x="1019991" y="4926474"/>
              <a:ext cx="6675527" cy="400110"/>
            </a:xfrm>
            <a:prstGeom prst="rect">
              <a:avLst/>
            </a:prstGeom>
            <a:noFill/>
          </p:spPr>
          <p:txBody>
            <a:bodyPr wrap="square" rtlCol="0">
              <a:spAutoFit/>
            </a:bodyPr>
            <a:lstStyle/>
            <a:p>
              <a:r>
                <a:rPr lang="en-US" sz="2000" b="1" dirty="0">
                  <a:latin typeface="+mj-lt"/>
                </a:rPr>
                <a:t>Lasso </a:t>
              </a:r>
            </a:p>
          </p:txBody>
        </p:sp>
        <p:grpSp>
          <p:nvGrpSpPr>
            <p:cNvPr id="17" name="Group 16">
              <a:extLst>
                <a:ext uri="{FF2B5EF4-FFF2-40B4-BE49-F238E27FC236}">
                  <a16:creationId xmlns:a16="http://schemas.microsoft.com/office/drawing/2014/main" id="{DB40B3A3-ED39-4DBC-9A3B-ADBF52B83D08}"/>
                </a:ext>
              </a:extLst>
            </p:cNvPr>
            <p:cNvGrpSpPr/>
            <p:nvPr/>
          </p:nvGrpSpPr>
          <p:grpSpPr>
            <a:xfrm>
              <a:off x="7109634" y="1082278"/>
              <a:ext cx="1559705" cy="862158"/>
              <a:chOff x="7530784" y="3794728"/>
              <a:chExt cx="1194432" cy="685800"/>
            </a:xfrm>
          </p:grpSpPr>
          <p:sp>
            <p:nvSpPr>
              <p:cNvPr id="23" name="Rounded Rectangle 124">
                <a:extLst>
                  <a:ext uri="{FF2B5EF4-FFF2-40B4-BE49-F238E27FC236}">
                    <a16:creationId xmlns:a16="http://schemas.microsoft.com/office/drawing/2014/main" id="{FF594F76-4381-4659-A4B7-C5CA170AC554}"/>
                  </a:ext>
                </a:extLst>
              </p:cNvPr>
              <p:cNvSpPr/>
              <p:nvPr/>
            </p:nvSpPr>
            <p:spPr>
              <a:xfrm>
                <a:off x="7530784" y="3794728"/>
                <a:ext cx="1194432" cy="685800"/>
              </a:xfrm>
              <a:prstGeom prst="roundRect">
                <a:avLst/>
              </a:prstGeom>
              <a:solidFill>
                <a:schemeClr val="bg1"/>
              </a:solidFill>
              <a:ln w="25400">
                <a:solidFill>
                  <a:srgbClr val="26B7C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125">
                <a:extLst>
                  <a:ext uri="{FF2B5EF4-FFF2-40B4-BE49-F238E27FC236}">
                    <a16:creationId xmlns:a16="http://schemas.microsoft.com/office/drawing/2014/main" id="{CC1EF2AE-9919-42C0-A618-2898B0FD11F8}"/>
                  </a:ext>
                </a:extLst>
              </p:cNvPr>
              <p:cNvSpPr/>
              <p:nvPr/>
            </p:nvSpPr>
            <p:spPr>
              <a:xfrm>
                <a:off x="7612331" y="3868964"/>
                <a:ext cx="1031338" cy="537328"/>
              </a:xfrm>
              <a:prstGeom prst="roundRect">
                <a:avLst/>
              </a:prstGeom>
              <a:solidFill>
                <a:srgbClr val="26B7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grpSp>
        <p:grpSp>
          <p:nvGrpSpPr>
            <p:cNvPr id="18" name="Group 17">
              <a:extLst>
                <a:ext uri="{FF2B5EF4-FFF2-40B4-BE49-F238E27FC236}">
                  <a16:creationId xmlns:a16="http://schemas.microsoft.com/office/drawing/2014/main" id="{7C9A2BB4-B507-4E32-B796-B8AF1EF34573}"/>
                </a:ext>
              </a:extLst>
            </p:cNvPr>
            <p:cNvGrpSpPr/>
            <p:nvPr/>
          </p:nvGrpSpPr>
          <p:grpSpPr>
            <a:xfrm>
              <a:off x="1022034" y="1942296"/>
              <a:ext cx="13738995" cy="2864333"/>
              <a:chOff x="3533641" y="4914900"/>
              <a:chExt cx="9576000" cy="3766537"/>
            </a:xfrm>
          </p:grpSpPr>
          <p:sp>
            <p:nvSpPr>
              <p:cNvPr id="19" name="Rectangle 18">
                <a:extLst>
                  <a:ext uri="{FF2B5EF4-FFF2-40B4-BE49-F238E27FC236}">
                    <a16:creationId xmlns:a16="http://schemas.microsoft.com/office/drawing/2014/main" id="{3C461517-1CFE-40B3-BC2A-B73DBBCA7128}"/>
                  </a:ext>
                </a:extLst>
              </p:cNvPr>
              <p:cNvSpPr/>
              <p:nvPr/>
            </p:nvSpPr>
            <p:spPr>
              <a:xfrm rot="16200000">
                <a:off x="6737641" y="2309437"/>
                <a:ext cx="3168000" cy="9576000"/>
              </a:xfrm>
              <a:prstGeom prst="rect">
                <a:avLst/>
              </a:prstGeom>
              <a:solidFill>
                <a:srgbClr val="26B7C9"/>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solidFill>
                    <a:schemeClr val="tx1"/>
                  </a:solidFill>
                  <a:latin typeface="Courier New" panose="02070309020205020404" pitchFamily="49" charset="0"/>
                  <a:cs typeface="Courier New" panose="02070309020205020404" pitchFamily="49" charset="0"/>
                </a:endParaRPr>
              </a:p>
            </p:txBody>
          </p:sp>
          <p:cxnSp>
            <p:nvCxnSpPr>
              <p:cNvPr id="20" name="Straight Connector 19">
                <a:extLst>
                  <a:ext uri="{FF2B5EF4-FFF2-40B4-BE49-F238E27FC236}">
                    <a16:creationId xmlns:a16="http://schemas.microsoft.com/office/drawing/2014/main" id="{6655A2F9-9FD4-4964-8D31-3F4206964846}"/>
                  </a:ext>
                </a:extLst>
              </p:cNvPr>
              <p:cNvCxnSpPr/>
              <p:nvPr/>
            </p:nvCxnSpPr>
            <p:spPr>
              <a:xfrm rot="5400000">
                <a:off x="7979641" y="5256900"/>
                <a:ext cx="684000" cy="0"/>
              </a:xfrm>
              <a:prstGeom prst="line">
                <a:avLst/>
              </a:prstGeom>
              <a:noFill/>
              <a:ln w="25400">
                <a:solidFill>
                  <a:srgbClr val="26B7C9"/>
                </a:solidFill>
                <a:prstDash val="sysDash"/>
                <a:tailEnd type="diamond" w="lg" len="lg"/>
              </a:ln>
            </p:spPr>
            <p:style>
              <a:lnRef idx="2">
                <a:schemeClr val="accent1">
                  <a:shade val="50000"/>
                </a:schemeClr>
              </a:lnRef>
              <a:fillRef idx="1">
                <a:schemeClr val="accent1"/>
              </a:fillRef>
              <a:effectRef idx="0">
                <a:schemeClr val="accent1"/>
              </a:effectRef>
              <a:fontRef idx="minor">
                <a:schemeClr val="lt1"/>
              </a:fontRef>
            </p:style>
          </p:cxnSp>
          <p:sp>
            <p:nvSpPr>
              <p:cNvPr id="21" name="Isosceles Triangle 20">
                <a:extLst>
                  <a:ext uri="{FF2B5EF4-FFF2-40B4-BE49-F238E27FC236}">
                    <a16:creationId xmlns:a16="http://schemas.microsoft.com/office/drawing/2014/main" id="{3BCC55D0-5084-4DD0-BFE3-80484CADF022}"/>
                  </a:ext>
                </a:extLst>
              </p:cNvPr>
              <p:cNvSpPr/>
              <p:nvPr/>
            </p:nvSpPr>
            <p:spPr>
              <a:xfrm>
                <a:off x="8065824" y="5186908"/>
                <a:ext cx="511634" cy="370546"/>
              </a:xfrm>
              <a:prstGeom prst="triangle">
                <a:avLst/>
              </a:prstGeom>
              <a:solidFill>
                <a:srgbClr val="26B7C9"/>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solidFill>
                    <a:schemeClr val="tx1"/>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ADF29E02-9DF8-47B3-8B2E-916A874CF2D9}"/>
                  </a:ext>
                </a:extLst>
              </p:cNvPr>
              <p:cNvSpPr/>
              <p:nvPr/>
            </p:nvSpPr>
            <p:spPr>
              <a:xfrm>
                <a:off x="3617844" y="5615713"/>
                <a:ext cx="9407594" cy="2958553"/>
              </a:xfrm>
              <a:prstGeom prst="rect">
                <a:avLst/>
              </a:prstGeom>
              <a:solidFill>
                <a:srgbClr val="F2F2F2"/>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from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sklearn.linear_model</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import Ridge</a:t>
                </a: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ridgeReg</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 Ridge(alpha=0.001, normalize=True)</a:t>
                </a: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ridgeReg.fit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xtrain,ytrain</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print(sqrt(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mean_squared_error</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ytrain</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ridgeReg.predict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xtrain</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print(sqrt(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mean_squared_error</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ytest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ridgeReg.predict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xtest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print('R2 Value/Coefficient of Determination: {}'.format(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ridgeReg.score</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xtest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ytest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p:txBody>
          </p:sp>
        </p:grpSp>
        <p:grpSp>
          <p:nvGrpSpPr>
            <p:cNvPr id="27" name="Group 26">
              <a:extLst>
                <a:ext uri="{FF2B5EF4-FFF2-40B4-BE49-F238E27FC236}">
                  <a16:creationId xmlns:a16="http://schemas.microsoft.com/office/drawing/2014/main" id="{ED59899D-A037-4134-96F2-11E2C939FED4}"/>
                </a:ext>
              </a:extLst>
            </p:cNvPr>
            <p:cNvGrpSpPr/>
            <p:nvPr/>
          </p:nvGrpSpPr>
          <p:grpSpPr>
            <a:xfrm>
              <a:off x="1019990" y="5446429"/>
              <a:ext cx="13738995" cy="2613284"/>
              <a:chOff x="3533641" y="5513437"/>
              <a:chExt cx="9576000" cy="3168000"/>
            </a:xfrm>
          </p:grpSpPr>
          <p:sp>
            <p:nvSpPr>
              <p:cNvPr id="28" name="Rectangle 27">
                <a:extLst>
                  <a:ext uri="{FF2B5EF4-FFF2-40B4-BE49-F238E27FC236}">
                    <a16:creationId xmlns:a16="http://schemas.microsoft.com/office/drawing/2014/main" id="{FBD98DD4-1D21-40E2-B687-B37530992B62}"/>
                  </a:ext>
                </a:extLst>
              </p:cNvPr>
              <p:cNvSpPr/>
              <p:nvPr/>
            </p:nvSpPr>
            <p:spPr>
              <a:xfrm rot="16200000">
                <a:off x="6737641" y="2309437"/>
                <a:ext cx="3168000" cy="9576000"/>
              </a:xfrm>
              <a:prstGeom prst="rect">
                <a:avLst/>
              </a:prstGeom>
              <a:solidFill>
                <a:srgbClr val="26B7C9"/>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solidFill>
                    <a:schemeClr val="tx1"/>
                  </a:solidFill>
                  <a:latin typeface="Courier New" panose="02070309020205020404" pitchFamily="49" charset="0"/>
                  <a:cs typeface="Courier New" panose="02070309020205020404" pitchFamily="49" charset="0"/>
                </a:endParaRPr>
              </a:p>
            </p:txBody>
          </p:sp>
          <p:sp>
            <p:nvSpPr>
              <p:cNvPr id="31" name="Rectangle 30">
                <a:extLst>
                  <a:ext uri="{FF2B5EF4-FFF2-40B4-BE49-F238E27FC236}">
                    <a16:creationId xmlns:a16="http://schemas.microsoft.com/office/drawing/2014/main" id="{90A8C25E-0336-454D-B1B4-E7AAD602E3E1}"/>
                  </a:ext>
                </a:extLst>
              </p:cNvPr>
              <p:cNvSpPr/>
              <p:nvPr/>
            </p:nvSpPr>
            <p:spPr>
              <a:xfrm>
                <a:off x="3617844" y="5615713"/>
                <a:ext cx="9407594" cy="2958553"/>
              </a:xfrm>
              <a:prstGeom prst="rect">
                <a:avLst/>
              </a:prstGeom>
              <a:solidFill>
                <a:srgbClr val="F2F2F2"/>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from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sklearn.linear_model</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import Lasso</a:t>
                </a: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lassoreg</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 Lasso(alpha=0.001, normalize=True)</a:t>
                </a: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Lasso.fit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xtrain,ytrain</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print(sqrt(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mean_squared_error</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ytrain</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Lasso.predict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xtrain</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print(sqrt(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mean_squared_error</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ytest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Lasso.predict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xtest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print('R2 Value/Coefficient of Determination: {}'.format(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Lasso.score</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xtest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ytest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p:txBody>
          </p:sp>
        </p:grpSp>
      </p:grpSp>
    </p:spTree>
    <p:extLst>
      <p:ext uri="{BB962C8B-B14F-4D97-AF65-F5344CB8AC3E}">
        <p14:creationId xmlns:p14="http://schemas.microsoft.com/office/powerpoint/2010/main" val="805020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72">
            <a:extLst>
              <a:ext uri="{FF2B5EF4-FFF2-40B4-BE49-F238E27FC236}">
                <a16:creationId xmlns:a16="http://schemas.microsoft.com/office/drawing/2014/main" id="{8365CCD6-88A4-451C-BD5E-9C35275F6B0A}"/>
              </a:ext>
            </a:extLst>
          </p:cNvPr>
          <p:cNvSpPr txBox="1">
            <a:spLocks noGrp="1"/>
          </p:cNvSpPr>
          <p:nvPr>
            <p:ph type="title"/>
          </p:nvPr>
        </p:nvSpPr>
        <p:spPr>
          <a:xfrm>
            <a:off x="3079" y="319676"/>
            <a:ext cx="16258031" cy="665045"/>
          </a:xfrm>
          <a:prstGeom prst="rect">
            <a:avLst/>
          </a:prstGeom>
          <a:noFill/>
          <a:ln>
            <a:noFill/>
          </a:ln>
        </p:spPr>
        <p:txBody>
          <a:bodyPr lIns="91425" tIns="45700" rIns="91425" bIns="45700" anchor="ctr" anchorCtr="0">
            <a:noAutofit/>
          </a:bodyPr>
          <a:lstStyle/>
          <a:p>
            <a:pPr lvl="0">
              <a:buSzPct val="25000"/>
            </a:pPr>
            <a:r>
              <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rPr>
              <a:t>Answer (Contd.)</a:t>
            </a:r>
          </a:p>
        </p:txBody>
      </p:sp>
      <p:pic>
        <p:nvPicPr>
          <p:cNvPr id="4" name="Shape 375">
            <a:extLst>
              <a:ext uri="{FF2B5EF4-FFF2-40B4-BE49-F238E27FC236}">
                <a16:creationId xmlns:a16="http://schemas.microsoft.com/office/drawing/2014/main" id="{1BDF1AF1-0927-4263-8272-C004E98CFF3C}"/>
              </a:ext>
            </a:extLst>
          </p:cNvPr>
          <p:cNvPicPr preferRelativeResize="0"/>
          <p:nvPr/>
        </p:nvPicPr>
        <p:blipFill rotWithShape="1">
          <a:blip r:embed="rId3">
            <a:alphaModFix/>
          </a:blip>
          <a:srcRect/>
          <a:stretch/>
        </p:blipFill>
        <p:spPr>
          <a:xfrm>
            <a:off x="6558438" y="829986"/>
            <a:ext cx="3236294" cy="253919"/>
          </a:xfrm>
          <a:prstGeom prst="rect">
            <a:avLst/>
          </a:prstGeom>
          <a:noFill/>
          <a:ln>
            <a:noFill/>
          </a:ln>
        </p:spPr>
      </p:pic>
      <p:grpSp>
        <p:nvGrpSpPr>
          <p:cNvPr id="5" name="Group 4">
            <a:extLst>
              <a:ext uri="{FF2B5EF4-FFF2-40B4-BE49-F238E27FC236}">
                <a16:creationId xmlns:a16="http://schemas.microsoft.com/office/drawing/2014/main" id="{BA2171F3-F516-455B-9A11-C07A460C16AA}"/>
              </a:ext>
            </a:extLst>
          </p:cNvPr>
          <p:cNvGrpSpPr/>
          <p:nvPr/>
        </p:nvGrpSpPr>
        <p:grpSpPr>
          <a:xfrm>
            <a:off x="2060601" y="1768128"/>
            <a:ext cx="12134797" cy="3790727"/>
            <a:chOff x="1452473" y="1653828"/>
            <a:chExt cx="12134797" cy="3790727"/>
          </a:xfrm>
        </p:grpSpPr>
        <p:grpSp>
          <p:nvGrpSpPr>
            <p:cNvPr id="2" name="Group 1">
              <a:extLst>
                <a:ext uri="{FF2B5EF4-FFF2-40B4-BE49-F238E27FC236}">
                  <a16:creationId xmlns:a16="http://schemas.microsoft.com/office/drawing/2014/main" id="{3FAB9B31-69F5-40CF-B26F-0C9CBFC08C7C}"/>
                </a:ext>
              </a:extLst>
            </p:cNvPr>
            <p:cNvGrpSpPr/>
            <p:nvPr/>
          </p:nvGrpSpPr>
          <p:grpSpPr>
            <a:xfrm>
              <a:off x="1452473" y="1653828"/>
              <a:ext cx="12134797" cy="3790727"/>
              <a:chOff x="1452473" y="1653828"/>
              <a:chExt cx="12134797" cy="3790727"/>
            </a:xfrm>
          </p:grpSpPr>
          <p:sp>
            <p:nvSpPr>
              <p:cNvPr id="10" name="TextBox 9">
                <a:extLst>
                  <a:ext uri="{FF2B5EF4-FFF2-40B4-BE49-F238E27FC236}">
                    <a16:creationId xmlns:a16="http://schemas.microsoft.com/office/drawing/2014/main" id="{19209A1E-1538-4944-B1B6-0A410F81418D}"/>
                  </a:ext>
                </a:extLst>
              </p:cNvPr>
              <p:cNvSpPr txBox="1"/>
              <p:nvPr/>
            </p:nvSpPr>
            <p:spPr>
              <a:xfrm>
                <a:off x="1452473" y="2519309"/>
                <a:ext cx="6675527" cy="400110"/>
              </a:xfrm>
              <a:prstGeom prst="rect">
                <a:avLst/>
              </a:prstGeom>
              <a:noFill/>
            </p:spPr>
            <p:txBody>
              <a:bodyPr wrap="square" rtlCol="0">
                <a:spAutoFit/>
              </a:bodyPr>
              <a:lstStyle/>
              <a:p>
                <a:r>
                  <a:rPr lang="en-US" sz="2000" b="1" dirty="0">
                    <a:latin typeface="+mj-lt"/>
                  </a:rPr>
                  <a:t>ElasticNet </a:t>
                </a:r>
              </a:p>
            </p:txBody>
          </p:sp>
          <p:grpSp>
            <p:nvGrpSpPr>
              <p:cNvPr id="17" name="Group 16">
                <a:extLst>
                  <a:ext uri="{FF2B5EF4-FFF2-40B4-BE49-F238E27FC236}">
                    <a16:creationId xmlns:a16="http://schemas.microsoft.com/office/drawing/2014/main" id="{DB40B3A3-ED39-4DBC-9A3B-ADBF52B83D08}"/>
                  </a:ext>
                </a:extLst>
              </p:cNvPr>
              <p:cNvGrpSpPr/>
              <p:nvPr/>
            </p:nvGrpSpPr>
            <p:grpSpPr>
              <a:xfrm>
                <a:off x="6740018" y="1653828"/>
                <a:ext cx="1559705" cy="862158"/>
                <a:chOff x="7530784" y="3794728"/>
                <a:chExt cx="1194432" cy="685800"/>
              </a:xfrm>
            </p:grpSpPr>
            <p:sp>
              <p:nvSpPr>
                <p:cNvPr id="23" name="Rounded Rectangle 124">
                  <a:extLst>
                    <a:ext uri="{FF2B5EF4-FFF2-40B4-BE49-F238E27FC236}">
                      <a16:creationId xmlns:a16="http://schemas.microsoft.com/office/drawing/2014/main" id="{FF594F76-4381-4659-A4B7-C5CA170AC554}"/>
                    </a:ext>
                  </a:extLst>
                </p:cNvPr>
                <p:cNvSpPr/>
                <p:nvPr/>
              </p:nvSpPr>
              <p:spPr>
                <a:xfrm>
                  <a:off x="7530784" y="3794728"/>
                  <a:ext cx="1194432" cy="685800"/>
                </a:xfrm>
                <a:prstGeom prst="roundRect">
                  <a:avLst/>
                </a:prstGeom>
                <a:solidFill>
                  <a:schemeClr val="bg1"/>
                </a:solidFill>
                <a:ln w="25400">
                  <a:solidFill>
                    <a:srgbClr val="26B7C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125">
                  <a:extLst>
                    <a:ext uri="{FF2B5EF4-FFF2-40B4-BE49-F238E27FC236}">
                      <a16:creationId xmlns:a16="http://schemas.microsoft.com/office/drawing/2014/main" id="{CC1EF2AE-9919-42C0-A618-2898B0FD11F8}"/>
                    </a:ext>
                  </a:extLst>
                </p:cNvPr>
                <p:cNvSpPr/>
                <p:nvPr/>
              </p:nvSpPr>
              <p:spPr>
                <a:xfrm>
                  <a:off x="7612331" y="3868964"/>
                  <a:ext cx="1031338" cy="537328"/>
                </a:xfrm>
                <a:prstGeom prst="roundRect">
                  <a:avLst/>
                </a:prstGeom>
                <a:solidFill>
                  <a:srgbClr val="26B7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grpSp>
          <p:grpSp>
            <p:nvGrpSpPr>
              <p:cNvPr id="32" name="Group 31">
                <a:extLst>
                  <a:ext uri="{FF2B5EF4-FFF2-40B4-BE49-F238E27FC236}">
                    <a16:creationId xmlns:a16="http://schemas.microsoft.com/office/drawing/2014/main" id="{B5B99677-6732-423E-9538-4F59AB064925}"/>
                  </a:ext>
                </a:extLst>
              </p:cNvPr>
              <p:cNvGrpSpPr/>
              <p:nvPr/>
            </p:nvGrpSpPr>
            <p:grpSpPr>
              <a:xfrm>
                <a:off x="1452473" y="2529001"/>
                <a:ext cx="12134797" cy="2915554"/>
                <a:chOff x="3533641" y="4914900"/>
                <a:chExt cx="9576000" cy="3766537"/>
              </a:xfrm>
            </p:grpSpPr>
            <p:sp>
              <p:nvSpPr>
                <p:cNvPr id="33" name="Rectangle 32">
                  <a:extLst>
                    <a:ext uri="{FF2B5EF4-FFF2-40B4-BE49-F238E27FC236}">
                      <a16:creationId xmlns:a16="http://schemas.microsoft.com/office/drawing/2014/main" id="{8FCFE6D0-4A53-44AB-9F70-A20DA38ACB7A}"/>
                    </a:ext>
                  </a:extLst>
                </p:cNvPr>
                <p:cNvSpPr/>
                <p:nvPr/>
              </p:nvSpPr>
              <p:spPr>
                <a:xfrm rot="16200000">
                  <a:off x="6737641" y="2309437"/>
                  <a:ext cx="3168000" cy="9576000"/>
                </a:xfrm>
                <a:prstGeom prst="rect">
                  <a:avLst/>
                </a:prstGeom>
                <a:solidFill>
                  <a:srgbClr val="26B7C9"/>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solidFill>
                      <a:schemeClr val="tx1"/>
                    </a:solidFill>
                    <a:latin typeface="Courier New" panose="02070309020205020404" pitchFamily="49" charset="0"/>
                    <a:cs typeface="Courier New" panose="02070309020205020404" pitchFamily="49" charset="0"/>
                  </a:endParaRPr>
                </a:p>
              </p:txBody>
            </p:sp>
            <p:cxnSp>
              <p:nvCxnSpPr>
                <p:cNvPr id="34" name="Straight Connector 33">
                  <a:extLst>
                    <a:ext uri="{FF2B5EF4-FFF2-40B4-BE49-F238E27FC236}">
                      <a16:creationId xmlns:a16="http://schemas.microsoft.com/office/drawing/2014/main" id="{2A712A72-7E39-4C71-BF61-721C5217E887}"/>
                    </a:ext>
                  </a:extLst>
                </p:cNvPr>
                <p:cNvCxnSpPr/>
                <p:nvPr/>
              </p:nvCxnSpPr>
              <p:spPr>
                <a:xfrm rot="5400000">
                  <a:off x="7979641" y="5256900"/>
                  <a:ext cx="684000" cy="0"/>
                </a:xfrm>
                <a:prstGeom prst="line">
                  <a:avLst/>
                </a:prstGeom>
                <a:noFill/>
                <a:ln w="25400">
                  <a:solidFill>
                    <a:srgbClr val="26B7C9"/>
                  </a:solidFill>
                  <a:prstDash val="sysDash"/>
                  <a:tailEnd type="diamond" w="lg" len="lg"/>
                </a:ln>
              </p:spPr>
              <p:style>
                <a:lnRef idx="2">
                  <a:schemeClr val="accent1">
                    <a:shade val="50000"/>
                  </a:schemeClr>
                </a:lnRef>
                <a:fillRef idx="1">
                  <a:schemeClr val="accent1"/>
                </a:fillRef>
                <a:effectRef idx="0">
                  <a:schemeClr val="accent1"/>
                </a:effectRef>
                <a:fontRef idx="minor">
                  <a:schemeClr val="lt1"/>
                </a:fontRef>
              </p:style>
            </p:cxnSp>
            <p:sp>
              <p:nvSpPr>
                <p:cNvPr id="35" name="Rectangle 34">
                  <a:extLst>
                    <a:ext uri="{FF2B5EF4-FFF2-40B4-BE49-F238E27FC236}">
                      <a16:creationId xmlns:a16="http://schemas.microsoft.com/office/drawing/2014/main" id="{DBCDF696-2923-4561-844A-493868745117}"/>
                    </a:ext>
                  </a:extLst>
                </p:cNvPr>
                <p:cNvSpPr/>
                <p:nvPr/>
              </p:nvSpPr>
              <p:spPr>
                <a:xfrm>
                  <a:off x="3617844" y="5615713"/>
                  <a:ext cx="9407594" cy="2958553"/>
                </a:xfrm>
                <a:prstGeom prst="rect">
                  <a:avLst/>
                </a:prstGeom>
                <a:solidFill>
                  <a:srgbClr val="F2F2F2"/>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from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sklearn.linear_model</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import ElasticNet</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Elastic = ElasticNet(alpha=0.001, normalize=True)</a:t>
                  </a: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Elastic.fit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xtrain,ytrain</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print(sqrt(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mean_squared_error</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ytrain</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Elastic.predict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xtrain</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print(sqrt(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mean_squared_error</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ytest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Elastic.predict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xtest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print('R2 Value/Coefficient of Determination: {}'.format(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Elastic.score</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xtest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ytest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p:txBody>
            </p:sp>
          </p:grpSp>
        </p:grpSp>
        <p:sp>
          <p:nvSpPr>
            <p:cNvPr id="25" name="Isosceles Triangle 24">
              <a:extLst>
                <a:ext uri="{FF2B5EF4-FFF2-40B4-BE49-F238E27FC236}">
                  <a16:creationId xmlns:a16="http://schemas.microsoft.com/office/drawing/2014/main" id="{221A0A0C-8189-4096-9B17-6619EE5EEA46}"/>
                </a:ext>
              </a:extLst>
            </p:cNvPr>
            <p:cNvSpPr/>
            <p:nvPr/>
          </p:nvSpPr>
          <p:spPr>
            <a:xfrm>
              <a:off x="7202566" y="2701990"/>
              <a:ext cx="634607" cy="258908"/>
            </a:xfrm>
            <a:prstGeom prst="triangle">
              <a:avLst/>
            </a:prstGeom>
            <a:solidFill>
              <a:srgbClr val="26B7C9"/>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tx1"/>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2518068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2"/>
          <p:cNvSpPr txBox="1">
            <a:spLocks noGrp="1"/>
          </p:cNvSpPr>
          <p:nvPr>
            <p:ph type="body" idx="1"/>
          </p:nvPr>
        </p:nvSpPr>
        <p:spPr>
          <a:xfrm>
            <a:off x="926745" y="1676697"/>
            <a:ext cx="12378947" cy="5355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200"/>
              <a:buFont typeface="Arial"/>
              <a:buNone/>
            </a:pPr>
            <a:r>
              <a:rPr lang="en-US" dirty="0"/>
              <a:t>Supervised Learning</a:t>
            </a:r>
            <a:endParaRPr dirty="0"/>
          </a:p>
        </p:txBody>
      </p:sp>
      <p:sp>
        <p:nvSpPr>
          <p:cNvPr id="426" name="Google Shape;426;p22"/>
          <p:cNvSpPr txBox="1">
            <a:spLocks noGrp="1"/>
          </p:cNvSpPr>
          <p:nvPr>
            <p:ph type="body" idx="2"/>
          </p:nvPr>
        </p:nvSpPr>
        <p:spPr>
          <a:xfrm>
            <a:off x="926743" y="2380588"/>
            <a:ext cx="12378950" cy="4801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2800"/>
              <a:buFont typeface="Arial"/>
              <a:buNone/>
            </a:pPr>
            <a:r>
              <a:rPr lang="en-IN" dirty="0"/>
              <a:t>Topic 4: Logistic Regression</a:t>
            </a:r>
            <a:endParaRPr dirty="0"/>
          </a:p>
        </p:txBody>
      </p:sp>
    </p:spTree>
    <p:extLst>
      <p:ext uri="{BB962C8B-B14F-4D97-AF65-F5344CB8AC3E}">
        <p14:creationId xmlns:p14="http://schemas.microsoft.com/office/powerpoint/2010/main" val="2778911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 y="319675"/>
            <a:ext cx="16258032" cy="665045"/>
          </a:xfrm>
        </p:spPr>
        <p:txBody>
          <a:bodyPr/>
          <a:lstStyle/>
          <a:p>
            <a:r>
              <a:rPr lang="en-IN" dirty="0"/>
              <a:t>Logistic Regression</a:t>
            </a:r>
          </a:p>
        </p:txBody>
      </p:sp>
      <p:grpSp>
        <p:nvGrpSpPr>
          <p:cNvPr id="3" name="Group 2">
            <a:extLst>
              <a:ext uri="{FF2B5EF4-FFF2-40B4-BE49-F238E27FC236}">
                <a16:creationId xmlns:a16="http://schemas.microsoft.com/office/drawing/2014/main" id="{FC3F3CB6-5471-45B8-9F0F-1DEB196F406A}"/>
              </a:ext>
            </a:extLst>
          </p:cNvPr>
          <p:cNvGrpSpPr/>
          <p:nvPr/>
        </p:nvGrpSpPr>
        <p:grpSpPr>
          <a:xfrm>
            <a:off x="522439" y="1802393"/>
            <a:ext cx="14354541" cy="4880258"/>
            <a:chOff x="522439" y="1802393"/>
            <a:chExt cx="14354541" cy="4880258"/>
          </a:xfrm>
        </p:grpSpPr>
        <p:grpSp>
          <p:nvGrpSpPr>
            <p:cNvPr id="11" name="Group 10">
              <a:extLst>
                <a:ext uri="{FF2B5EF4-FFF2-40B4-BE49-F238E27FC236}">
                  <a16:creationId xmlns:a16="http://schemas.microsoft.com/office/drawing/2014/main" id="{00F8C69D-3749-4EE9-96CE-830192F64ECC}"/>
                </a:ext>
              </a:extLst>
            </p:cNvPr>
            <p:cNvGrpSpPr/>
            <p:nvPr/>
          </p:nvGrpSpPr>
          <p:grpSpPr>
            <a:xfrm>
              <a:off x="8499457" y="1802393"/>
              <a:ext cx="6377523" cy="4880258"/>
              <a:chOff x="4029370" y="1496213"/>
              <a:chExt cx="3905528" cy="3252017"/>
            </a:xfrm>
          </p:grpSpPr>
          <p:grpSp>
            <p:nvGrpSpPr>
              <p:cNvPr id="12" name="Group 11">
                <a:extLst>
                  <a:ext uri="{FF2B5EF4-FFF2-40B4-BE49-F238E27FC236}">
                    <a16:creationId xmlns:a16="http://schemas.microsoft.com/office/drawing/2014/main" id="{FE49F403-A0F3-460E-91BE-A29182760CA6}"/>
                  </a:ext>
                </a:extLst>
              </p:cNvPr>
              <p:cNvGrpSpPr/>
              <p:nvPr/>
            </p:nvGrpSpPr>
            <p:grpSpPr>
              <a:xfrm>
                <a:off x="4262643" y="1496213"/>
                <a:ext cx="3672255" cy="3051786"/>
                <a:chOff x="4251673" y="2081761"/>
                <a:chExt cx="3672255" cy="3051786"/>
              </a:xfrm>
            </p:grpSpPr>
            <p:sp>
              <p:nvSpPr>
                <p:cNvPr id="15" name="TextBox 14">
                  <a:extLst>
                    <a:ext uri="{FF2B5EF4-FFF2-40B4-BE49-F238E27FC236}">
                      <a16:creationId xmlns:a16="http://schemas.microsoft.com/office/drawing/2014/main" id="{035218EE-AD1F-4264-A0EF-C301AA7ABC5F}"/>
                    </a:ext>
                  </a:extLst>
                </p:cNvPr>
                <p:cNvSpPr txBox="1"/>
                <p:nvPr/>
              </p:nvSpPr>
              <p:spPr>
                <a:xfrm>
                  <a:off x="4251673" y="3296255"/>
                  <a:ext cx="547226" cy="198212"/>
                </a:xfrm>
                <a:prstGeom prst="rect">
                  <a:avLst/>
                </a:prstGeom>
                <a:noFill/>
              </p:spPr>
              <p:txBody>
                <a:bodyPr wrap="square" rtlCol="0">
                  <a:spAutoFit/>
                </a:bodyPr>
                <a:lstStyle/>
                <a:p>
                  <a:r>
                    <a:rPr lang="en-US" sz="1333" dirty="0">
                      <a:latin typeface="Gotham Rounded Book" pitchFamily="50" charset="0"/>
                    </a:rPr>
                    <a:t>0.60</a:t>
                  </a:r>
                </a:p>
              </p:txBody>
            </p:sp>
            <p:grpSp>
              <p:nvGrpSpPr>
                <p:cNvPr id="16" name="Group 15">
                  <a:extLst>
                    <a:ext uri="{FF2B5EF4-FFF2-40B4-BE49-F238E27FC236}">
                      <a16:creationId xmlns:a16="http://schemas.microsoft.com/office/drawing/2014/main" id="{6A22836F-029F-4094-A2E9-81259E33CB1D}"/>
                    </a:ext>
                  </a:extLst>
                </p:cNvPr>
                <p:cNvGrpSpPr/>
                <p:nvPr/>
              </p:nvGrpSpPr>
              <p:grpSpPr>
                <a:xfrm>
                  <a:off x="4270510" y="2081761"/>
                  <a:ext cx="3653418" cy="3051786"/>
                  <a:chOff x="4270510" y="2081761"/>
                  <a:chExt cx="3653418" cy="3051786"/>
                </a:xfrm>
              </p:grpSpPr>
              <p:cxnSp>
                <p:nvCxnSpPr>
                  <p:cNvPr id="17" name="Straight Connector 16">
                    <a:extLst>
                      <a:ext uri="{FF2B5EF4-FFF2-40B4-BE49-F238E27FC236}">
                        <a16:creationId xmlns:a16="http://schemas.microsoft.com/office/drawing/2014/main" id="{F4F5EA5C-7FCA-486D-9CA0-1FEA662D0554}"/>
                      </a:ext>
                    </a:extLst>
                  </p:cNvPr>
                  <p:cNvCxnSpPr>
                    <a:cxnSpLocks/>
                  </p:cNvCxnSpPr>
                  <p:nvPr/>
                </p:nvCxnSpPr>
                <p:spPr>
                  <a:xfrm>
                    <a:off x="5369937" y="4733371"/>
                    <a:ext cx="0" cy="191706"/>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B28A838-0DDB-439D-89B8-184A1B4748FC}"/>
                      </a:ext>
                    </a:extLst>
                  </p:cNvPr>
                  <p:cNvCxnSpPr>
                    <a:cxnSpLocks/>
                  </p:cNvCxnSpPr>
                  <p:nvPr/>
                </p:nvCxnSpPr>
                <p:spPr>
                  <a:xfrm>
                    <a:off x="5808992" y="4746287"/>
                    <a:ext cx="0" cy="191706"/>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4634728-B979-47E9-99A1-2E0D0FEB5947}"/>
                      </a:ext>
                    </a:extLst>
                  </p:cNvPr>
                  <p:cNvCxnSpPr>
                    <a:cxnSpLocks/>
                  </p:cNvCxnSpPr>
                  <p:nvPr/>
                </p:nvCxnSpPr>
                <p:spPr>
                  <a:xfrm>
                    <a:off x="6231634" y="4740045"/>
                    <a:ext cx="0" cy="191706"/>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2DA70A4-BBA4-48AD-80F0-036012E674CD}"/>
                      </a:ext>
                    </a:extLst>
                  </p:cNvPr>
                  <p:cNvCxnSpPr>
                    <a:cxnSpLocks/>
                  </p:cNvCxnSpPr>
                  <p:nvPr/>
                </p:nvCxnSpPr>
                <p:spPr>
                  <a:xfrm>
                    <a:off x="6565375" y="4738865"/>
                    <a:ext cx="0" cy="191706"/>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B0B4D0-B19D-4DA0-9256-C47E6C12242A}"/>
                      </a:ext>
                    </a:extLst>
                  </p:cNvPr>
                  <p:cNvCxnSpPr>
                    <a:cxnSpLocks/>
                  </p:cNvCxnSpPr>
                  <p:nvPr/>
                </p:nvCxnSpPr>
                <p:spPr>
                  <a:xfrm flipV="1">
                    <a:off x="4953598" y="2081761"/>
                    <a:ext cx="0" cy="285881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8C1A0FF-28A9-40B8-9632-85B9F50761DB}"/>
                      </a:ext>
                    </a:extLst>
                  </p:cNvPr>
                  <p:cNvCxnSpPr>
                    <a:cxnSpLocks/>
                  </p:cNvCxnSpPr>
                  <p:nvPr/>
                </p:nvCxnSpPr>
                <p:spPr>
                  <a:xfrm>
                    <a:off x="4771795" y="4756246"/>
                    <a:ext cx="3152133"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08A003E-A533-4579-B121-B3ADB6C511FB}"/>
                      </a:ext>
                    </a:extLst>
                  </p:cNvPr>
                  <p:cNvCxnSpPr>
                    <a:cxnSpLocks/>
                  </p:cNvCxnSpPr>
                  <p:nvPr/>
                </p:nvCxnSpPr>
                <p:spPr>
                  <a:xfrm flipH="1">
                    <a:off x="4766332" y="4355780"/>
                    <a:ext cx="200178"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B1E9BD1-23C1-45C5-AEC7-5D5A1760535A}"/>
                      </a:ext>
                    </a:extLst>
                  </p:cNvPr>
                  <p:cNvCxnSpPr>
                    <a:cxnSpLocks/>
                  </p:cNvCxnSpPr>
                  <p:nvPr/>
                </p:nvCxnSpPr>
                <p:spPr>
                  <a:xfrm flipH="1">
                    <a:off x="4771499" y="3875283"/>
                    <a:ext cx="200178"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862BD97-C62B-4128-AA72-78B1F1F87F0E}"/>
                      </a:ext>
                    </a:extLst>
                  </p:cNvPr>
                  <p:cNvCxnSpPr>
                    <a:cxnSpLocks/>
                  </p:cNvCxnSpPr>
                  <p:nvPr/>
                </p:nvCxnSpPr>
                <p:spPr>
                  <a:xfrm flipH="1">
                    <a:off x="4766332" y="3456430"/>
                    <a:ext cx="200178"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5B3DCDC-681A-4420-801F-6615E0AD1B24}"/>
                      </a:ext>
                    </a:extLst>
                  </p:cNvPr>
                  <p:cNvCxnSpPr>
                    <a:cxnSpLocks/>
                  </p:cNvCxnSpPr>
                  <p:nvPr/>
                </p:nvCxnSpPr>
                <p:spPr>
                  <a:xfrm flipH="1">
                    <a:off x="4753420" y="2934837"/>
                    <a:ext cx="200178"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6E301D1-24DB-42EA-B41A-D83DC101A657}"/>
                      </a:ext>
                    </a:extLst>
                  </p:cNvPr>
                  <p:cNvCxnSpPr>
                    <a:cxnSpLocks/>
                  </p:cNvCxnSpPr>
                  <p:nvPr/>
                </p:nvCxnSpPr>
                <p:spPr>
                  <a:xfrm flipH="1">
                    <a:off x="4771499" y="2437620"/>
                    <a:ext cx="200178"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BF943ED-948E-49D3-B93C-9F53C7044FE0}"/>
                      </a:ext>
                    </a:extLst>
                  </p:cNvPr>
                  <p:cNvCxnSpPr>
                    <a:cxnSpLocks/>
                  </p:cNvCxnSpPr>
                  <p:nvPr/>
                </p:nvCxnSpPr>
                <p:spPr>
                  <a:xfrm>
                    <a:off x="6914491" y="4738865"/>
                    <a:ext cx="0" cy="191706"/>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757EF20-3AEE-4824-8A66-1BA156A05975}"/>
                      </a:ext>
                    </a:extLst>
                  </p:cNvPr>
                  <p:cNvSpPr txBox="1"/>
                  <p:nvPr/>
                </p:nvSpPr>
                <p:spPr>
                  <a:xfrm>
                    <a:off x="4275643" y="4183244"/>
                    <a:ext cx="547226" cy="198212"/>
                  </a:xfrm>
                  <a:prstGeom prst="rect">
                    <a:avLst/>
                  </a:prstGeom>
                  <a:noFill/>
                </p:spPr>
                <p:txBody>
                  <a:bodyPr wrap="square" rtlCol="0">
                    <a:spAutoFit/>
                  </a:bodyPr>
                  <a:lstStyle/>
                  <a:p>
                    <a:r>
                      <a:rPr lang="en-US" sz="1333" dirty="0">
                        <a:latin typeface="Gotham Rounded Book" pitchFamily="50" charset="0"/>
                      </a:rPr>
                      <a:t>0.20</a:t>
                    </a:r>
                  </a:p>
                </p:txBody>
              </p:sp>
              <p:sp>
                <p:nvSpPr>
                  <p:cNvPr id="36" name="TextBox 35">
                    <a:extLst>
                      <a:ext uri="{FF2B5EF4-FFF2-40B4-BE49-F238E27FC236}">
                        <a16:creationId xmlns:a16="http://schemas.microsoft.com/office/drawing/2014/main" id="{03843461-FE65-4642-9236-4E902F60DC6C}"/>
                      </a:ext>
                    </a:extLst>
                  </p:cNvPr>
                  <p:cNvSpPr txBox="1"/>
                  <p:nvPr/>
                </p:nvSpPr>
                <p:spPr>
                  <a:xfrm>
                    <a:off x="4273932" y="3729476"/>
                    <a:ext cx="547226" cy="198212"/>
                  </a:xfrm>
                  <a:prstGeom prst="rect">
                    <a:avLst/>
                  </a:prstGeom>
                  <a:noFill/>
                </p:spPr>
                <p:txBody>
                  <a:bodyPr wrap="square" rtlCol="0">
                    <a:spAutoFit/>
                  </a:bodyPr>
                  <a:lstStyle/>
                  <a:p>
                    <a:r>
                      <a:rPr lang="en-US" sz="1333" dirty="0">
                        <a:latin typeface="Gotham Rounded Book" pitchFamily="50" charset="0"/>
                      </a:rPr>
                      <a:t>0.40</a:t>
                    </a:r>
                  </a:p>
                </p:txBody>
              </p:sp>
              <p:sp>
                <p:nvSpPr>
                  <p:cNvPr id="37" name="TextBox 36">
                    <a:extLst>
                      <a:ext uri="{FF2B5EF4-FFF2-40B4-BE49-F238E27FC236}">
                        <a16:creationId xmlns:a16="http://schemas.microsoft.com/office/drawing/2014/main" id="{377CCF0B-5F68-409F-B7B4-EF7FC9CD416C}"/>
                      </a:ext>
                    </a:extLst>
                  </p:cNvPr>
                  <p:cNvSpPr txBox="1"/>
                  <p:nvPr/>
                </p:nvSpPr>
                <p:spPr>
                  <a:xfrm>
                    <a:off x="4270510" y="2791114"/>
                    <a:ext cx="547226" cy="198212"/>
                  </a:xfrm>
                  <a:prstGeom prst="rect">
                    <a:avLst/>
                  </a:prstGeom>
                  <a:noFill/>
                </p:spPr>
                <p:txBody>
                  <a:bodyPr wrap="square" rtlCol="0">
                    <a:spAutoFit/>
                  </a:bodyPr>
                  <a:lstStyle/>
                  <a:p>
                    <a:r>
                      <a:rPr lang="en-US" sz="1333" dirty="0">
                        <a:latin typeface="Gotham Rounded Book" pitchFamily="50" charset="0"/>
                      </a:rPr>
                      <a:t>0.80</a:t>
                    </a:r>
                  </a:p>
                </p:txBody>
              </p:sp>
              <p:sp>
                <p:nvSpPr>
                  <p:cNvPr id="38" name="TextBox 37">
                    <a:extLst>
                      <a:ext uri="{FF2B5EF4-FFF2-40B4-BE49-F238E27FC236}">
                        <a16:creationId xmlns:a16="http://schemas.microsoft.com/office/drawing/2014/main" id="{F886A273-CA99-444A-B225-70E14FD9A246}"/>
                      </a:ext>
                    </a:extLst>
                  </p:cNvPr>
                  <p:cNvSpPr txBox="1"/>
                  <p:nvPr/>
                </p:nvSpPr>
                <p:spPr>
                  <a:xfrm>
                    <a:off x="4289348" y="2285971"/>
                    <a:ext cx="547226" cy="198212"/>
                  </a:xfrm>
                  <a:prstGeom prst="rect">
                    <a:avLst/>
                  </a:prstGeom>
                  <a:noFill/>
                </p:spPr>
                <p:txBody>
                  <a:bodyPr wrap="square" rtlCol="0">
                    <a:spAutoFit/>
                  </a:bodyPr>
                  <a:lstStyle/>
                  <a:p>
                    <a:r>
                      <a:rPr lang="en-US" sz="1333" dirty="0">
                        <a:latin typeface="Gotham Rounded Book" pitchFamily="50" charset="0"/>
                      </a:rPr>
                      <a:t>1.00</a:t>
                    </a:r>
                  </a:p>
                </p:txBody>
              </p:sp>
              <p:cxnSp>
                <p:nvCxnSpPr>
                  <p:cNvPr id="39" name="Straight Connector 38">
                    <a:extLst>
                      <a:ext uri="{FF2B5EF4-FFF2-40B4-BE49-F238E27FC236}">
                        <a16:creationId xmlns:a16="http://schemas.microsoft.com/office/drawing/2014/main" id="{5E9B2B04-AABD-4BEC-91B9-CD08919472AD}"/>
                      </a:ext>
                    </a:extLst>
                  </p:cNvPr>
                  <p:cNvCxnSpPr>
                    <a:cxnSpLocks/>
                  </p:cNvCxnSpPr>
                  <p:nvPr/>
                </p:nvCxnSpPr>
                <p:spPr>
                  <a:xfrm>
                    <a:off x="7282791" y="4738865"/>
                    <a:ext cx="0" cy="191706"/>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3F27C32-9229-4E5F-9898-C3E8E65617D3}"/>
                      </a:ext>
                    </a:extLst>
                  </p:cNvPr>
                  <p:cNvSpPr txBox="1"/>
                  <p:nvPr/>
                </p:nvSpPr>
                <p:spPr>
                  <a:xfrm>
                    <a:off x="5273406" y="4916280"/>
                    <a:ext cx="179585" cy="198212"/>
                  </a:xfrm>
                  <a:prstGeom prst="rect">
                    <a:avLst/>
                  </a:prstGeom>
                  <a:noFill/>
                </p:spPr>
                <p:txBody>
                  <a:bodyPr wrap="square" rtlCol="0">
                    <a:spAutoFit/>
                  </a:bodyPr>
                  <a:lstStyle/>
                  <a:p>
                    <a:r>
                      <a:rPr lang="en-US" sz="1333" dirty="0">
                        <a:latin typeface="Gotham Rounded Book" pitchFamily="50" charset="0"/>
                      </a:rPr>
                      <a:t>1</a:t>
                    </a:r>
                  </a:p>
                </p:txBody>
              </p:sp>
              <p:sp>
                <p:nvSpPr>
                  <p:cNvPr id="41" name="TextBox 40">
                    <a:extLst>
                      <a:ext uri="{FF2B5EF4-FFF2-40B4-BE49-F238E27FC236}">
                        <a16:creationId xmlns:a16="http://schemas.microsoft.com/office/drawing/2014/main" id="{12DA4DCD-24B0-4CA1-933F-C62900A1F18E}"/>
                      </a:ext>
                    </a:extLst>
                  </p:cNvPr>
                  <p:cNvSpPr txBox="1"/>
                  <p:nvPr/>
                </p:nvSpPr>
                <p:spPr>
                  <a:xfrm>
                    <a:off x="5712460" y="4916280"/>
                    <a:ext cx="190443" cy="198212"/>
                  </a:xfrm>
                  <a:prstGeom prst="rect">
                    <a:avLst/>
                  </a:prstGeom>
                  <a:noFill/>
                </p:spPr>
                <p:txBody>
                  <a:bodyPr wrap="square" rtlCol="0">
                    <a:spAutoFit/>
                  </a:bodyPr>
                  <a:lstStyle/>
                  <a:p>
                    <a:r>
                      <a:rPr lang="en-US" sz="1333" dirty="0">
                        <a:latin typeface="Gotham Rounded Book" pitchFamily="50" charset="0"/>
                      </a:rPr>
                      <a:t>2</a:t>
                    </a:r>
                  </a:p>
                </p:txBody>
              </p:sp>
              <p:sp>
                <p:nvSpPr>
                  <p:cNvPr id="42" name="TextBox 41">
                    <a:extLst>
                      <a:ext uri="{FF2B5EF4-FFF2-40B4-BE49-F238E27FC236}">
                        <a16:creationId xmlns:a16="http://schemas.microsoft.com/office/drawing/2014/main" id="{E0EA6398-E390-4FEB-9ABB-27D0D2534137}"/>
                      </a:ext>
                    </a:extLst>
                  </p:cNvPr>
                  <p:cNvSpPr txBox="1"/>
                  <p:nvPr/>
                </p:nvSpPr>
                <p:spPr>
                  <a:xfrm>
                    <a:off x="6119055" y="4923599"/>
                    <a:ext cx="223849" cy="198212"/>
                  </a:xfrm>
                  <a:prstGeom prst="rect">
                    <a:avLst/>
                  </a:prstGeom>
                  <a:noFill/>
                </p:spPr>
                <p:txBody>
                  <a:bodyPr wrap="square" rtlCol="0">
                    <a:spAutoFit/>
                  </a:bodyPr>
                  <a:lstStyle/>
                  <a:p>
                    <a:r>
                      <a:rPr lang="en-US" sz="1333" dirty="0">
                        <a:latin typeface="Gotham Rounded Book" pitchFamily="50" charset="0"/>
                      </a:rPr>
                      <a:t>3</a:t>
                    </a:r>
                  </a:p>
                </p:txBody>
              </p:sp>
              <p:sp>
                <p:nvSpPr>
                  <p:cNvPr id="43" name="TextBox 42">
                    <a:extLst>
                      <a:ext uri="{FF2B5EF4-FFF2-40B4-BE49-F238E27FC236}">
                        <a16:creationId xmlns:a16="http://schemas.microsoft.com/office/drawing/2014/main" id="{C54FC326-63A2-4A81-A6C8-BF3844F7B78D}"/>
                      </a:ext>
                    </a:extLst>
                  </p:cNvPr>
                  <p:cNvSpPr txBox="1"/>
                  <p:nvPr/>
                </p:nvSpPr>
                <p:spPr>
                  <a:xfrm>
                    <a:off x="6449674" y="4935335"/>
                    <a:ext cx="191981" cy="198212"/>
                  </a:xfrm>
                  <a:prstGeom prst="rect">
                    <a:avLst/>
                  </a:prstGeom>
                  <a:noFill/>
                </p:spPr>
                <p:txBody>
                  <a:bodyPr wrap="square" rtlCol="0">
                    <a:spAutoFit/>
                  </a:bodyPr>
                  <a:lstStyle/>
                  <a:p>
                    <a:r>
                      <a:rPr lang="en-US" sz="1333" dirty="0">
                        <a:latin typeface="Gotham Rounded Book" pitchFamily="50" charset="0"/>
                      </a:rPr>
                      <a:t>4</a:t>
                    </a:r>
                  </a:p>
                </p:txBody>
              </p:sp>
              <p:sp>
                <p:nvSpPr>
                  <p:cNvPr id="44" name="TextBox 43">
                    <a:extLst>
                      <a:ext uri="{FF2B5EF4-FFF2-40B4-BE49-F238E27FC236}">
                        <a16:creationId xmlns:a16="http://schemas.microsoft.com/office/drawing/2014/main" id="{BF7AF66E-A696-4A0C-91A3-103CF05803BD}"/>
                      </a:ext>
                    </a:extLst>
                  </p:cNvPr>
                  <p:cNvSpPr txBox="1"/>
                  <p:nvPr/>
                </p:nvSpPr>
                <p:spPr>
                  <a:xfrm>
                    <a:off x="6818512" y="4929224"/>
                    <a:ext cx="203121" cy="198212"/>
                  </a:xfrm>
                  <a:prstGeom prst="rect">
                    <a:avLst/>
                  </a:prstGeom>
                  <a:noFill/>
                </p:spPr>
                <p:txBody>
                  <a:bodyPr wrap="square" rtlCol="0">
                    <a:spAutoFit/>
                  </a:bodyPr>
                  <a:lstStyle/>
                  <a:p>
                    <a:r>
                      <a:rPr lang="en-US" sz="1333" dirty="0">
                        <a:latin typeface="Gotham Rounded Book" pitchFamily="50" charset="0"/>
                      </a:rPr>
                      <a:t>5</a:t>
                    </a:r>
                  </a:p>
                </p:txBody>
              </p:sp>
              <p:sp>
                <p:nvSpPr>
                  <p:cNvPr id="45" name="TextBox 44">
                    <a:extLst>
                      <a:ext uri="{FF2B5EF4-FFF2-40B4-BE49-F238E27FC236}">
                        <a16:creationId xmlns:a16="http://schemas.microsoft.com/office/drawing/2014/main" id="{F20E00C6-92DC-4031-B8E1-8B8FE12C9CAA}"/>
                      </a:ext>
                    </a:extLst>
                  </p:cNvPr>
                  <p:cNvSpPr txBox="1"/>
                  <p:nvPr/>
                </p:nvSpPr>
                <p:spPr>
                  <a:xfrm>
                    <a:off x="7178264" y="4930571"/>
                    <a:ext cx="234184" cy="198212"/>
                  </a:xfrm>
                  <a:prstGeom prst="rect">
                    <a:avLst/>
                  </a:prstGeom>
                  <a:noFill/>
                </p:spPr>
                <p:txBody>
                  <a:bodyPr wrap="square" rtlCol="0">
                    <a:spAutoFit/>
                  </a:bodyPr>
                  <a:lstStyle/>
                  <a:p>
                    <a:r>
                      <a:rPr lang="en-US" sz="1333" dirty="0">
                        <a:latin typeface="Gotham Rounded Book" pitchFamily="50" charset="0"/>
                      </a:rPr>
                      <a:t>6</a:t>
                    </a:r>
                  </a:p>
                </p:txBody>
              </p:sp>
              <p:cxnSp>
                <p:nvCxnSpPr>
                  <p:cNvPr id="46" name="Connector: Curved 45">
                    <a:extLst>
                      <a:ext uri="{FF2B5EF4-FFF2-40B4-BE49-F238E27FC236}">
                        <a16:creationId xmlns:a16="http://schemas.microsoft.com/office/drawing/2014/main" id="{457EE863-891C-4F2D-9514-19C27D66EDCF}"/>
                      </a:ext>
                    </a:extLst>
                  </p:cNvPr>
                  <p:cNvCxnSpPr>
                    <a:cxnSpLocks/>
                  </p:cNvCxnSpPr>
                  <p:nvPr/>
                </p:nvCxnSpPr>
                <p:spPr>
                  <a:xfrm flipV="1">
                    <a:off x="5155890" y="2442909"/>
                    <a:ext cx="2469855" cy="2260114"/>
                  </a:xfrm>
                  <a:prstGeom prst="curvedConnector3">
                    <a:avLst/>
                  </a:prstGeom>
                  <a:ln w="38100"/>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530901CB-DD35-4486-A99F-9D9F42B1FFEE}"/>
                      </a:ext>
                    </a:extLst>
                  </p:cNvPr>
                  <p:cNvCxnSpPr>
                    <a:cxnSpLocks/>
                  </p:cNvCxnSpPr>
                  <p:nvPr/>
                </p:nvCxnSpPr>
                <p:spPr>
                  <a:xfrm>
                    <a:off x="4966510" y="2437620"/>
                    <a:ext cx="2780205"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CE6A60-DEF3-44A0-948C-C83A0E197210}"/>
                      </a:ext>
                    </a:extLst>
                  </p:cNvPr>
                  <p:cNvCxnSpPr>
                    <a:cxnSpLocks/>
                  </p:cNvCxnSpPr>
                  <p:nvPr/>
                </p:nvCxnSpPr>
                <p:spPr>
                  <a:xfrm>
                    <a:off x="4903155" y="4716764"/>
                    <a:ext cx="2780205"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13" name="TextBox 12">
                <a:extLst>
                  <a:ext uri="{FF2B5EF4-FFF2-40B4-BE49-F238E27FC236}">
                    <a16:creationId xmlns:a16="http://schemas.microsoft.com/office/drawing/2014/main" id="{E48B85F2-BD4B-4E1E-AD47-C209A36B8708}"/>
                  </a:ext>
                </a:extLst>
              </p:cNvPr>
              <p:cNvSpPr txBox="1"/>
              <p:nvPr/>
            </p:nvSpPr>
            <p:spPr>
              <a:xfrm>
                <a:off x="4932462" y="4512376"/>
                <a:ext cx="2706253" cy="235854"/>
              </a:xfrm>
              <a:prstGeom prst="rect">
                <a:avLst/>
              </a:prstGeom>
              <a:noFill/>
            </p:spPr>
            <p:txBody>
              <a:bodyPr wrap="square" rtlCol="0">
                <a:spAutoFit/>
              </a:bodyPr>
              <a:lstStyle/>
              <a:p>
                <a:pPr algn="ctr"/>
                <a:r>
                  <a:rPr lang="en-US" sz="1700" dirty="0">
                    <a:solidFill>
                      <a:schemeClr val="tx1">
                        <a:lumMod val="75000"/>
                        <a:lumOff val="25000"/>
                      </a:schemeClr>
                    </a:solidFill>
                    <a:latin typeface="+mj-lt"/>
                  </a:rPr>
                  <a:t>Hours studied</a:t>
                </a:r>
              </a:p>
            </p:txBody>
          </p:sp>
          <p:sp>
            <p:nvSpPr>
              <p:cNvPr id="14" name="TextBox 13">
                <a:extLst>
                  <a:ext uri="{FF2B5EF4-FFF2-40B4-BE49-F238E27FC236}">
                    <a16:creationId xmlns:a16="http://schemas.microsoft.com/office/drawing/2014/main" id="{FBDF0065-8233-4EEA-AE3D-0CB095B7FB72}"/>
                  </a:ext>
                </a:extLst>
              </p:cNvPr>
              <p:cNvSpPr txBox="1"/>
              <p:nvPr/>
            </p:nvSpPr>
            <p:spPr>
              <a:xfrm rot="16200000">
                <a:off x="2784619" y="2865220"/>
                <a:ext cx="2706253" cy="216751"/>
              </a:xfrm>
              <a:prstGeom prst="rect">
                <a:avLst/>
              </a:prstGeom>
              <a:noFill/>
            </p:spPr>
            <p:txBody>
              <a:bodyPr wrap="square" rtlCol="0">
                <a:spAutoFit/>
              </a:bodyPr>
              <a:lstStyle/>
              <a:p>
                <a:pPr algn="ctr"/>
                <a:r>
                  <a:rPr lang="en-US" sz="1700" dirty="0">
                    <a:solidFill>
                      <a:schemeClr val="tx1">
                        <a:lumMod val="75000"/>
                        <a:lumOff val="25000"/>
                      </a:schemeClr>
                    </a:solidFill>
                    <a:latin typeface="+mj-lt"/>
                    <a:ea typeface="Open Sans ExtraBold" panose="020B0604020202020204" charset="0"/>
                    <a:cs typeface="Open Sans ExtraBold" panose="020B0604020202020204" charset="0"/>
                  </a:rPr>
                  <a:t>Probability of passing exam</a:t>
                </a:r>
              </a:p>
            </p:txBody>
          </p:sp>
        </p:grpSp>
        <p:sp>
          <p:nvSpPr>
            <p:cNvPr id="5" name="Rectangle 4">
              <a:extLst>
                <a:ext uri="{FF2B5EF4-FFF2-40B4-BE49-F238E27FC236}">
                  <a16:creationId xmlns:a16="http://schemas.microsoft.com/office/drawing/2014/main" id="{77ABC041-4441-4A08-BCD9-D71D7BA1A8F9}"/>
                </a:ext>
              </a:extLst>
            </p:cNvPr>
            <p:cNvSpPr/>
            <p:nvPr/>
          </p:nvSpPr>
          <p:spPr>
            <a:xfrm>
              <a:off x="522439" y="2574761"/>
              <a:ext cx="8128000" cy="1323439"/>
            </a:xfrm>
            <a:prstGeom prst="rect">
              <a:avLst/>
            </a:prstGeom>
          </p:spPr>
          <p:txBody>
            <a:bodyPr>
              <a:spAutoFit/>
            </a:bodyPr>
            <a:lstStyle/>
            <a:p>
              <a:r>
                <a:rPr lang="en-US"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Logistic Regression is widely used to predict binary outcomes</a:t>
              </a:r>
              <a:br>
                <a:rPr lang="en-US"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br>
              <a:r>
                <a:rPr lang="en-US"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for a given set of independent variables. </a:t>
              </a:r>
            </a:p>
            <a:p>
              <a:br>
                <a:rPr lang="en-US"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br>
              <a:r>
                <a:rPr lang="en-US"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The dependent variable’s outcome is discrete such as</a:t>
              </a:r>
              <a:r>
                <a:rPr lang="en-US" sz="2000" dirty="0">
                  <a:solidFill>
                    <a:schemeClr val="tx1">
                      <a:lumMod val="65000"/>
                      <a:lumOff val="35000"/>
                    </a:schemeClr>
                  </a:solidFill>
                  <a:latin typeface="+mj-lt"/>
                  <a:ea typeface="Open Sans" panose="020B0604020202020204" charset="0"/>
                  <a:cs typeface="Open Sans" panose="020B0604020202020204" charset="0"/>
                </a:rPr>
                <a:t> </a:t>
              </a:r>
              <a:r>
                <a:rPr lang="en-IN" sz="2000" dirty="0">
                  <a:solidFill>
                    <a:schemeClr val="tx1">
                      <a:lumMod val="65000"/>
                      <a:lumOff val="35000"/>
                    </a:schemeClr>
                  </a:solidFill>
                  <a:latin typeface="+mj-lt"/>
                </a:rPr>
                <a:t>y </a:t>
              </a:r>
              <a:r>
                <a:rPr lang="el-GR" sz="2000" dirty="0">
                  <a:solidFill>
                    <a:schemeClr val="tx1">
                      <a:lumMod val="65000"/>
                      <a:lumOff val="35000"/>
                    </a:schemeClr>
                  </a:solidFill>
                  <a:latin typeface="+mj-lt"/>
                </a:rPr>
                <a:t>ϵ</a:t>
              </a:r>
              <a:r>
                <a:rPr lang="en-IN" sz="2000" dirty="0">
                  <a:solidFill>
                    <a:schemeClr val="tx1">
                      <a:lumMod val="65000"/>
                      <a:lumOff val="35000"/>
                    </a:schemeClr>
                  </a:solidFill>
                  <a:latin typeface="+mj-lt"/>
                </a:rPr>
                <a:t> {0, 1}</a:t>
              </a:r>
              <a:endParaRPr lang="en-US" sz="2000" dirty="0">
                <a:solidFill>
                  <a:schemeClr val="tx1">
                    <a:lumMod val="65000"/>
                    <a:lumOff val="35000"/>
                  </a:schemeClr>
                </a:solidFill>
                <a:latin typeface="+mj-lt"/>
                <a:ea typeface="Open Sans" panose="020B0604020202020204" charset="0"/>
                <a:cs typeface="Open Sans" panose="020B0604020202020204" charset="0"/>
              </a:endParaRPr>
            </a:p>
          </p:txBody>
        </p:sp>
      </p:grpSp>
      <p:sp>
        <p:nvSpPr>
          <p:cNvPr id="111" name="Rectangle 110">
            <a:extLst>
              <a:ext uri="{FF2B5EF4-FFF2-40B4-BE49-F238E27FC236}">
                <a16:creationId xmlns:a16="http://schemas.microsoft.com/office/drawing/2014/main" id="{9565DB8B-4CE3-47EE-89B8-65139253333F}"/>
              </a:ext>
            </a:extLst>
          </p:cNvPr>
          <p:cNvSpPr/>
          <p:nvPr/>
        </p:nvSpPr>
        <p:spPr>
          <a:xfrm>
            <a:off x="522439" y="4193651"/>
            <a:ext cx="8128000" cy="1323439"/>
          </a:xfrm>
          <a:prstGeom prst="rect">
            <a:avLst/>
          </a:prstGeom>
        </p:spPr>
        <p:txBody>
          <a:bodyPr>
            <a:spAutoFit/>
          </a:bodyPr>
          <a:lstStyle/>
          <a:p>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A binary dependent variable can have only two values such as </a:t>
            </a:r>
            <a:b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br>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0 or 1, win or lose, pass or fail, healthy or sick.</a:t>
            </a:r>
          </a:p>
          <a:p>
            <a:endPar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a:p>
            <a:endPar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p:pic>
        <p:nvPicPr>
          <p:cNvPr id="49" name="Picture 48">
            <a:extLst>
              <a:ext uri="{FF2B5EF4-FFF2-40B4-BE49-F238E27FC236}">
                <a16:creationId xmlns:a16="http://schemas.microsoft.com/office/drawing/2014/main" id="{585F9EA9-1B5F-4F42-A1B4-627BE36FBD59}"/>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13638" y="885621"/>
            <a:ext cx="3842053" cy="253920"/>
          </a:xfrm>
          <a:prstGeom prst="rect">
            <a:avLst/>
          </a:prstGeom>
        </p:spPr>
      </p:pic>
    </p:spTree>
    <p:extLst>
      <p:ext uri="{BB962C8B-B14F-4D97-AF65-F5344CB8AC3E}">
        <p14:creationId xmlns:p14="http://schemas.microsoft.com/office/powerpoint/2010/main" val="904073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itle 1">
            <a:extLst>
              <a:ext uri="{FF2B5EF4-FFF2-40B4-BE49-F238E27FC236}">
                <a16:creationId xmlns:a16="http://schemas.microsoft.com/office/drawing/2014/main" id="{898D6F9A-9C50-4C1F-B30C-8BCBBBD7F45E}"/>
              </a:ext>
            </a:extLst>
          </p:cNvPr>
          <p:cNvSpPr>
            <a:spLocks noGrp="1"/>
          </p:cNvSpPr>
          <p:nvPr>
            <p:ph type="title"/>
          </p:nvPr>
        </p:nvSpPr>
        <p:spPr>
          <a:xfrm>
            <a:off x="3078" y="319675"/>
            <a:ext cx="16258032" cy="665045"/>
          </a:xfrm>
        </p:spPr>
        <p:txBody>
          <a:bodyPr/>
          <a:lstStyle/>
          <a:p>
            <a:r>
              <a:rPr lang="en-IN" dirty="0"/>
              <a:t>Use Cases</a:t>
            </a:r>
          </a:p>
        </p:txBody>
      </p:sp>
      <p:pic>
        <p:nvPicPr>
          <p:cNvPr id="205" name="Picture 204">
            <a:extLst>
              <a:ext uri="{FF2B5EF4-FFF2-40B4-BE49-F238E27FC236}">
                <a16:creationId xmlns:a16="http://schemas.microsoft.com/office/drawing/2014/main" id="{7C1E9F8B-66F0-44F1-A881-E8CCDE135EC5}"/>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6835571" y="885621"/>
            <a:ext cx="2598186" cy="253920"/>
          </a:xfrm>
          <a:prstGeom prst="rect">
            <a:avLst/>
          </a:prstGeom>
        </p:spPr>
      </p:pic>
      <p:grpSp>
        <p:nvGrpSpPr>
          <p:cNvPr id="203" name="Group 202">
            <a:extLst>
              <a:ext uri="{FF2B5EF4-FFF2-40B4-BE49-F238E27FC236}">
                <a16:creationId xmlns:a16="http://schemas.microsoft.com/office/drawing/2014/main" id="{8D467D16-0C7E-482A-A377-157566F236F4}"/>
              </a:ext>
            </a:extLst>
          </p:cNvPr>
          <p:cNvGrpSpPr/>
          <p:nvPr/>
        </p:nvGrpSpPr>
        <p:grpSpPr>
          <a:xfrm>
            <a:off x="190500" y="1109667"/>
            <a:ext cx="15351345" cy="7436718"/>
            <a:chOff x="-394122" y="1109667"/>
            <a:chExt cx="15935967" cy="7436718"/>
          </a:xfrm>
        </p:grpSpPr>
        <p:grpSp>
          <p:nvGrpSpPr>
            <p:cNvPr id="206" name="Group 205">
              <a:extLst>
                <a:ext uri="{FF2B5EF4-FFF2-40B4-BE49-F238E27FC236}">
                  <a16:creationId xmlns:a16="http://schemas.microsoft.com/office/drawing/2014/main" id="{80C678D4-58DF-4CFE-9659-C96859B45D93}"/>
                </a:ext>
              </a:extLst>
            </p:cNvPr>
            <p:cNvGrpSpPr/>
            <p:nvPr/>
          </p:nvGrpSpPr>
          <p:grpSpPr>
            <a:xfrm>
              <a:off x="1906622" y="1109667"/>
              <a:ext cx="3507776" cy="3468496"/>
              <a:chOff x="1906622" y="1204917"/>
              <a:chExt cx="3507776" cy="3468496"/>
            </a:xfrm>
          </p:grpSpPr>
          <p:sp>
            <p:nvSpPr>
              <p:cNvPr id="430" name="TextBox 429">
                <a:extLst>
                  <a:ext uri="{FF2B5EF4-FFF2-40B4-BE49-F238E27FC236}">
                    <a16:creationId xmlns:a16="http://schemas.microsoft.com/office/drawing/2014/main" id="{FC719EC7-CD39-4287-90DE-AE4599EE71CD}"/>
                  </a:ext>
                </a:extLst>
              </p:cNvPr>
              <p:cNvSpPr txBox="1"/>
              <p:nvPr/>
            </p:nvSpPr>
            <p:spPr>
              <a:xfrm>
                <a:off x="2395791" y="4168595"/>
                <a:ext cx="3018607" cy="504818"/>
              </a:xfrm>
              <a:prstGeom prst="rect">
                <a:avLst/>
              </a:prstGeom>
              <a:noFill/>
            </p:spPr>
            <p:txBody>
              <a:bodyPr wrap="square" rtlCol="0">
                <a:spAutoFit/>
              </a:bodyPr>
              <a:lstStyle>
                <a:defPPr>
                  <a:defRPr lang="en-US"/>
                </a:defPPr>
                <a:lvl1pPr lvl="0" defTabSz="1219170">
                  <a:lnSpc>
                    <a:spcPct val="150000"/>
                  </a:lnSpc>
                  <a:buClr>
                    <a:srgbClr val="3F3F3F"/>
                  </a:buClr>
                  <a:buSzPct val="100000"/>
                  <a:defRPr sz="2400">
                    <a:solidFill>
                      <a:srgbClr val="3F3F3F"/>
                    </a:solidFill>
                    <a:latin typeface="Open Sans"/>
                    <a:ea typeface="Open Sans"/>
                    <a:cs typeface="Open Sans"/>
                  </a:defRPr>
                </a:lvl1pPr>
              </a:lstStyle>
              <a:p>
                <a:pPr lvl="0"/>
                <a:r>
                  <a:rPr lang="en-IN" sz="2000" dirty="0"/>
                  <a:t>Loan sanction</a:t>
                </a:r>
              </a:p>
            </p:txBody>
          </p:sp>
          <p:grpSp>
            <p:nvGrpSpPr>
              <p:cNvPr id="431" name="Group 430">
                <a:extLst>
                  <a:ext uri="{FF2B5EF4-FFF2-40B4-BE49-F238E27FC236}">
                    <a16:creationId xmlns:a16="http://schemas.microsoft.com/office/drawing/2014/main" id="{987ED0D4-D354-493B-95FD-70F044AB8B6C}"/>
                  </a:ext>
                </a:extLst>
              </p:cNvPr>
              <p:cNvGrpSpPr/>
              <p:nvPr/>
            </p:nvGrpSpPr>
            <p:grpSpPr>
              <a:xfrm>
                <a:off x="1906622" y="1204917"/>
                <a:ext cx="2963678" cy="2963678"/>
                <a:chOff x="1906622" y="1204917"/>
                <a:chExt cx="2963678" cy="2963678"/>
              </a:xfrm>
            </p:grpSpPr>
            <p:sp>
              <p:nvSpPr>
                <p:cNvPr id="432" name="Oval 431">
                  <a:extLst>
                    <a:ext uri="{FF2B5EF4-FFF2-40B4-BE49-F238E27FC236}">
                      <a16:creationId xmlns:a16="http://schemas.microsoft.com/office/drawing/2014/main" id="{AB553904-7850-46A1-A9EF-C492895333D0}"/>
                    </a:ext>
                  </a:extLst>
                </p:cNvPr>
                <p:cNvSpPr/>
                <p:nvPr/>
              </p:nvSpPr>
              <p:spPr>
                <a:xfrm>
                  <a:off x="1906622" y="1204917"/>
                  <a:ext cx="2963678" cy="2963678"/>
                </a:xfrm>
                <a:prstGeom prst="ellipse">
                  <a:avLst/>
                </a:prstGeom>
                <a:solidFill>
                  <a:schemeClr val="accent1">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3" name="Picture 432" descr="A sign on the side of a building&#10;&#10;Description automatically generated">
                  <a:extLst>
                    <a:ext uri="{FF2B5EF4-FFF2-40B4-BE49-F238E27FC236}">
                      <a16:creationId xmlns:a16="http://schemas.microsoft.com/office/drawing/2014/main" id="{2C2EA2AF-31A2-4B70-90AF-D54C20B871A8}"/>
                    </a:ext>
                  </a:extLst>
                </p:cNvPr>
                <p:cNvPicPr>
                  <a:picLocks noChangeAspect="1"/>
                </p:cNvPicPr>
                <p:nvPr/>
              </p:nvPicPr>
              <p:blipFill>
                <a:blip r:embed="rId3"/>
                <a:stretch>
                  <a:fillRect/>
                </a:stretch>
              </p:blipFill>
              <p:spPr>
                <a:xfrm>
                  <a:off x="2391570" y="1657874"/>
                  <a:ext cx="1993781" cy="1835684"/>
                </a:xfrm>
                <a:prstGeom prst="rect">
                  <a:avLst/>
                </a:prstGeom>
              </p:spPr>
            </p:pic>
          </p:grpSp>
        </p:grpSp>
        <p:grpSp>
          <p:nvGrpSpPr>
            <p:cNvPr id="207" name="Group 206">
              <a:extLst>
                <a:ext uri="{FF2B5EF4-FFF2-40B4-BE49-F238E27FC236}">
                  <a16:creationId xmlns:a16="http://schemas.microsoft.com/office/drawing/2014/main" id="{037C7247-4279-4375-AB1A-39B6ECF3E28E}"/>
                </a:ext>
              </a:extLst>
            </p:cNvPr>
            <p:cNvGrpSpPr/>
            <p:nvPr/>
          </p:nvGrpSpPr>
          <p:grpSpPr>
            <a:xfrm>
              <a:off x="10529769" y="1109667"/>
              <a:ext cx="5012076" cy="3468785"/>
              <a:chOff x="10529769" y="1204917"/>
              <a:chExt cx="5012076" cy="3468785"/>
            </a:xfrm>
          </p:grpSpPr>
          <p:sp>
            <p:nvSpPr>
              <p:cNvPr id="235" name="TextBox 234">
                <a:extLst>
                  <a:ext uri="{FF2B5EF4-FFF2-40B4-BE49-F238E27FC236}">
                    <a16:creationId xmlns:a16="http://schemas.microsoft.com/office/drawing/2014/main" id="{2425E00A-9C15-4504-B4A5-95E306197B00}"/>
                  </a:ext>
                </a:extLst>
              </p:cNvPr>
              <p:cNvSpPr txBox="1"/>
              <p:nvPr/>
            </p:nvSpPr>
            <p:spPr>
              <a:xfrm>
                <a:off x="10793746" y="4168884"/>
                <a:ext cx="4748099" cy="504818"/>
              </a:xfrm>
              <a:prstGeom prst="rect">
                <a:avLst/>
              </a:prstGeom>
              <a:noFill/>
            </p:spPr>
            <p:txBody>
              <a:bodyPr wrap="square" rtlCol="0">
                <a:spAutoFit/>
              </a:bodyPr>
              <a:lstStyle>
                <a:defPPr>
                  <a:defRPr lang="en-US"/>
                </a:defPPr>
                <a:lvl1pPr lvl="0" defTabSz="1219170">
                  <a:lnSpc>
                    <a:spcPct val="150000"/>
                  </a:lnSpc>
                  <a:buClr>
                    <a:srgbClr val="3F3F3F"/>
                  </a:buClr>
                  <a:buSzPct val="100000"/>
                  <a:defRPr sz="2400">
                    <a:solidFill>
                      <a:srgbClr val="3F3F3F"/>
                    </a:solidFill>
                    <a:latin typeface="Open Sans"/>
                    <a:ea typeface="Open Sans"/>
                    <a:cs typeface="Open Sans"/>
                  </a:defRPr>
                </a:lvl1pPr>
              </a:lstStyle>
              <a:p>
                <a:pPr lvl="0"/>
                <a:r>
                  <a:rPr lang="en-IN" sz="2000" dirty="0"/>
                  <a:t>Customer segments </a:t>
                </a:r>
              </a:p>
            </p:txBody>
          </p:sp>
          <p:grpSp>
            <p:nvGrpSpPr>
              <p:cNvPr id="236" name="Group 235">
                <a:extLst>
                  <a:ext uri="{FF2B5EF4-FFF2-40B4-BE49-F238E27FC236}">
                    <a16:creationId xmlns:a16="http://schemas.microsoft.com/office/drawing/2014/main" id="{0DF49ECB-0BC0-44B3-99EC-49E64772FA1D}"/>
                  </a:ext>
                </a:extLst>
              </p:cNvPr>
              <p:cNvGrpSpPr/>
              <p:nvPr/>
            </p:nvGrpSpPr>
            <p:grpSpPr>
              <a:xfrm>
                <a:off x="10529769" y="1204917"/>
                <a:ext cx="2963678" cy="2963678"/>
                <a:chOff x="6145358" y="1579728"/>
                <a:chExt cx="2963678" cy="2963678"/>
              </a:xfrm>
            </p:grpSpPr>
            <p:sp>
              <p:nvSpPr>
                <p:cNvPr id="237" name="Oval 236">
                  <a:extLst>
                    <a:ext uri="{FF2B5EF4-FFF2-40B4-BE49-F238E27FC236}">
                      <a16:creationId xmlns:a16="http://schemas.microsoft.com/office/drawing/2014/main" id="{8636D58A-0D6A-4575-9FF3-5C72D0B6A151}"/>
                    </a:ext>
                  </a:extLst>
                </p:cNvPr>
                <p:cNvSpPr/>
                <p:nvPr/>
              </p:nvSpPr>
              <p:spPr>
                <a:xfrm>
                  <a:off x="6145358" y="1579728"/>
                  <a:ext cx="2963678" cy="2963678"/>
                </a:xfrm>
                <a:prstGeom prst="ellipse">
                  <a:avLst/>
                </a:prstGeom>
                <a:solidFill>
                  <a:schemeClr val="accent3">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8" name="Group 205">
                  <a:extLst>
                    <a:ext uri="{FF2B5EF4-FFF2-40B4-BE49-F238E27FC236}">
                      <a16:creationId xmlns:a16="http://schemas.microsoft.com/office/drawing/2014/main" id="{8275CF2B-65D8-47C0-929E-7C00474284C0}"/>
                    </a:ext>
                  </a:extLst>
                </p:cNvPr>
                <p:cNvGrpSpPr>
                  <a:grpSpLocks/>
                </p:cNvGrpSpPr>
                <p:nvPr/>
              </p:nvGrpSpPr>
              <p:grpSpPr bwMode="auto">
                <a:xfrm>
                  <a:off x="6310535" y="2146096"/>
                  <a:ext cx="2633325" cy="1699214"/>
                  <a:chOff x="3906" y="789"/>
                  <a:chExt cx="2352" cy="1557"/>
                </a:xfrm>
              </p:grpSpPr>
              <p:sp>
                <p:nvSpPr>
                  <p:cNvPr id="239" name="Freeform 5">
                    <a:extLst>
                      <a:ext uri="{FF2B5EF4-FFF2-40B4-BE49-F238E27FC236}">
                        <a16:creationId xmlns:a16="http://schemas.microsoft.com/office/drawing/2014/main" id="{D27BBDAC-427E-4F6C-9BBB-AFBC20180F64}"/>
                      </a:ext>
                    </a:extLst>
                  </p:cNvPr>
                  <p:cNvSpPr>
                    <a:spLocks/>
                  </p:cNvSpPr>
                  <p:nvPr/>
                </p:nvSpPr>
                <p:spPr bwMode="auto">
                  <a:xfrm>
                    <a:off x="5023" y="1260"/>
                    <a:ext cx="663" cy="301"/>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FFDE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0" name="Freeform 6">
                    <a:extLst>
                      <a:ext uri="{FF2B5EF4-FFF2-40B4-BE49-F238E27FC236}">
                        <a16:creationId xmlns:a16="http://schemas.microsoft.com/office/drawing/2014/main" id="{8BDA203B-C732-4DD2-9970-21A405971C33}"/>
                      </a:ext>
                    </a:extLst>
                  </p:cNvPr>
                  <p:cNvSpPr>
                    <a:spLocks/>
                  </p:cNvSpPr>
                  <p:nvPr/>
                </p:nvSpPr>
                <p:spPr bwMode="auto">
                  <a:xfrm>
                    <a:off x="5023" y="1260"/>
                    <a:ext cx="663" cy="301"/>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1" name="Freeform 7">
                    <a:extLst>
                      <a:ext uri="{FF2B5EF4-FFF2-40B4-BE49-F238E27FC236}">
                        <a16:creationId xmlns:a16="http://schemas.microsoft.com/office/drawing/2014/main" id="{F75A0F13-EB93-40FD-A6D6-FA46F0A848B9}"/>
                      </a:ext>
                    </a:extLst>
                  </p:cNvPr>
                  <p:cNvSpPr>
                    <a:spLocks/>
                  </p:cNvSpPr>
                  <p:nvPr/>
                </p:nvSpPr>
                <p:spPr bwMode="auto">
                  <a:xfrm>
                    <a:off x="5284" y="1044"/>
                    <a:ext cx="142" cy="298"/>
                  </a:xfrm>
                  <a:custGeom>
                    <a:avLst/>
                    <a:gdLst>
                      <a:gd name="T0" fmla="*/ 0 w 167"/>
                      <a:gd name="T1" fmla="*/ 102 h 349"/>
                      <a:gd name="T2" fmla="*/ 0 w 167"/>
                      <a:gd name="T3" fmla="*/ 230 h 349"/>
                      <a:gd name="T4" fmla="*/ 0 w 167"/>
                      <a:gd name="T5" fmla="*/ 293 h 349"/>
                      <a:gd name="T6" fmla="*/ 167 w 167"/>
                      <a:gd name="T7" fmla="*/ 293 h 349"/>
                      <a:gd name="T8" fmla="*/ 167 w 167"/>
                      <a:gd name="T9" fmla="*/ 230 h 349"/>
                      <a:gd name="T10" fmla="*/ 167 w 167"/>
                      <a:gd name="T11" fmla="*/ 102 h 349"/>
                      <a:gd name="T12" fmla="*/ 0 w 167"/>
                      <a:gd name="T13" fmla="*/ 102 h 349"/>
                    </a:gdLst>
                    <a:ahLst/>
                    <a:cxnLst>
                      <a:cxn ang="0">
                        <a:pos x="T0" y="T1"/>
                      </a:cxn>
                      <a:cxn ang="0">
                        <a:pos x="T2" y="T3"/>
                      </a:cxn>
                      <a:cxn ang="0">
                        <a:pos x="T4" y="T5"/>
                      </a:cxn>
                      <a:cxn ang="0">
                        <a:pos x="T6" y="T7"/>
                      </a:cxn>
                      <a:cxn ang="0">
                        <a:pos x="T8" y="T9"/>
                      </a:cxn>
                      <a:cxn ang="0">
                        <a:pos x="T10" y="T11"/>
                      </a:cxn>
                      <a:cxn ang="0">
                        <a:pos x="T12" y="T13"/>
                      </a:cxn>
                    </a:cxnLst>
                    <a:rect l="0" t="0" r="r" b="b"/>
                    <a:pathLst>
                      <a:path w="167" h="349">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F6C8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2" name="Freeform 8">
                    <a:extLst>
                      <a:ext uri="{FF2B5EF4-FFF2-40B4-BE49-F238E27FC236}">
                        <a16:creationId xmlns:a16="http://schemas.microsoft.com/office/drawing/2014/main" id="{B8C40D94-C467-4D7C-A9CD-86A4B27CE4C8}"/>
                      </a:ext>
                    </a:extLst>
                  </p:cNvPr>
                  <p:cNvSpPr>
                    <a:spLocks/>
                  </p:cNvSpPr>
                  <p:nvPr/>
                </p:nvSpPr>
                <p:spPr bwMode="auto">
                  <a:xfrm>
                    <a:off x="5190" y="1025"/>
                    <a:ext cx="59" cy="87"/>
                  </a:xfrm>
                  <a:custGeom>
                    <a:avLst/>
                    <a:gdLst>
                      <a:gd name="T0" fmla="*/ 20 w 70"/>
                      <a:gd name="T1" fmla="*/ 5 h 102"/>
                      <a:gd name="T2" fmla="*/ 61 w 70"/>
                      <a:gd name="T3" fmla="*/ 42 h 102"/>
                      <a:gd name="T4" fmla="*/ 50 w 70"/>
                      <a:gd name="T5" fmla="*/ 97 h 102"/>
                      <a:gd name="T6" fmla="*/ 8 w 70"/>
                      <a:gd name="T7" fmla="*/ 60 h 102"/>
                      <a:gd name="T8" fmla="*/ 20 w 70"/>
                      <a:gd name="T9" fmla="*/ 5 h 102"/>
                    </a:gdLst>
                    <a:ahLst/>
                    <a:cxnLst>
                      <a:cxn ang="0">
                        <a:pos x="T0" y="T1"/>
                      </a:cxn>
                      <a:cxn ang="0">
                        <a:pos x="T2" y="T3"/>
                      </a:cxn>
                      <a:cxn ang="0">
                        <a:pos x="T4" y="T5"/>
                      </a:cxn>
                      <a:cxn ang="0">
                        <a:pos x="T6" y="T7"/>
                      </a:cxn>
                      <a:cxn ang="0">
                        <a:pos x="T8" y="T9"/>
                      </a:cxn>
                    </a:cxnLst>
                    <a:rect l="0" t="0" r="r" b="b"/>
                    <a:pathLst>
                      <a:path w="70" h="102">
                        <a:moveTo>
                          <a:pt x="20" y="5"/>
                        </a:moveTo>
                        <a:cubicBezTo>
                          <a:pt x="34" y="0"/>
                          <a:pt x="53" y="17"/>
                          <a:pt x="61" y="42"/>
                        </a:cubicBezTo>
                        <a:cubicBezTo>
                          <a:pt x="70" y="67"/>
                          <a:pt x="65" y="92"/>
                          <a:pt x="50" y="97"/>
                        </a:cubicBezTo>
                        <a:cubicBezTo>
                          <a:pt x="35" y="102"/>
                          <a:pt x="17" y="85"/>
                          <a:pt x="8" y="60"/>
                        </a:cubicBezTo>
                        <a:cubicBezTo>
                          <a:pt x="0" y="34"/>
                          <a:pt x="5" y="10"/>
                          <a:pt x="20" y="5"/>
                        </a:cubicBezTo>
                        <a:close/>
                      </a:path>
                    </a:pathLst>
                  </a:custGeom>
                  <a:solidFill>
                    <a:srgbClr val="F6C8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3" name="Freeform 9">
                    <a:extLst>
                      <a:ext uri="{FF2B5EF4-FFF2-40B4-BE49-F238E27FC236}">
                        <a16:creationId xmlns:a16="http://schemas.microsoft.com/office/drawing/2014/main" id="{291948E7-4972-49F9-80F6-D633AE468FC4}"/>
                      </a:ext>
                    </a:extLst>
                  </p:cNvPr>
                  <p:cNvSpPr>
                    <a:spLocks/>
                  </p:cNvSpPr>
                  <p:nvPr/>
                </p:nvSpPr>
                <p:spPr bwMode="auto">
                  <a:xfrm>
                    <a:off x="5459" y="1025"/>
                    <a:ext cx="60" cy="87"/>
                  </a:xfrm>
                  <a:custGeom>
                    <a:avLst/>
                    <a:gdLst>
                      <a:gd name="T0" fmla="*/ 51 w 70"/>
                      <a:gd name="T1" fmla="*/ 5 h 102"/>
                      <a:gd name="T2" fmla="*/ 9 w 70"/>
                      <a:gd name="T3" fmla="*/ 42 h 102"/>
                      <a:gd name="T4" fmla="*/ 20 w 70"/>
                      <a:gd name="T5" fmla="*/ 97 h 102"/>
                      <a:gd name="T6" fmla="*/ 62 w 70"/>
                      <a:gd name="T7" fmla="*/ 60 h 102"/>
                      <a:gd name="T8" fmla="*/ 51 w 70"/>
                      <a:gd name="T9" fmla="*/ 5 h 102"/>
                    </a:gdLst>
                    <a:ahLst/>
                    <a:cxnLst>
                      <a:cxn ang="0">
                        <a:pos x="T0" y="T1"/>
                      </a:cxn>
                      <a:cxn ang="0">
                        <a:pos x="T2" y="T3"/>
                      </a:cxn>
                      <a:cxn ang="0">
                        <a:pos x="T4" y="T5"/>
                      </a:cxn>
                      <a:cxn ang="0">
                        <a:pos x="T6" y="T7"/>
                      </a:cxn>
                      <a:cxn ang="0">
                        <a:pos x="T8" y="T9"/>
                      </a:cxn>
                    </a:cxnLst>
                    <a:rect l="0" t="0" r="r" b="b"/>
                    <a:pathLst>
                      <a:path w="70" h="102">
                        <a:moveTo>
                          <a:pt x="51" y="5"/>
                        </a:moveTo>
                        <a:cubicBezTo>
                          <a:pt x="36" y="0"/>
                          <a:pt x="17" y="17"/>
                          <a:pt x="9" y="42"/>
                        </a:cubicBezTo>
                        <a:cubicBezTo>
                          <a:pt x="0" y="67"/>
                          <a:pt x="6" y="92"/>
                          <a:pt x="20" y="97"/>
                        </a:cubicBezTo>
                        <a:cubicBezTo>
                          <a:pt x="35" y="102"/>
                          <a:pt x="54" y="85"/>
                          <a:pt x="62" y="60"/>
                        </a:cubicBezTo>
                        <a:cubicBezTo>
                          <a:pt x="70" y="34"/>
                          <a:pt x="65" y="10"/>
                          <a:pt x="51" y="5"/>
                        </a:cubicBezTo>
                        <a:close/>
                      </a:path>
                    </a:pathLst>
                  </a:custGeom>
                  <a:solidFill>
                    <a:srgbClr val="F6C8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4" name="Freeform 10">
                    <a:extLst>
                      <a:ext uri="{FF2B5EF4-FFF2-40B4-BE49-F238E27FC236}">
                        <a16:creationId xmlns:a16="http://schemas.microsoft.com/office/drawing/2014/main" id="{DDB10611-A1C9-4A2F-AB97-CE4021E89289}"/>
                      </a:ext>
                    </a:extLst>
                  </p:cNvPr>
                  <p:cNvSpPr>
                    <a:spLocks/>
                  </p:cNvSpPr>
                  <p:nvPr/>
                </p:nvSpPr>
                <p:spPr bwMode="auto">
                  <a:xfrm>
                    <a:off x="5278" y="1240"/>
                    <a:ext cx="77" cy="151"/>
                  </a:xfrm>
                  <a:custGeom>
                    <a:avLst/>
                    <a:gdLst>
                      <a:gd name="T0" fmla="*/ 6 w 77"/>
                      <a:gd name="T1" fmla="*/ 0 h 151"/>
                      <a:gd name="T2" fmla="*/ 0 w 77"/>
                      <a:gd name="T3" fmla="*/ 24 h 151"/>
                      <a:gd name="T4" fmla="*/ 17 w 77"/>
                      <a:gd name="T5" fmla="*/ 151 h 151"/>
                      <a:gd name="T6" fmla="*/ 77 w 77"/>
                      <a:gd name="T7" fmla="*/ 89 h 151"/>
                      <a:gd name="T8" fmla="*/ 6 w 77"/>
                      <a:gd name="T9" fmla="*/ 0 h 151"/>
                    </a:gdLst>
                    <a:ahLst/>
                    <a:cxnLst>
                      <a:cxn ang="0">
                        <a:pos x="T0" y="T1"/>
                      </a:cxn>
                      <a:cxn ang="0">
                        <a:pos x="T2" y="T3"/>
                      </a:cxn>
                      <a:cxn ang="0">
                        <a:pos x="T4" y="T5"/>
                      </a:cxn>
                      <a:cxn ang="0">
                        <a:pos x="T6" y="T7"/>
                      </a:cxn>
                      <a:cxn ang="0">
                        <a:pos x="T8" y="T9"/>
                      </a:cxn>
                    </a:cxnLst>
                    <a:rect l="0" t="0" r="r" b="b"/>
                    <a:pathLst>
                      <a:path w="77" h="151">
                        <a:moveTo>
                          <a:pt x="6" y="0"/>
                        </a:moveTo>
                        <a:lnTo>
                          <a:pt x="0" y="24"/>
                        </a:lnTo>
                        <a:lnTo>
                          <a:pt x="17" y="151"/>
                        </a:lnTo>
                        <a:lnTo>
                          <a:pt x="77" y="89"/>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5" name="Freeform 11">
                    <a:extLst>
                      <a:ext uri="{FF2B5EF4-FFF2-40B4-BE49-F238E27FC236}">
                        <a16:creationId xmlns:a16="http://schemas.microsoft.com/office/drawing/2014/main" id="{2E4AD572-D8B7-45FC-9BF3-1F31AC77A798}"/>
                      </a:ext>
                    </a:extLst>
                  </p:cNvPr>
                  <p:cNvSpPr>
                    <a:spLocks/>
                  </p:cNvSpPr>
                  <p:nvPr/>
                </p:nvSpPr>
                <p:spPr bwMode="auto">
                  <a:xfrm>
                    <a:off x="5278" y="1240"/>
                    <a:ext cx="77" cy="151"/>
                  </a:xfrm>
                  <a:custGeom>
                    <a:avLst/>
                    <a:gdLst>
                      <a:gd name="T0" fmla="*/ 6 w 77"/>
                      <a:gd name="T1" fmla="*/ 0 h 151"/>
                      <a:gd name="T2" fmla="*/ 0 w 77"/>
                      <a:gd name="T3" fmla="*/ 24 h 151"/>
                      <a:gd name="T4" fmla="*/ 17 w 77"/>
                      <a:gd name="T5" fmla="*/ 151 h 151"/>
                      <a:gd name="T6" fmla="*/ 77 w 77"/>
                      <a:gd name="T7" fmla="*/ 89 h 151"/>
                      <a:gd name="T8" fmla="*/ 6 w 77"/>
                      <a:gd name="T9" fmla="*/ 0 h 151"/>
                    </a:gdLst>
                    <a:ahLst/>
                    <a:cxnLst>
                      <a:cxn ang="0">
                        <a:pos x="T0" y="T1"/>
                      </a:cxn>
                      <a:cxn ang="0">
                        <a:pos x="T2" y="T3"/>
                      </a:cxn>
                      <a:cxn ang="0">
                        <a:pos x="T4" y="T5"/>
                      </a:cxn>
                      <a:cxn ang="0">
                        <a:pos x="T6" y="T7"/>
                      </a:cxn>
                      <a:cxn ang="0">
                        <a:pos x="T8" y="T9"/>
                      </a:cxn>
                    </a:cxnLst>
                    <a:rect l="0" t="0" r="r" b="b"/>
                    <a:pathLst>
                      <a:path w="77" h="151">
                        <a:moveTo>
                          <a:pt x="6" y="0"/>
                        </a:moveTo>
                        <a:lnTo>
                          <a:pt x="0" y="24"/>
                        </a:lnTo>
                        <a:lnTo>
                          <a:pt x="17" y="151"/>
                        </a:lnTo>
                        <a:lnTo>
                          <a:pt x="77" y="89"/>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6" name="Freeform 12">
                    <a:extLst>
                      <a:ext uri="{FF2B5EF4-FFF2-40B4-BE49-F238E27FC236}">
                        <a16:creationId xmlns:a16="http://schemas.microsoft.com/office/drawing/2014/main" id="{037EDC30-C04A-4FE5-A022-57ED27EE8325}"/>
                      </a:ext>
                    </a:extLst>
                  </p:cNvPr>
                  <p:cNvSpPr>
                    <a:spLocks/>
                  </p:cNvSpPr>
                  <p:nvPr/>
                </p:nvSpPr>
                <p:spPr bwMode="auto">
                  <a:xfrm>
                    <a:off x="5284" y="1211"/>
                    <a:ext cx="142" cy="49"/>
                  </a:xfrm>
                  <a:custGeom>
                    <a:avLst/>
                    <a:gdLst>
                      <a:gd name="T0" fmla="*/ 0 w 167"/>
                      <a:gd name="T1" fmla="*/ 0 h 58"/>
                      <a:gd name="T2" fmla="*/ 0 w 167"/>
                      <a:gd name="T3" fmla="*/ 6 h 58"/>
                      <a:gd name="T4" fmla="*/ 83 w 167"/>
                      <a:gd name="T5" fmla="*/ 58 h 58"/>
                      <a:gd name="T6" fmla="*/ 85 w 167"/>
                      <a:gd name="T7" fmla="*/ 58 h 58"/>
                      <a:gd name="T8" fmla="*/ 167 w 167"/>
                      <a:gd name="T9" fmla="*/ 9 h 58"/>
                      <a:gd name="T10" fmla="*/ 167 w 167"/>
                      <a:gd name="T11" fmla="*/ 0 h 58"/>
                      <a:gd name="T12" fmla="*/ 0 w 167"/>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7" h="58">
                        <a:moveTo>
                          <a:pt x="0" y="0"/>
                        </a:moveTo>
                        <a:cubicBezTo>
                          <a:pt x="0" y="6"/>
                          <a:pt x="0" y="6"/>
                          <a:pt x="0" y="6"/>
                        </a:cubicBezTo>
                        <a:cubicBezTo>
                          <a:pt x="0" y="6"/>
                          <a:pt x="43" y="56"/>
                          <a:pt x="83" y="58"/>
                        </a:cubicBezTo>
                        <a:cubicBezTo>
                          <a:pt x="84" y="58"/>
                          <a:pt x="85" y="58"/>
                          <a:pt x="85" y="58"/>
                        </a:cubicBezTo>
                        <a:cubicBezTo>
                          <a:pt x="125" y="58"/>
                          <a:pt x="167" y="9"/>
                          <a:pt x="167" y="9"/>
                        </a:cubicBezTo>
                        <a:cubicBezTo>
                          <a:pt x="167" y="0"/>
                          <a:pt x="167" y="0"/>
                          <a:pt x="167" y="0"/>
                        </a:cubicBezTo>
                        <a:cubicBezTo>
                          <a:pt x="0" y="0"/>
                          <a:pt x="0" y="0"/>
                          <a:pt x="0" y="0"/>
                        </a:cubicBezTo>
                      </a:path>
                    </a:pathLst>
                  </a:custGeom>
                  <a:solidFill>
                    <a:srgbClr val="C5A0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7" name="Freeform 13">
                    <a:extLst>
                      <a:ext uri="{FF2B5EF4-FFF2-40B4-BE49-F238E27FC236}">
                        <a16:creationId xmlns:a16="http://schemas.microsoft.com/office/drawing/2014/main" id="{206FF340-6DC3-4F9B-91FC-49F24EBF2291}"/>
                      </a:ext>
                    </a:extLst>
                  </p:cNvPr>
                  <p:cNvSpPr>
                    <a:spLocks/>
                  </p:cNvSpPr>
                  <p:nvPr/>
                </p:nvSpPr>
                <p:spPr bwMode="auto">
                  <a:xfrm>
                    <a:off x="5136" y="840"/>
                    <a:ext cx="438" cy="404"/>
                  </a:xfrm>
                  <a:custGeom>
                    <a:avLst/>
                    <a:gdLst>
                      <a:gd name="T0" fmla="*/ 257 w 513"/>
                      <a:gd name="T1" fmla="*/ 0 h 473"/>
                      <a:gd name="T2" fmla="*/ 115 w 513"/>
                      <a:gd name="T3" fmla="*/ 378 h 473"/>
                      <a:gd name="T4" fmla="*/ 257 w 513"/>
                      <a:gd name="T5" fmla="*/ 473 h 473"/>
                      <a:gd name="T6" fmla="*/ 398 w 513"/>
                      <a:gd name="T7" fmla="*/ 378 h 473"/>
                      <a:gd name="T8" fmla="*/ 257 w 513"/>
                      <a:gd name="T9" fmla="*/ 0 h 473"/>
                    </a:gdLst>
                    <a:ahLst/>
                    <a:cxnLst>
                      <a:cxn ang="0">
                        <a:pos x="T0" y="T1"/>
                      </a:cxn>
                      <a:cxn ang="0">
                        <a:pos x="T2" y="T3"/>
                      </a:cxn>
                      <a:cxn ang="0">
                        <a:pos x="T4" y="T5"/>
                      </a:cxn>
                      <a:cxn ang="0">
                        <a:pos x="T6" y="T7"/>
                      </a:cxn>
                      <a:cxn ang="0">
                        <a:pos x="T8" y="T9"/>
                      </a:cxn>
                    </a:cxnLst>
                    <a:rect l="0" t="0" r="r" b="b"/>
                    <a:pathLst>
                      <a:path w="513" h="473">
                        <a:moveTo>
                          <a:pt x="257" y="0"/>
                        </a:moveTo>
                        <a:cubicBezTo>
                          <a:pt x="0" y="0"/>
                          <a:pt x="98" y="351"/>
                          <a:pt x="115" y="378"/>
                        </a:cubicBezTo>
                        <a:cubicBezTo>
                          <a:pt x="134" y="408"/>
                          <a:pt x="215" y="473"/>
                          <a:pt x="257" y="473"/>
                        </a:cubicBezTo>
                        <a:cubicBezTo>
                          <a:pt x="298" y="473"/>
                          <a:pt x="380" y="408"/>
                          <a:pt x="398" y="378"/>
                        </a:cubicBezTo>
                        <a:cubicBezTo>
                          <a:pt x="415" y="351"/>
                          <a:pt x="513" y="0"/>
                          <a:pt x="257" y="0"/>
                        </a:cubicBezTo>
                        <a:close/>
                      </a:path>
                    </a:pathLst>
                  </a:custGeom>
                  <a:solidFill>
                    <a:srgbClr val="F6C8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8" name="Freeform 14">
                    <a:extLst>
                      <a:ext uri="{FF2B5EF4-FFF2-40B4-BE49-F238E27FC236}">
                        <a16:creationId xmlns:a16="http://schemas.microsoft.com/office/drawing/2014/main" id="{5246C48C-DCF7-4C38-B213-98BE81FB1B88}"/>
                      </a:ext>
                    </a:extLst>
                  </p:cNvPr>
                  <p:cNvSpPr>
                    <a:spLocks/>
                  </p:cNvSpPr>
                  <p:nvPr/>
                </p:nvSpPr>
                <p:spPr bwMode="auto">
                  <a:xfrm>
                    <a:off x="5163" y="815"/>
                    <a:ext cx="359" cy="275"/>
                  </a:xfrm>
                  <a:custGeom>
                    <a:avLst/>
                    <a:gdLst>
                      <a:gd name="T0" fmla="*/ 407 w 420"/>
                      <a:gd name="T1" fmla="*/ 269 h 322"/>
                      <a:gd name="T2" fmla="*/ 361 w 420"/>
                      <a:gd name="T3" fmla="*/ 57 h 322"/>
                      <a:gd name="T4" fmla="*/ 103 w 420"/>
                      <a:gd name="T5" fmla="*/ 52 h 322"/>
                      <a:gd name="T6" fmla="*/ 48 w 420"/>
                      <a:gd name="T7" fmla="*/ 270 h 322"/>
                      <a:gd name="T8" fmla="*/ 60 w 420"/>
                      <a:gd name="T9" fmla="*/ 322 h 322"/>
                      <a:gd name="T10" fmla="*/ 81 w 420"/>
                      <a:gd name="T11" fmla="*/ 321 h 322"/>
                      <a:gd name="T12" fmla="*/ 65 w 420"/>
                      <a:gd name="T13" fmla="*/ 283 h 322"/>
                      <a:gd name="T14" fmla="*/ 61 w 420"/>
                      <a:gd name="T15" fmla="*/ 251 h 322"/>
                      <a:gd name="T16" fmla="*/ 133 w 420"/>
                      <a:gd name="T17" fmla="*/ 103 h 322"/>
                      <a:gd name="T18" fmla="*/ 222 w 420"/>
                      <a:gd name="T19" fmla="*/ 139 h 322"/>
                      <a:gd name="T20" fmla="*/ 308 w 420"/>
                      <a:gd name="T21" fmla="*/ 101 h 322"/>
                      <a:gd name="T22" fmla="*/ 393 w 420"/>
                      <a:gd name="T23" fmla="*/ 249 h 322"/>
                      <a:gd name="T24" fmla="*/ 375 w 420"/>
                      <a:gd name="T25" fmla="*/ 316 h 322"/>
                      <a:gd name="T26" fmla="*/ 397 w 420"/>
                      <a:gd name="T27" fmla="*/ 314 h 322"/>
                      <a:gd name="T28" fmla="*/ 407 w 420"/>
                      <a:gd name="T29" fmla="*/ 26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0" h="322">
                        <a:moveTo>
                          <a:pt x="407" y="269"/>
                        </a:moveTo>
                        <a:cubicBezTo>
                          <a:pt x="420" y="204"/>
                          <a:pt x="411" y="52"/>
                          <a:pt x="361" y="57"/>
                        </a:cubicBezTo>
                        <a:cubicBezTo>
                          <a:pt x="313" y="9"/>
                          <a:pt x="149" y="0"/>
                          <a:pt x="103" y="52"/>
                        </a:cubicBezTo>
                        <a:cubicBezTo>
                          <a:pt x="0" y="72"/>
                          <a:pt x="48" y="270"/>
                          <a:pt x="48" y="270"/>
                        </a:cubicBezTo>
                        <a:cubicBezTo>
                          <a:pt x="51" y="290"/>
                          <a:pt x="56" y="307"/>
                          <a:pt x="60" y="322"/>
                        </a:cubicBezTo>
                        <a:cubicBezTo>
                          <a:pt x="67" y="322"/>
                          <a:pt x="74" y="321"/>
                          <a:pt x="81" y="321"/>
                        </a:cubicBezTo>
                        <a:cubicBezTo>
                          <a:pt x="74" y="307"/>
                          <a:pt x="67" y="293"/>
                          <a:pt x="65" y="283"/>
                        </a:cubicBezTo>
                        <a:cubicBezTo>
                          <a:pt x="64" y="277"/>
                          <a:pt x="61" y="256"/>
                          <a:pt x="61" y="251"/>
                        </a:cubicBezTo>
                        <a:cubicBezTo>
                          <a:pt x="62" y="215"/>
                          <a:pt x="88" y="111"/>
                          <a:pt x="133" y="103"/>
                        </a:cubicBezTo>
                        <a:cubicBezTo>
                          <a:pt x="150" y="100"/>
                          <a:pt x="193" y="139"/>
                          <a:pt x="222" y="139"/>
                        </a:cubicBezTo>
                        <a:cubicBezTo>
                          <a:pt x="251" y="138"/>
                          <a:pt x="289" y="99"/>
                          <a:pt x="308" y="101"/>
                        </a:cubicBezTo>
                        <a:cubicBezTo>
                          <a:pt x="355" y="108"/>
                          <a:pt x="394" y="203"/>
                          <a:pt x="393" y="249"/>
                        </a:cubicBezTo>
                        <a:cubicBezTo>
                          <a:pt x="393" y="255"/>
                          <a:pt x="386" y="291"/>
                          <a:pt x="375" y="316"/>
                        </a:cubicBezTo>
                        <a:cubicBezTo>
                          <a:pt x="382" y="315"/>
                          <a:pt x="390" y="315"/>
                          <a:pt x="397" y="314"/>
                        </a:cubicBezTo>
                        <a:cubicBezTo>
                          <a:pt x="401" y="301"/>
                          <a:pt x="404" y="286"/>
                          <a:pt x="407" y="269"/>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9" name="Freeform 15">
                    <a:extLst>
                      <a:ext uri="{FF2B5EF4-FFF2-40B4-BE49-F238E27FC236}">
                        <a16:creationId xmlns:a16="http://schemas.microsoft.com/office/drawing/2014/main" id="{4B27F252-24DD-44C8-B81C-628491879236}"/>
                      </a:ext>
                    </a:extLst>
                  </p:cNvPr>
                  <p:cNvSpPr>
                    <a:spLocks/>
                  </p:cNvSpPr>
                  <p:nvPr/>
                </p:nvSpPr>
                <p:spPr bwMode="auto">
                  <a:xfrm>
                    <a:off x="5355" y="1240"/>
                    <a:ext cx="76" cy="152"/>
                  </a:xfrm>
                  <a:custGeom>
                    <a:avLst/>
                    <a:gdLst>
                      <a:gd name="T0" fmla="*/ 71 w 76"/>
                      <a:gd name="T1" fmla="*/ 0 h 152"/>
                      <a:gd name="T2" fmla="*/ 76 w 76"/>
                      <a:gd name="T3" fmla="*/ 24 h 152"/>
                      <a:gd name="T4" fmla="*/ 59 w 76"/>
                      <a:gd name="T5" fmla="*/ 152 h 152"/>
                      <a:gd name="T6" fmla="*/ 0 w 76"/>
                      <a:gd name="T7" fmla="*/ 89 h 152"/>
                      <a:gd name="T8" fmla="*/ 71 w 76"/>
                      <a:gd name="T9" fmla="*/ 0 h 152"/>
                    </a:gdLst>
                    <a:ahLst/>
                    <a:cxnLst>
                      <a:cxn ang="0">
                        <a:pos x="T0" y="T1"/>
                      </a:cxn>
                      <a:cxn ang="0">
                        <a:pos x="T2" y="T3"/>
                      </a:cxn>
                      <a:cxn ang="0">
                        <a:pos x="T4" y="T5"/>
                      </a:cxn>
                      <a:cxn ang="0">
                        <a:pos x="T6" y="T7"/>
                      </a:cxn>
                      <a:cxn ang="0">
                        <a:pos x="T8" y="T9"/>
                      </a:cxn>
                    </a:cxnLst>
                    <a:rect l="0" t="0" r="r" b="b"/>
                    <a:pathLst>
                      <a:path w="76" h="152">
                        <a:moveTo>
                          <a:pt x="71" y="0"/>
                        </a:moveTo>
                        <a:lnTo>
                          <a:pt x="76" y="24"/>
                        </a:lnTo>
                        <a:lnTo>
                          <a:pt x="59" y="152"/>
                        </a:lnTo>
                        <a:lnTo>
                          <a:pt x="0" y="8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0" name="Freeform 16">
                    <a:extLst>
                      <a:ext uri="{FF2B5EF4-FFF2-40B4-BE49-F238E27FC236}">
                        <a16:creationId xmlns:a16="http://schemas.microsoft.com/office/drawing/2014/main" id="{F6B0CEFD-F87B-4493-880D-DF7D0340A2BB}"/>
                      </a:ext>
                    </a:extLst>
                  </p:cNvPr>
                  <p:cNvSpPr>
                    <a:spLocks/>
                  </p:cNvSpPr>
                  <p:nvPr/>
                </p:nvSpPr>
                <p:spPr bwMode="auto">
                  <a:xfrm>
                    <a:off x="5355" y="1240"/>
                    <a:ext cx="76" cy="152"/>
                  </a:xfrm>
                  <a:custGeom>
                    <a:avLst/>
                    <a:gdLst>
                      <a:gd name="T0" fmla="*/ 71 w 76"/>
                      <a:gd name="T1" fmla="*/ 0 h 152"/>
                      <a:gd name="T2" fmla="*/ 76 w 76"/>
                      <a:gd name="T3" fmla="*/ 24 h 152"/>
                      <a:gd name="T4" fmla="*/ 59 w 76"/>
                      <a:gd name="T5" fmla="*/ 152 h 152"/>
                      <a:gd name="T6" fmla="*/ 0 w 76"/>
                      <a:gd name="T7" fmla="*/ 89 h 152"/>
                      <a:gd name="T8" fmla="*/ 71 w 76"/>
                      <a:gd name="T9" fmla="*/ 0 h 152"/>
                    </a:gdLst>
                    <a:ahLst/>
                    <a:cxnLst>
                      <a:cxn ang="0">
                        <a:pos x="T0" y="T1"/>
                      </a:cxn>
                      <a:cxn ang="0">
                        <a:pos x="T2" y="T3"/>
                      </a:cxn>
                      <a:cxn ang="0">
                        <a:pos x="T4" y="T5"/>
                      </a:cxn>
                      <a:cxn ang="0">
                        <a:pos x="T6" y="T7"/>
                      </a:cxn>
                      <a:cxn ang="0">
                        <a:pos x="T8" y="T9"/>
                      </a:cxn>
                    </a:cxnLst>
                    <a:rect l="0" t="0" r="r" b="b"/>
                    <a:pathLst>
                      <a:path w="76" h="152">
                        <a:moveTo>
                          <a:pt x="71" y="0"/>
                        </a:moveTo>
                        <a:lnTo>
                          <a:pt x="76" y="24"/>
                        </a:lnTo>
                        <a:lnTo>
                          <a:pt x="59" y="152"/>
                        </a:lnTo>
                        <a:lnTo>
                          <a:pt x="0" y="8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1" name="Freeform 17">
                    <a:extLst>
                      <a:ext uri="{FF2B5EF4-FFF2-40B4-BE49-F238E27FC236}">
                        <a16:creationId xmlns:a16="http://schemas.microsoft.com/office/drawing/2014/main" id="{8D3F474C-B00F-4E35-89D1-CA11DF42BB67}"/>
                      </a:ext>
                    </a:extLst>
                  </p:cNvPr>
                  <p:cNvSpPr>
                    <a:spLocks/>
                  </p:cNvSpPr>
                  <p:nvPr/>
                </p:nvSpPr>
                <p:spPr bwMode="auto">
                  <a:xfrm>
                    <a:off x="5355" y="132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2" name="Freeform 18">
                    <a:extLst>
                      <a:ext uri="{FF2B5EF4-FFF2-40B4-BE49-F238E27FC236}">
                        <a16:creationId xmlns:a16="http://schemas.microsoft.com/office/drawing/2014/main" id="{BABC675C-A1A3-454A-9AF3-D3EFC43D9580}"/>
                      </a:ext>
                    </a:extLst>
                  </p:cNvPr>
                  <p:cNvSpPr>
                    <a:spLocks/>
                  </p:cNvSpPr>
                  <p:nvPr/>
                </p:nvSpPr>
                <p:spPr bwMode="auto">
                  <a:xfrm>
                    <a:off x="5355" y="1329"/>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3" name="Freeform 19">
                    <a:extLst>
                      <a:ext uri="{FF2B5EF4-FFF2-40B4-BE49-F238E27FC236}">
                        <a16:creationId xmlns:a16="http://schemas.microsoft.com/office/drawing/2014/main" id="{3F03F914-4720-4597-B1FA-4843CB6AF050}"/>
                      </a:ext>
                    </a:extLst>
                  </p:cNvPr>
                  <p:cNvSpPr>
                    <a:spLocks/>
                  </p:cNvSpPr>
                  <p:nvPr/>
                </p:nvSpPr>
                <p:spPr bwMode="auto">
                  <a:xfrm>
                    <a:off x="5284" y="1238"/>
                    <a:ext cx="142" cy="91"/>
                  </a:xfrm>
                  <a:custGeom>
                    <a:avLst/>
                    <a:gdLst>
                      <a:gd name="T0" fmla="*/ 142 w 142"/>
                      <a:gd name="T1" fmla="*/ 0 h 91"/>
                      <a:gd name="T2" fmla="*/ 71 w 142"/>
                      <a:gd name="T3" fmla="*/ 89 h 91"/>
                      <a:gd name="T4" fmla="*/ 0 w 142"/>
                      <a:gd name="T5" fmla="*/ 0 h 91"/>
                      <a:gd name="T6" fmla="*/ 0 w 142"/>
                      <a:gd name="T7" fmla="*/ 2 h 91"/>
                      <a:gd name="T8" fmla="*/ 71 w 142"/>
                      <a:gd name="T9" fmla="*/ 91 h 91"/>
                      <a:gd name="T10" fmla="*/ 71 w 142"/>
                      <a:gd name="T11" fmla="*/ 91 h 91"/>
                      <a:gd name="T12" fmla="*/ 142 w 142"/>
                      <a:gd name="T13" fmla="*/ 2 h 91"/>
                      <a:gd name="T14" fmla="*/ 142 w 142"/>
                      <a:gd name="T15" fmla="*/ 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91">
                        <a:moveTo>
                          <a:pt x="142" y="0"/>
                        </a:moveTo>
                        <a:lnTo>
                          <a:pt x="71" y="89"/>
                        </a:lnTo>
                        <a:lnTo>
                          <a:pt x="0" y="0"/>
                        </a:lnTo>
                        <a:lnTo>
                          <a:pt x="0" y="2"/>
                        </a:lnTo>
                        <a:lnTo>
                          <a:pt x="71" y="91"/>
                        </a:lnTo>
                        <a:lnTo>
                          <a:pt x="71" y="91"/>
                        </a:lnTo>
                        <a:lnTo>
                          <a:pt x="142" y="2"/>
                        </a:lnTo>
                        <a:lnTo>
                          <a:pt x="142" y="0"/>
                        </a:lnTo>
                        <a:close/>
                      </a:path>
                    </a:pathLst>
                  </a:custGeom>
                  <a:solidFill>
                    <a:srgbClr val="E9BE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4" name="Freeform 20">
                    <a:extLst>
                      <a:ext uri="{FF2B5EF4-FFF2-40B4-BE49-F238E27FC236}">
                        <a16:creationId xmlns:a16="http://schemas.microsoft.com/office/drawing/2014/main" id="{452257B4-8758-41ED-B757-D260A3772560}"/>
                      </a:ext>
                    </a:extLst>
                  </p:cNvPr>
                  <p:cNvSpPr>
                    <a:spLocks/>
                  </p:cNvSpPr>
                  <p:nvPr/>
                </p:nvSpPr>
                <p:spPr bwMode="auto">
                  <a:xfrm>
                    <a:off x="5284" y="1238"/>
                    <a:ext cx="142" cy="91"/>
                  </a:xfrm>
                  <a:custGeom>
                    <a:avLst/>
                    <a:gdLst>
                      <a:gd name="T0" fmla="*/ 142 w 142"/>
                      <a:gd name="T1" fmla="*/ 0 h 91"/>
                      <a:gd name="T2" fmla="*/ 71 w 142"/>
                      <a:gd name="T3" fmla="*/ 89 h 91"/>
                      <a:gd name="T4" fmla="*/ 0 w 142"/>
                      <a:gd name="T5" fmla="*/ 0 h 91"/>
                      <a:gd name="T6" fmla="*/ 0 w 142"/>
                      <a:gd name="T7" fmla="*/ 2 h 91"/>
                      <a:gd name="T8" fmla="*/ 71 w 142"/>
                      <a:gd name="T9" fmla="*/ 91 h 91"/>
                      <a:gd name="T10" fmla="*/ 71 w 142"/>
                      <a:gd name="T11" fmla="*/ 91 h 91"/>
                      <a:gd name="T12" fmla="*/ 142 w 142"/>
                      <a:gd name="T13" fmla="*/ 2 h 91"/>
                      <a:gd name="T14" fmla="*/ 142 w 142"/>
                      <a:gd name="T15" fmla="*/ 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91">
                        <a:moveTo>
                          <a:pt x="142" y="0"/>
                        </a:moveTo>
                        <a:lnTo>
                          <a:pt x="71" y="89"/>
                        </a:lnTo>
                        <a:lnTo>
                          <a:pt x="0" y="0"/>
                        </a:lnTo>
                        <a:lnTo>
                          <a:pt x="0" y="2"/>
                        </a:lnTo>
                        <a:lnTo>
                          <a:pt x="71" y="91"/>
                        </a:lnTo>
                        <a:lnTo>
                          <a:pt x="71" y="91"/>
                        </a:lnTo>
                        <a:lnTo>
                          <a:pt x="142" y="2"/>
                        </a:lnTo>
                        <a:lnTo>
                          <a:pt x="1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5" name="Rectangle 21">
                    <a:extLst>
                      <a:ext uri="{FF2B5EF4-FFF2-40B4-BE49-F238E27FC236}">
                        <a16:creationId xmlns:a16="http://schemas.microsoft.com/office/drawing/2014/main" id="{0AFF3E90-B39E-476C-9007-2BAC1C6DDCA6}"/>
                      </a:ext>
                    </a:extLst>
                  </p:cNvPr>
                  <p:cNvSpPr>
                    <a:spLocks noChangeArrowheads="1"/>
                  </p:cNvSpPr>
                  <p:nvPr/>
                </p:nvSpPr>
                <p:spPr bwMode="auto">
                  <a:xfrm>
                    <a:off x="5342" y="1389"/>
                    <a:ext cx="26" cy="1"/>
                  </a:xfrm>
                  <a:prstGeom prst="rect">
                    <a:avLst/>
                  </a:prstGeom>
                  <a:solidFill>
                    <a:srgbClr val="2E2E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6" name="Rectangle 22">
                    <a:extLst>
                      <a:ext uri="{FF2B5EF4-FFF2-40B4-BE49-F238E27FC236}">
                        <a16:creationId xmlns:a16="http://schemas.microsoft.com/office/drawing/2014/main" id="{80105388-D7DC-4288-8ED5-D4539E4D6159}"/>
                      </a:ext>
                    </a:extLst>
                  </p:cNvPr>
                  <p:cNvSpPr>
                    <a:spLocks noChangeArrowheads="1"/>
                  </p:cNvSpPr>
                  <p:nvPr/>
                </p:nvSpPr>
                <p:spPr bwMode="auto">
                  <a:xfrm>
                    <a:off x="5342" y="1389"/>
                    <a:ext cx="2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7" name="Freeform 23">
                    <a:extLst>
                      <a:ext uri="{FF2B5EF4-FFF2-40B4-BE49-F238E27FC236}">
                        <a16:creationId xmlns:a16="http://schemas.microsoft.com/office/drawing/2014/main" id="{6F2C4964-8A08-491D-8B82-A638B5293CD4}"/>
                      </a:ext>
                    </a:extLst>
                  </p:cNvPr>
                  <p:cNvSpPr>
                    <a:spLocks/>
                  </p:cNvSpPr>
                  <p:nvPr/>
                </p:nvSpPr>
                <p:spPr bwMode="auto">
                  <a:xfrm>
                    <a:off x="5271" y="1127"/>
                    <a:ext cx="168" cy="25"/>
                  </a:xfrm>
                  <a:custGeom>
                    <a:avLst/>
                    <a:gdLst>
                      <a:gd name="T0" fmla="*/ 105 w 197"/>
                      <a:gd name="T1" fmla="*/ 0 h 29"/>
                      <a:gd name="T2" fmla="*/ 99 w 197"/>
                      <a:gd name="T3" fmla="*/ 5 h 29"/>
                      <a:gd name="T4" fmla="*/ 92 w 197"/>
                      <a:gd name="T5" fmla="*/ 0 h 29"/>
                      <a:gd name="T6" fmla="*/ 0 w 197"/>
                      <a:gd name="T7" fmla="*/ 29 h 29"/>
                      <a:gd name="T8" fmla="*/ 90 w 197"/>
                      <a:gd name="T9" fmla="*/ 26 h 29"/>
                      <a:gd name="T10" fmla="*/ 99 w 197"/>
                      <a:gd name="T11" fmla="*/ 15 h 29"/>
                      <a:gd name="T12" fmla="*/ 107 w 197"/>
                      <a:gd name="T13" fmla="*/ 26 h 29"/>
                      <a:gd name="T14" fmla="*/ 197 w 197"/>
                      <a:gd name="T15" fmla="*/ 29 h 29"/>
                      <a:gd name="T16" fmla="*/ 105 w 197"/>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05" y="0"/>
                        </a:moveTo>
                        <a:cubicBezTo>
                          <a:pt x="101" y="0"/>
                          <a:pt x="99" y="5"/>
                          <a:pt x="99" y="5"/>
                        </a:cubicBezTo>
                        <a:cubicBezTo>
                          <a:pt x="99" y="5"/>
                          <a:pt x="96" y="0"/>
                          <a:pt x="92" y="0"/>
                        </a:cubicBezTo>
                        <a:cubicBezTo>
                          <a:pt x="78" y="0"/>
                          <a:pt x="17" y="6"/>
                          <a:pt x="0" y="29"/>
                        </a:cubicBezTo>
                        <a:cubicBezTo>
                          <a:pt x="0" y="29"/>
                          <a:pt x="85" y="27"/>
                          <a:pt x="90" y="26"/>
                        </a:cubicBezTo>
                        <a:cubicBezTo>
                          <a:pt x="94" y="24"/>
                          <a:pt x="99" y="15"/>
                          <a:pt x="99" y="15"/>
                        </a:cubicBezTo>
                        <a:cubicBezTo>
                          <a:pt x="99" y="15"/>
                          <a:pt x="103" y="24"/>
                          <a:pt x="107" y="26"/>
                        </a:cubicBezTo>
                        <a:cubicBezTo>
                          <a:pt x="112" y="27"/>
                          <a:pt x="197" y="29"/>
                          <a:pt x="197" y="29"/>
                        </a:cubicBezTo>
                        <a:cubicBezTo>
                          <a:pt x="180" y="6"/>
                          <a:pt x="120" y="0"/>
                          <a:pt x="105" y="0"/>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8" name="Freeform 24">
                    <a:extLst>
                      <a:ext uri="{FF2B5EF4-FFF2-40B4-BE49-F238E27FC236}">
                        <a16:creationId xmlns:a16="http://schemas.microsoft.com/office/drawing/2014/main" id="{AB80EF00-201B-420C-8CDE-EBD18D7DD78C}"/>
                      </a:ext>
                    </a:extLst>
                  </p:cNvPr>
                  <p:cNvSpPr>
                    <a:spLocks/>
                  </p:cNvSpPr>
                  <p:nvPr/>
                </p:nvSpPr>
                <p:spPr bwMode="auto">
                  <a:xfrm>
                    <a:off x="4443" y="1260"/>
                    <a:ext cx="663" cy="301"/>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FFDE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9" name="Freeform 25">
                    <a:extLst>
                      <a:ext uri="{FF2B5EF4-FFF2-40B4-BE49-F238E27FC236}">
                        <a16:creationId xmlns:a16="http://schemas.microsoft.com/office/drawing/2014/main" id="{C4996C03-B828-4FC3-AA7A-AF43E5B88A49}"/>
                      </a:ext>
                    </a:extLst>
                  </p:cNvPr>
                  <p:cNvSpPr>
                    <a:spLocks/>
                  </p:cNvSpPr>
                  <p:nvPr/>
                </p:nvSpPr>
                <p:spPr bwMode="auto">
                  <a:xfrm>
                    <a:off x="4443" y="1260"/>
                    <a:ext cx="663" cy="301"/>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C9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0" name="Freeform 26">
                    <a:extLst>
                      <a:ext uri="{FF2B5EF4-FFF2-40B4-BE49-F238E27FC236}">
                        <a16:creationId xmlns:a16="http://schemas.microsoft.com/office/drawing/2014/main" id="{88C89B70-DBB3-48F5-9C9B-DA141C668E00}"/>
                      </a:ext>
                    </a:extLst>
                  </p:cNvPr>
                  <p:cNvSpPr>
                    <a:spLocks/>
                  </p:cNvSpPr>
                  <p:nvPr/>
                </p:nvSpPr>
                <p:spPr bwMode="auto">
                  <a:xfrm>
                    <a:off x="4703" y="1044"/>
                    <a:ext cx="143" cy="298"/>
                  </a:xfrm>
                  <a:custGeom>
                    <a:avLst/>
                    <a:gdLst>
                      <a:gd name="T0" fmla="*/ 0 w 167"/>
                      <a:gd name="T1" fmla="*/ 102 h 349"/>
                      <a:gd name="T2" fmla="*/ 0 w 167"/>
                      <a:gd name="T3" fmla="*/ 230 h 349"/>
                      <a:gd name="T4" fmla="*/ 0 w 167"/>
                      <a:gd name="T5" fmla="*/ 293 h 349"/>
                      <a:gd name="T6" fmla="*/ 167 w 167"/>
                      <a:gd name="T7" fmla="*/ 293 h 349"/>
                      <a:gd name="T8" fmla="*/ 167 w 167"/>
                      <a:gd name="T9" fmla="*/ 230 h 349"/>
                      <a:gd name="T10" fmla="*/ 167 w 167"/>
                      <a:gd name="T11" fmla="*/ 102 h 349"/>
                      <a:gd name="T12" fmla="*/ 0 w 167"/>
                      <a:gd name="T13" fmla="*/ 102 h 349"/>
                    </a:gdLst>
                    <a:ahLst/>
                    <a:cxnLst>
                      <a:cxn ang="0">
                        <a:pos x="T0" y="T1"/>
                      </a:cxn>
                      <a:cxn ang="0">
                        <a:pos x="T2" y="T3"/>
                      </a:cxn>
                      <a:cxn ang="0">
                        <a:pos x="T4" y="T5"/>
                      </a:cxn>
                      <a:cxn ang="0">
                        <a:pos x="T6" y="T7"/>
                      </a:cxn>
                      <a:cxn ang="0">
                        <a:pos x="T8" y="T9"/>
                      </a:cxn>
                      <a:cxn ang="0">
                        <a:pos x="T10" y="T11"/>
                      </a:cxn>
                      <a:cxn ang="0">
                        <a:pos x="T12" y="T13"/>
                      </a:cxn>
                    </a:cxnLst>
                    <a:rect l="0" t="0" r="r" b="b"/>
                    <a:pathLst>
                      <a:path w="167" h="349">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F6D1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1" name="Freeform 27">
                    <a:extLst>
                      <a:ext uri="{FF2B5EF4-FFF2-40B4-BE49-F238E27FC236}">
                        <a16:creationId xmlns:a16="http://schemas.microsoft.com/office/drawing/2014/main" id="{F9895E8D-386D-4D23-9C80-5774DFC0DF2E}"/>
                      </a:ext>
                    </a:extLst>
                  </p:cNvPr>
                  <p:cNvSpPr>
                    <a:spLocks/>
                  </p:cNvSpPr>
                  <p:nvPr/>
                </p:nvSpPr>
                <p:spPr bwMode="auto">
                  <a:xfrm>
                    <a:off x="4609" y="1025"/>
                    <a:ext cx="60" cy="87"/>
                  </a:xfrm>
                  <a:custGeom>
                    <a:avLst/>
                    <a:gdLst>
                      <a:gd name="T0" fmla="*/ 20 w 70"/>
                      <a:gd name="T1" fmla="*/ 5 h 102"/>
                      <a:gd name="T2" fmla="*/ 61 w 70"/>
                      <a:gd name="T3" fmla="*/ 42 h 102"/>
                      <a:gd name="T4" fmla="*/ 50 w 70"/>
                      <a:gd name="T5" fmla="*/ 97 h 102"/>
                      <a:gd name="T6" fmla="*/ 8 w 70"/>
                      <a:gd name="T7" fmla="*/ 60 h 102"/>
                      <a:gd name="T8" fmla="*/ 20 w 70"/>
                      <a:gd name="T9" fmla="*/ 5 h 102"/>
                    </a:gdLst>
                    <a:ahLst/>
                    <a:cxnLst>
                      <a:cxn ang="0">
                        <a:pos x="T0" y="T1"/>
                      </a:cxn>
                      <a:cxn ang="0">
                        <a:pos x="T2" y="T3"/>
                      </a:cxn>
                      <a:cxn ang="0">
                        <a:pos x="T4" y="T5"/>
                      </a:cxn>
                      <a:cxn ang="0">
                        <a:pos x="T6" y="T7"/>
                      </a:cxn>
                      <a:cxn ang="0">
                        <a:pos x="T8" y="T9"/>
                      </a:cxn>
                    </a:cxnLst>
                    <a:rect l="0" t="0" r="r" b="b"/>
                    <a:pathLst>
                      <a:path w="70" h="102">
                        <a:moveTo>
                          <a:pt x="20" y="5"/>
                        </a:moveTo>
                        <a:cubicBezTo>
                          <a:pt x="34" y="0"/>
                          <a:pt x="53" y="17"/>
                          <a:pt x="61" y="42"/>
                        </a:cubicBezTo>
                        <a:cubicBezTo>
                          <a:pt x="70" y="67"/>
                          <a:pt x="65" y="92"/>
                          <a:pt x="50" y="97"/>
                        </a:cubicBezTo>
                        <a:cubicBezTo>
                          <a:pt x="35" y="102"/>
                          <a:pt x="17" y="85"/>
                          <a:pt x="8" y="60"/>
                        </a:cubicBezTo>
                        <a:cubicBezTo>
                          <a:pt x="0" y="34"/>
                          <a:pt x="5" y="10"/>
                          <a:pt x="20" y="5"/>
                        </a:cubicBezTo>
                        <a:close/>
                      </a:path>
                    </a:pathLst>
                  </a:custGeom>
                  <a:solidFill>
                    <a:srgbClr val="F6D1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2" name="Freeform 28">
                    <a:extLst>
                      <a:ext uri="{FF2B5EF4-FFF2-40B4-BE49-F238E27FC236}">
                        <a16:creationId xmlns:a16="http://schemas.microsoft.com/office/drawing/2014/main" id="{73749B23-9D73-457A-9AFE-9F81126FEF8F}"/>
                      </a:ext>
                    </a:extLst>
                  </p:cNvPr>
                  <p:cNvSpPr>
                    <a:spLocks/>
                  </p:cNvSpPr>
                  <p:nvPr/>
                </p:nvSpPr>
                <p:spPr bwMode="auto">
                  <a:xfrm>
                    <a:off x="4879" y="1025"/>
                    <a:ext cx="60" cy="87"/>
                  </a:xfrm>
                  <a:custGeom>
                    <a:avLst/>
                    <a:gdLst>
                      <a:gd name="T0" fmla="*/ 51 w 70"/>
                      <a:gd name="T1" fmla="*/ 5 h 102"/>
                      <a:gd name="T2" fmla="*/ 9 w 70"/>
                      <a:gd name="T3" fmla="*/ 42 h 102"/>
                      <a:gd name="T4" fmla="*/ 20 w 70"/>
                      <a:gd name="T5" fmla="*/ 97 h 102"/>
                      <a:gd name="T6" fmla="*/ 62 w 70"/>
                      <a:gd name="T7" fmla="*/ 60 h 102"/>
                      <a:gd name="T8" fmla="*/ 51 w 70"/>
                      <a:gd name="T9" fmla="*/ 5 h 102"/>
                    </a:gdLst>
                    <a:ahLst/>
                    <a:cxnLst>
                      <a:cxn ang="0">
                        <a:pos x="T0" y="T1"/>
                      </a:cxn>
                      <a:cxn ang="0">
                        <a:pos x="T2" y="T3"/>
                      </a:cxn>
                      <a:cxn ang="0">
                        <a:pos x="T4" y="T5"/>
                      </a:cxn>
                      <a:cxn ang="0">
                        <a:pos x="T6" y="T7"/>
                      </a:cxn>
                      <a:cxn ang="0">
                        <a:pos x="T8" y="T9"/>
                      </a:cxn>
                    </a:cxnLst>
                    <a:rect l="0" t="0" r="r" b="b"/>
                    <a:pathLst>
                      <a:path w="70" h="102">
                        <a:moveTo>
                          <a:pt x="51" y="5"/>
                        </a:moveTo>
                        <a:cubicBezTo>
                          <a:pt x="36" y="0"/>
                          <a:pt x="17" y="17"/>
                          <a:pt x="9" y="42"/>
                        </a:cubicBezTo>
                        <a:cubicBezTo>
                          <a:pt x="0" y="67"/>
                          <a:pt x="6" y="92"/>
                          <a:pt x="20" y="97"/>
                        </a:cubicBezTo>
                        <a:cubicBezTo>
                          <a:pt x="35" y="102"/>
                          <a:pt x="54" y="85"/>
                          <a:pt x="62" y="60"/>
                        </a:cubicBezTo>
                        <a:cubicBezTo>
                          <a:pt x="70" y="34"/>
                          <a:pt x="65" y="10"/>
                          <a:pt x="51" y="5"/>
                        </a:cubicBezTo>
                        <a:close/>
                      </a:path>
                    </a:pathLst>
                  </a:custGeom>
                  <a:solidFill>
                    <a:srgbClr val="F6D1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3" name="Freeform 29">
                    <a:extLst>
                      <a:ext uri="{FF2B5EF4-FFF2-40B4-BE49-F238E27FC236}">
                        <a16:creationId xmlns:a16="http://schemas.microsoft.com/office/drawing/2014/main" id="{3F7495E5-3DE5-4D4F-8E26-5D969AE1EB1C}"/>
                      </a:ext>
                    </a:extLst>
                  </p:cNvPr>
                  <p:cNvSpPr>
                    <a:spLocks/>
                  </p:cNvSpPr>
                  <p:nvPr/>
                </p:nvSpPr>
                <p:spPr bwMode="auto">
                  <a:xfrm>
                    <a:off x="4703" y="1211"/>
                    <a:ext cx="143" cy="49"/>
                  </a:xfrm>
                  <a:custGeom>
                    <a:avLst/>
                    <a:gdLst>
                      <a:gd name="T0" fmla="*/ 0 w 167"/>
                      <a:gd name="T1" fmla="*/ 0 h 58"/>
                      <a:gd name="T2" fmla="*/ 0 w 167"/>
                      <a:gd name="T3" fmla="*/ 6 h 58"/>
                      <a:gd name="T4" fmla="*/ 83 w 167"/>
                      <a:gd name="T5" fmla="*/ 58 h 58"/>
                      <a:gd name="T6" fmla="*/ 85 w 167"/>
                      <a:gd name="T7" fmla="*/ 58 h 58"/>
                      <a:gd name="T8" fmla="*/ 167 w 167"/>
                      <a:gd name="T9" fmla="*/ 9 h 58"/>
                      <a:gd name="T10" fmla="*/ 167 w 167"/>
                      <a:gd name="T11" fmla="*/ 0 h 58"/>
                      <a:gd name="T12" fmla="*/ 0 w 167"/>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7" h="58">
                        <a:moveTo>
                          <a:pt x="0" y="0"/>
                        </a:moveTo>
                        <a:cubicBezTo>
                          <a:pt x="0" y="6"/>
                          <a:pt x="0" y="6"/>
                          <a:pt x="0" y="6"/>
                        </a:cubicBezTo>
                        <a:cubicBezTo>
                          <a:pt x="0" y="6"/>
                          <a:pt x="43" y="56"/>
                          <a:pt x="83" y="58"/>
                        </a:cubicBezTo>
                        <a:cubicBezTo>
                          <a:pt x="84" y="58"/>
                          <a:pt x="85" y="58"/>
                          <a:pt x="85" y="58"/>
                        </a:cubicBezTo>
                        <a:cubicBezTo>
                          <a:pt x="125" y="58"/>
                          <a:pt x="167" y="9"/>
                          <a:pt x="167" y="9"/>
                        </a:cubicBezTo>
                        <a:cubicBezTo>
                          <a:pt x="167" y="0"/>
                          <a:pt x="167" y="0"/>
                          <a:pt x="167" y="0"/>
                        </a:cubicBezTo>
                        <a:cubicBezTo>
                          <a:pt x="0" y="0"/>
                          <a:pt x="0" y="0"/>
                          <a:pt x="0" y="0"/>
                        </a:cubicBezTo>
                      </a:path>
                    </a:pathLst>
                  </a:custGeom>
                  <a:solidFill>
                    <a:srgbClr val="C5A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4" name="Freeform 30">
                    <a:extLst>
                      <a:ext uri="{FF2B5EF4-FFF2-40B4-BE49-F238E27FC236}">
                        <a16:creationId xmlns:a16="http://schemas.microsoft.com/office/drawing/2014/main" id="{497B752D-B49F-464E-B063-B792A8235475}"/>
                      </a:ext>
                    </a:extLst>
                  </p:cNvPr>
                  <p:cNvSpPr>
                    <a:spLocks/>
                  </p:cNvSpPr>
                  <p:nvPr/>
                </p:nvSpPr>
                <p:spPr bwMode="auto">
                  <a:xfrm>
                    <a:off x="4556" y="840"/>
                    <a:ext cx="437" cy="404"/>
                  </a:xfrm>
                  <a:custGeom>
                    <a:avLst/>
                    <a:gdLst>
                      <a:gd name="T0" fmla="*/ 257 w 513"/>
                      <a:gd name="T1" fmla="*/ 0 h 473"/>
                      <a:gd name="T2" fmla="*/ 115 w 513"/>
                      <a:gd name="T3" fmla="*/ 378 h 473"/>
                      <a:gd name="T4" fmla="*/ 257 w 513"/>
                      <a:gd name="T5" fmla="*/ 473 h 473"/>
                      <a:gd name="T6" fmla="*/ 398 w 513"/>
                      <a:gd name="T7" fmla="*/ 378 h 473"/>
                      <a:gd name="T8" fmla="*/ 257 w 513"/>
                      <a:gd name="T9" fmla="*/ 0 h 473"/>
                    </a:gdLst>
                    <a:ahLst/>
                    <a:cxnLst>
                      <a:cxn ang="0">
                        <a:pos x="T0" y="T1"/>
                      </a:cxn>
                      <a:cxn ang="0">
                        <a:pos x="T2" y="T3"/>
                      </a:cxn>
                      <a:cxn ang="0">
                        <a:pos x="T4" y="T5"/>
                      </a:cxn>
                      <a:cxn ang="0">
                        <a:pos x="T6" y="T7"/>
                      </a:cxn>
                      <a:cxn ang="0">
                        <a:pos x="T8" y="T9"/>
                      </a:cxn>
                    </a:cxnLst>
                    <a:rect l="0" t="0" r="r" b="b"/>
                    <a:pathLst>
                      <a:path w="513" h="473">
                        <a:moveTo>
                          <a:pt x="257" y="0"/>
                        </a:moveTo>
                        <a:cubicBezTo>
                          <a:pt x="0" y="0"/>
                          <a:pt x="98" y="351"/>
                          <a:pt x="115" y="378"/>
                        </a:cubicBezTo>
                        <a:cubicBezTo>
                          <a:pt x="134" y="408"/>
                          <a:pt x="215" y="473"/>
                          <a:pt x="257" y="473"/>
                        </a:cubicBezTo>
                        <a:cubicBezTo>
                          <a:pt x="298" y="473"/>
                          <a:pt x="380" y="408"/>
                          <a:pt x="398" y="378"/>
                        </a:cubicBezTo>
                        <a:cubicBezTo>
                          <a:pt x="415" y="351"/>
                          <a:pt x="513" y="0"/>
                          <a:pt x="257" y="0"/>
                        </a:cubicBezTo>
                        <a:close/>
                      </a:path>
                    </a:pathLst>
                  </a:custGeom>
                  <a:solidFill>
                    <a:srgbClr val="F6D1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5" name="Freeform 31">
                    <a:extLst>
                      <a:ext uri="{FF2B5EF4-FFF2-40B4-BE49-F238E27FC236}">
                        <a16:creationId xmlns:a16="http://schemas.microsoft.com/office/drawing/2014/main" id="{D9ED51E3-86E1-4E9E-9E23-396B99E3F420}"/>
                      </a:ext>
                    </a:extLst>
                  </p:cNvPr>
                  <p:cNvSpPr>
                    <a:spLocks noEditPoints="1"/>
                  </p:cNvSpPr>
                  <p:nvPr/>
                </p:nvSpPr>
                <p:spPr bwMode="auto">
                  <a:xfrm>
                    <a:off x="4607" y="789"/>
                    <a:ext cx="345" cy="310"/>
                  </a:xfrm>
                  <a:custGeom>
                    <a:avLst/>
                    <a:gdLst>
                      <a:gd name="T0" fmla="*/ 312 w 404"/>
                      <a:gd name="T1" fmla="*/ 68 h 363"/>
                      <a:gd name="T2" fmla="*/ 51 w 404"/>
                      <a:gd name="T3" fmla="*/ 97 h 363"/>
                      <a:gd name="T4" fmla="*/ 30 w 404"/>
                      <a:gd name="T5" fmla="*/ 357 h 363"/>
                      <a:gd name="T6" fmla="*/ 30 w 404"/>
                      <a:gd name="T7" fmla="*/ 357 h 363"/>
                      <a:gd name="T8" fmla="*/ 31 w 404"/>
                      <a:gd name="T9" fmla="*/ 360 h 363"/>
                      <a:gd name="T10" fmla="*/ 33 w 404"/>
                      <a:gd name="T11" fmla="*/ 363 h 363"/>
                      <a:gd name="T12" fmla="*/ 37 w 404"/>
                      <a:gd name="T13" fmla="*/ 362 h 363"/>
                      <a:gd name="T14" fmla="*/ 38 w 404"/>
                      <a:gd name="T15" fmla="*/ 361 h 363"/>
                      <a:gd name="T16" fmla="*/ 38 w 404"/>
                      <a:gd name="T17" fmla="*/ 339 h 363"/>
                      <a:gd name="T18" fmla="*/ 33 w 404"/>
                      <a:gd name="T19" fmla="*/ 307 h 363"/>
                      <a:gd name="T20" fmla="*/ 77 w 404"/>
                      <a:gd name="T21" fmla="*/ 183 h 363"/>
                      <a:gd name="T22" fmla="*/ 86 w 404"/>
                      <a:gd name="T23" fmla="*/ 171 h 363"/>
                      <a:gd name="T24" fmla="*/ 97 w 404"/>
                      <a:gd name="T25" fmla="*/ 158 h 363"/>
                      <a:gd name="T26" fmla="*/ 103 w 404"/>
                      <a:gd name="T27" fmla="*/ 154 h 363"/>
                      <a:gd name="T28" fmla="*/ 242 w 404"/>
                      <a:gd name="T29" fmla="*/ 175 h 363"/>
                      <a:gd name="T30" fmla="*/ 280 w 404"/>
                      <a:gd name="T31" fmla="*/ 151 h 363"/>
                      <a:gd name="T32" fmla="*/ 311 w 404"/>
                      <a:gd name="T33" fmla="*/ 176 h 363"/>
                      <a:gd name="T34" fmla="*/ 360 w 404"/>
                      <a:gd name="T35" fmla="*/ 315 h 363"/>
                      <a:gd name="T36" fmla="*/ 356 w 404"/>
                      <a:gd name="T37" fmla="*/ 339 h 363"/>
                      <a:gd name="T38" fmla="*/ 356 w 404"/>
                      <a:gd name="T39" fmla="*/ 361 h 363"/>
                      <a:gd name="T40" fmla="*/ 357 w 404"/>
                      <a:gd name="T41" fmla="*/ 362 h 363"/>
                      <a:gd name="T42" fmla="*/ 361 w 404"/>
                      <a:gd name="T43" fmla="*/ 363 h 363"/>
                      <a:gd name="T44" fmla="*/ 363 w 404"/>
                      <a:gd name="T45" fmla="*/ 360 h 363"/>
                      <a:gd name="T46" fmla="*/ 364 w 404"/>
                      <a:gd name="T47" fmla="*/ 351 h 363"/>
                      <a:gd name="T48" fmla="*/ 366 w 404"/>
                      <a:gd name="T49" fmla="*/ 338 h 363"/>
                      <a:gd name="T50" fmla="*/ 312 w 404"/>
                      <a:gd name="T51" fmla="*/ 68 h 363"/>
                      <a:gd name="T52" fmla="*/ 180 w 404"/>
                      <a:gd name="T53" fmla="*/ 135 h 363"/>
                      <a:gd name="T54" fmla="*/ 176 w 404"/>
                      <a:gd name="T55" fmla="*/ 134 h 363"/>
                      <a:gd name="T56" fmla="*/ 182 w 404"/>
                      <a:gd name="T57" fmla="*/ 135 h 363"/>
                      <a:gd name="T58" fmla="*/ 180 w 404"/>
                      <a:gd name="T59" fmla="*/ 13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4" h="363">
                        <a:moveTo>
                          <a:pt x="312" y="68"/>
                        </a:moveTo>
                        <a:cubicBezTo>
                          <a:pt x="225" y="0"/>
                          <a:pt x="91" y="40"/>
                          <a:pt x="51" y="97"/>
                        </a:cubicBezTo>
                        <a:cubicBezTo>
                          <a:pt x="0" y="168"/>
                          <a:pt x="18" y="276"/>
                          <a:pt x="30" y="357"/>
                        </a:cubicBezTo>
                        <a:cubicBezTo>
                          <a:pt x="30" y="357"/>
                          <a:pt x="30" y="357"/>
                          <a:pt x="30" y="357"/>
                        </a:cubicBezTo>
                        <a:cubicBezTo>
                          <a:pt x="30" y="358"/>
                          <a:pt x="30" y="359"/>
                          <a:pt x="31" y="360"/>
                        </a:cubicBezTo>
                        <a:cubicBezTo>
                          <a:pt x="31" y="360"/>
                          <a:pt x="32" y="362"/>
                          <a:pt x="33" y="363"/>
                        </a:cubicBezTo>
                        <a:cubicBezTo>
                          <a:pt x="33" y="363"/>
                          <a:pt x="36" y="363"/>
                          <a:pt x="37" y="362"/>
                        </a:cubicBezTo>
                        <a:cubicBezTo>
                          <a:pt x="38" y="362"/>
                          <a:pt x="38" y="361"/>
                          <a:pt x="38" y="361"/>
                        </a:cubicBezTo>
                        <a:cubicBezTo>
                          <a:pt x="38" y="354"/>
                          <a:pt x="38" y="340"/>
                          <a:pt x="38" y="339"/>
                        </a:cubicBezTo>
                        <a:cubicBezTo>
                          <a:pt x="37" y="328"/>
                          <a:pt x="34" y="318"/>
                          <a:pt x="33" y="307"/>
                        </a:cubicBezTo>
                        <a:cubicBezTo>
                          <a:pt x="41" y="255"/>
                          <a:pt x="65" y="245"/>
                          <a:pt x="77" y="183"/>
                        </a:cubicBezTo>
                        <a:cubicBezTo>
                          <a:pt x="80" y="179"/>
                          <a:pt x="83" y="175"/>
                          <a:pt x="86" y="171"/>
                        </a:cubicBezTo>
                        <a:cubicBezTo>
                          <a:pt x="89" y="167"/>
                          <a:pt x="93" y="162"/>
                          <a:pt x="97" y="158"/>
                        </a:cubicBezTo>
                        <a:cubicBezTo>
                          <a:pt x="99" y="157"/>
                          <a:pt x="101" y="156"/>
                          <a:pt x="103" y="154"/>
                        </a:cubicBezTo>
                        <a:cubicBezTo>
                          <a:pt x="150" y="137"/>
                          <a:pt x="198" y="158"/>
                          <a:pt x="242" y="175"/>
                        </a:cubicBezTo>
                        <a:cubicBezTo>
                          <a:pt x="259" y="182"/>
                          <a:pt x="261" y="152"/>
                          <a:pt x="280" y="151"/>
                        </a:cubicBezTo>
                        <a:cubicBezTo>
                          <a:pt x="288" y="150"/>
                          <a:pt x="304" y="177"/>
                          <a:pt x="311" y="176"/>
                        </a:cubicBezTo>
                        <a:cubicBezTo>
                          <a:pt x="377" y="169"/>
                          <a:pt x="349" y="269"/>
                          <a:pt x="360" y="315"/>
                        </a:cubicBezTo>
                        <a:cubicBezTo>
                          <a:pt x="358" y="323"/>
                          <a:pt x="357" y="331"/>
                          <a:pt x="356" y="339"/>
                        </a:cubicBezTo>
                        <a:cubicBezTo>
                          <a:pt x="356" y="340"/>
                          <a:pt x="356" y="354"/>
                          <a:pt x="356" y="361"/>
                        </a:cubicBezTo>
                        <a:cubicBezTo>
                          <a:pt x="356" y="361"/>
                          <a:pt x="356" y="362"/>
                          <a:pt x="357" y="362"/>
                        </a:cubicBezTo>
                        <a:cubicBezTo>
                          <a:pt x="358" y="363"/>
                          <a:pt x="361" y="363"/>
                          <a:pt x="361" y="363"/>
                        </a:cubicBezTo>
                        <a:cubicBezTo>
                          <a:pt x="362" y="362"/>
                          <a:pt x="363" y="360"/>
                          <a:pt x="363" y="360"/>
                        </a:cubicBezTo>
                        <a:cubicBezTo>
                          <a:pt x="364" y="356"/>
                          <a:pt x="364" y="354"/>
                          <a:pt x="364" y="351"/>
                        </a:cubicBezTo>
                        <a:cubicBezTo>
                          <a:pt x="365" y="347"/>
                          <a:pt x="365" y="342"/>
                          <a:pt x="366" y="338"/>
                        </a:cubicBezTo>
                        <a:cubicBezTo>
                          <a:pt x="379" y="288"/>
                          <a:pt x="404" y="89"/>
                          <a:pt x="312" y="68"/>
                        </a:cubicBezTo>
                        <a:close/>
                        <a:moveTo>
                          <a:pt x="180" y="135"/>
                        </a:moveTo>
                        <a:cubicBezTo>
                          <a:pt x="179" y="135"/>
                          <a:pt x="177" y="134"/>
                          <a:pt x="176" y="134"/>
                        </a:cubicBezTo>
                        <a:cubicBezTo>
                          <a:pt x="178" y="134"/>
                          <a:pt x="180" y="135"/>
                          <a:pt x="182" y="135"/>
                        </a:cubicBezTo>
                        <a:cubicBezTo>
                          <a:pt x="182" y="135"/>
                          <a:pt x="181" y="135"/>
                          <a:pt x="180" y="135"/>
                        </a:cubicBez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6" name="Rectangle 32">
                    <a:extLst>
                      <a:ext uri="{FF2B5EF4-FFF2-40B4-BE49-F238E27FC236}">
                        <a16:creationId xmlns:a16="http://schemas.microsoft.com/office/drawing/2014/main" id="{DDC03DA1-424E-4ADC-8FF0-E119523279FE}"/>
                      </a:ext>
                    </a:extLst>
                  </p:cNvPr>
                  <p:cNvSpPr>
                    <a:spLocks noChangeArrowheads="1"/>
                  </p:cNvSpPr>
                  <p:nvPr/>
                </p:nvSpPr>
                <p:spPr bwMode="auto">
                  <a:xfrm>
                    <a:off x="4761" y="1389"/>
                    <a:ext cx="27" cy="1"/>
                  </a:xfrm>
                  <a:prstGeom prst="rect">
                    <a:avLst/>
                  </a:prstGeom>
                  <a:solidFill>
                    <a:srgbClr val="B532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7" name="Rectangle 33">
                    <a:extLst>
                      <a:ext uri="{FF2B5EF4-FFF2-40B4-BE49-F238E27FC236}">
                        <a16:creationId xmlns:a16="http://schemas.microsoft.com/office/drawing/2014/main" id="{D2BA53E3-1EAB-4802-9455-597842F3BEF9}"/>
                      </a:ext>
                    </a:extLst>
                  </p:cNvPr>
                  <p:cNvSpPr>
                    <a:spLocks noChangeArrowheads="1"/>
                  </p:cNvSpPr>
                  <p:nvPr/>
                </p:nvSpPr>
                <p:spPr bwMode="auto">
                  <a:xfrm>
                    <a:off x="4761" y="1389"/>
                    <a:ext cx="2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8" name="Freeform 34">
                    <a:extLst>
                      <a:ext uri="{FF2B5EF4-FFF2-40B4-BE49-F238E27FC236}">
                        <a16:creationId xmlns:a16="http://schemas.microsoft.com/office/drawing/2014/main" id="{EA28B063-FAE3-427B-BC52-D7903B10624A}"/>
                      </a:ext>
                    </a:extLst>
                  </p:cNvPr>
                  <p:cNvSpPr>
                    <a:spLocks/>
                  </p:cNvSpPr>
                  <p:nvPr/>
                </p:nvSpPr>
                <p:spPr bwMode="auto">
                  <a:xfrm>
                    <a:off x="4541" y="823"/>
                    <a:ext cx="324" cy="192"/>
                  </a:xfrm>
                  <a:custGeom>
                    <a:avLst/>
                    <a:gdLst>
                      <a:gd name="T0" fmla="*/ 323 w 380"/>
                      <a:gd name="T1" fmla="*/ 52 h 225"/>
                      <a:gd name="T2" fmla="*/ 182 w 380"/>
                      <a:gd name="T3" fmla="*/ 28 h 225"/>
                      <a:gd name="T4" fmla="*/ 42 w 380"/>
                      <a:gd name="T5" fmla="*/ 48 h 225"/>
                      <a:gd name="T6" fmla="*/ 78 w 380"/>
                      <a:gd name="T7" fmla="*/ 180 h 225"/>
                      <a:gd name="T8" fmla="*/ 268 w 380"/>
                      <a:gd name="T9" fmla="*/ 161 h 225"/>
                      <a:gd name="T10" fmla="*/ 358 w 380"/>
                      <a:gd name="T11" fmla="*/ 97 h 225"/>
                      <a:gd name="T12" fmla="*/ 323 w 380"/>
                      <a:gd name="T13" fmla="*/ 52 h 225"/>
                    </a:gdLst>
                    <a:ahLst/>
                    <a:cxnLst>
                      <a:cxn ang="0">
                        <a:pos x="T0" y="T1"/>
                      </a:cxn>
                      <a:cxn ang="0">
                        <a:pos x="T2" y="T3"/>
                      </a:cxn>
                      <a:cxn ang="0">
                        <a:pos x="T4" y="T5"/>
                      </a:cxn>
                      <a:cxn ang="0">
                        <a:pos x="T6" y="T7"/>
                      </a:cxn>
                      <a:cxn ang="0">
                        <a:pos x="T8" y="T9"/>
                      </a:cxn>
                      <a:cxn ang="0">
                        <a:pos x="T10" y="T11"/>
                      </a:cxn>
                      <a:cxn ang="0">
                        <a:pos x="T12" y="T13"/>
                      </a:cxn>
                    </a:cxnLst>
                    <a:rect l="0" t="0" r="r" b="b"/>
                    <a:pathLst>
                      <a:path w="380" h="225">
                        <a:moveTo>
                          <a:pt x="323" y="52"/>
                        </a:moveTo>
                        <a:cubicBezTo>
                          <a:pt x="323" y="52"/>
                          <a:pt x="248" y="0"/>
                          <a:pt x="182" y="28"/>
                        </a:cubicBezTo>
                        <a:cubicBezTo>
                          <a:pt x="115" y="56"/>
                          <a:pt x="56" y="66"/>
                          <a:pt x="42" y="48"/>
                        </a:cubicBezTo>
                        <a:cubicBezTo>
                          <a:pt x="42" y="48"/>
                          <a:pt x="0" y="134"/>
                          <a:pt x="78" y="180"/>
                        </a:cubicBezTo>
                        <a:cubicBezTo>
                          <a:pt x="155" y="225"/>
                          <a:pt x="243" y="189"/>
                          <a:pt x="268" y="161"/>
                        </a:cubicBezTo>
                        <a:cubicBezTo>
                          <a:pt x="294" y="133"/>
                          <a:pt x="335" y="88"/>
                          <a:pt x="358" y="97"/>
                        </a:cubicBezTo>
                        <a:cubicBezTo>
                          <a:pt x="380" y="106"/>
                          <a:pt x="323" y="52"/>
                          <a:pt x="323" y="52"/>
                        </a:cubicBez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9" name="Freeform 35">
                    <a:extLst>
                      <a:ext uri="{FF2B5EF4-FFF2-40B4-BE49-F238E27FC236}">
                        <a16:creationId xmlns:a16="http://schemas.microsoft.com/office/drawing/2014/main" id="{B8792AD8-0E6A-438F-AFF5-D5AC87281C2B}"/>
                      </a:ext>
                    </a:extLst>
                  </p:cNvPr>
                  <p:cNvSpPr>
                    <a:spLocks/>
                  </p:cNvSpPr>
                  <p:nvPr/>
                </p:nvSpPr>
                <p:spPr bwMode="auto">
                  <a:xfrm>
                    <a:off x="4119" y="1554"/>
                    <a:ext cx="663" cy="30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FFDE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0" name="Freeform 36">
                    <a:extLst>
                      <a:ext uri="{FF2B5EF4-FFF2-40B4-BE49-F238E27FC236}">
                        <a16:creationId xmlns:a16="http://schemas.microsoft.com/office/drawing/2014/main" id="{C20512B9-D223-41B7-8958-4E6D9ABD125E}"/>
                      </a:ext>
                    </a:extLst>
                  </p:cNvPr>
                  <p:cNvSpPr>
                    <a:spLocks/>
                  </p:cNvSpPr>
                  <p:nvPr/>
                </p:nvSpPr>
                <p:spPr bwMode="auto">
                  <a:xfrm>
                    <a:off x="4119" y="1554"/>
                    <a:ext cx="663" cy="30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1" name="Freeform 37">
                    <a:extLst>
                      <a:ext uri="{FF2B5EF4-FFF2-40B4-BE49-F238E27FC236}">
                        <a16:creationId xmlns:a16="http://schemas.microsoft.com/office/drawing/2014/main" id="{BAA29D56-4106-48C0-BE39-9C50B9E9B3AD}"/>
                      </a:ext>
                    </a:extLst>
                  </p:cNvPr>
                  <p:cNvSpPr>
                    <a:spLocks/>
                  </p:cNvSpPr>
                  <p:nvPr/>
                </p:nvSpPr>
                <p:spPr bwMode="auto">
                  <a:xfrm>
                    <a:off x="4379" y="1338"/>
                    <a:ext cx="142" cy="298"/>
                  </a:xfrm>
                  <a:custGeom>
                    <a:avLst/>
                    <a:gdLst>
                      <a:gd name="T0" fmla="*/ 0 w 167"/>
                      <a:gd name="T1" fmla="*/ 102 h 349"/>
                      <a:gd name="T2" fmla="*/ 0 w 167"/>
                      <a:gd name="T3" fmla="*/ 230 h 349"/>
                      <a:gd name="T4" fmla="*/ 0 w 167"/>
                      <a:gd name="T5" fmla="*/ 293 h 349"/>
                      <a:gd name="T6" fmla="*/ 167 w 167"/>
                      <a:gd name="T7" fmla="*/ 293 h 349"/>
                      <a:gd name="T8" fmla="*/ 167 w 167"/>
                      <a:gd name="T9" fmla="*/ 230 h 349"/>
                      <a:gd name="T10" fmla="*/ 167 w 167"/>
                      <a:gd name="T11" fmla="*/ 102 h 349"/>
                      <a:gd name="T12" fmla="*/ 0 w 167"/>
                      <a:gd name="T13" fmla="*/ 102 h 349"/>
                    </a:gdLst>
                    <a:ahLst/>
                    <a:cxnLst>
                      <a:cxn ang="0">
                        <a:pos x="T0" y="T1"/>
                      </a:cxn>
                      <a:cxn ang="0">
                        <a:pos x="T2" y="T3"/>
                      </a:cxn>
                      <a:cxn ang="0">
                        <a:pos x="T4" y="T5"/>
                      </a:cxn>
                      <a:cxn ang="0">
                        <a:pos x="T6" y="T7"/>
                      </a:cxn>
                      <a:cxn ang="0">
                        <a:pos x="T8" y="T9"/>
                      </a:cxn>
                      <a:cxn ang="0">
                        <a:pos x="T10" y="T11"/>
                      </a:cxn>
                      <a:cxn ang="0">
                        <a:pos x="T12" y="T13"/>
                      </a:cxn>
                    </a:cxnLst>
                    <a:rect l="0" t="0" r="r" b="b"/>
                    <a:pathLst>
                      <a:path w="167" h="349">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F6C8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2" name="Freeform 38">
                    <a:extLst>
                      <a:ext uri="{FF2B5EF4-FFF2-40B4-BE49-F238E27FC236}">
                        <a16:creationId xmlns:a16="http://schemas.microsoft.com/office/drawing/2014/main" id="{E65B9075-C903-41B1-AEF1-5599611311B4}"/>
                      </a:ext>
                    </a:extLst>
                  </p:cNvPr>
                  <p:cNvSpPr>
                    <a:spLocks/>
                  </p:cNvSpPr>
                  <p:nvPr/>
                </p:nvSpPr>
                <p:spPr bwMode="auto">
                  <a:xfrm>
                    <a:off x="4285" y="1319"/>
                    <a:ext cx="60" cy="87"/>
                  </a:xfrm>
                  <a:custGeom>
                    <a:avLst/>
                    <a:gdLst>
                      <a:gd name="T0" fmla="*/ 20 w 70"/>
                      <a:gd name="T1" fmla="*/ 5 h 102"/>
                      <a:gd name="T2" fmla="*/ 61 w 70"/>
                      <a:gd name="T3" fmla="*/ 42 h 102"/>
                      <a:gd name="T4" fmla="*/ 50 w 70"/>
                      <a:gd name="T5" fmla="*/ 97 h 102"/>
                      <a:gd name="T6" fmla="*/ 8 w 70"/>
                      <a:gd name="T7" fmla="*/ 60 h 102"/>
                      <a:gd name="T8" fmla="*/ 20 w 70"/>
                      <a:gd name="T9" fmla="*/ 5 h 102"/>
                    </a:gdLst>
                    <a:ahLst/>
                    <a:cxnLst>
                      <a:cxn ang="0">
                        <a:pos x="T0" y="T1"/>
                      </a:cxn>
                      <a:cxn ang="0">
                        <a:pos x="T2" y="T3"/>
                      </a:cxn>
                      <a:cxn ang="0">
                        <a:pos x="T4" y="T5"/>
                      </a:cxn>
                      <a:cxn ang="0">
                        <a:pos x="T6" y="T7"/>
                      </a:cxn>
                      <a:cxn ang="0">
                        <a:pos x="T8" y="T9"/>
                      </a:cxn>
                    </a:cxnLst>
                    <a:rect l="0" t="0" r="r" b="b"/>
                    <a:pathLst>
                      <a:path w="70" h="102">
                        <a:moveTo>
                          <a:pt x="20" y="5"/>
                        </a:moveTo>
                        <a:cubicBezTo>
                          <a:pt x="34" y="0"/>
                          <a:pt x="53" y="17"/>
                          <a:pt x="61" y="42"/>
                        </a:cubicBezTo>
                        <a:cubicBezTo>
                          <a:pt x="70" y="67"/>
                          <a:pt x="65" y="92"/>
                          <a:pt x="50" y="97"/>
                        </a:cubicBezTo>
                        <a:cubicBezTo>
                          <a:pt x="35" y="102"/>
                          <a:pt x="17" y="85"/>
                          <a:pt x="8" y="60"/>
                        </a:cubicBezTo>
                        <a:cubicBezTo>
                          <a:pt x="0" y="34"/>
                          <a:pt x="5" y="10"/>
                          <a:pt x="20" y="5"/>
                        </a:cubicBezTo>
                        <a:close/>
                      </a:path>
                    </a:pathLst>
                  </a:custGeom>
                  <a:solidFill>
                    <a:srgbClr val="F6C8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3" name="Freeform 39">
                    <a:extLst>
                      <a:ext uri="{FF2B5EF4-FFF2-40B4-BE49-F238E27FC236}">
                        <a16:creationId xmlns:a16="http://schemas.microsoft.com/office/drawing/2014/main" id="{630FCD86-6DAF-4545-8744-ECC3BD205821}"/>
                      </a:ext>
                    </a:extLst>
                  </p:cNvPr>
                  <p:cNvSpPr>
                    <a:spLocks/>
                  </p:cNvSpPr>
                  <p:nvPr/>
                </p:nvSpPr>
                <p:spPr bwMode="auto">
                  <a:xfrm>
                    <a:off x="4555" y="1319"/>
                    <a:ext cx="59" cy="87"/>
                  </a:xfrm>
                  <a:custGeom>
                    <a:avLst/>
                    <a:gdLst>
                      <a:gd name="T0" fmla="*/ 51 w 70"/>
                      <a:gd name="T1" fmla="*/ 5 h 102"/>
                      <a:gd name="T2" fmla="*/ 9 w 70"/>
                      <a:gd name="T3" fmla="*/ 42 h 102"/>
                      <a:gd name="T4" fmla="*/ 20 w 70"/>
                      <a:gd name="T5" fmla="*/ 97 h 102"/>
                      <a:gd name="T6" fmla="*/ 62 w 70"/>
                      <a:gd name="T7" fmla="*/ 60 h 102"/>
                      <a:gd name="T8" fmla="*/ 51 w 70"/>
                      <a:gd name="T9" fmla="*/ 5 h 102"/>
                    </a:gdLst>
                    <a:ahLst/>
                    <a:cxnLst>
                      <a:cxn ang="0">
                        <a:pos x="T0" y="T1"/>
                      </a:cxn>
                      <a:cxn ang="0">
                        <a:pos x="T2" y="T3"/>
                      </a:cxn>
                      <a:cxn ang="0">
                        <a:pos x="T4" y="T5"/>
                      </a:cxn>
                      <a:cxn ang="0">
                        <a:pos x="T6" y="T7"/>
                      </a:cxn>
                      <a:cxn ang="0">
                        <a:pos x="T8" y="T9"/>
                      </a:cxn>
                    </a:cxnLst>
                    <a:rect l="0" t="0" r="r" b="b"/>
                    <a:pathLst>
                      <a:path w="70" h="102">
                        <a:moveTo>
                          <a:pt x="51" y="5"/>
                        </a:moveTo>
                        <a:cubicBezTo>
                          <a:pt x="36" y="0"/>
                          <a:pt x="17" y="17"/>
                          <a:pt x="9" y="42"/>
                        </a:cubicBezTo>
                        <a:cubicBezTo>
                          <a:pt x="0" y="67"/>
                          <a:pt x="6" y="92"/>
                          <a:pt x="20" y="97"/>
                        </a:cubicBezTo>
                        <a:cubicBezTo>
                          <a:pt x="35" y="102"/>
                          <a:pt x="54" y="85"/>
                          <a:pt x="62" y="60"/>
                        </a:cubicBezTo>
                        <a:cubicBezTo>
                          <a:pt x="70" y="34"/>
                          <a:pt x="65" y="10"/>
                          <a:pt x="51" y="5"/>
                        </a:cubicBezTo>
                        <a:close/>
                      </a:path>
                    </a:pathLst>
                  </a:custGeom>
                  <a:solidFill>
                    <a:srgbClr val="F6C8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4" name="Freeform 40">
                    <a:extLst>
                      <a:ext uri="{FF2B5EF4-FFF2-40B4-BE49-F238E27FC236}">
                        <a16:creationId xmlns:a16="http://schemas.microsoft.com/office/drawing/2014/main" id="{E31C6C34-C327-46F5-AF60-D114B64CE1CD}"/>
                      </a:ext>
                    </a:extLst>
                  </p:cNvPr>
                  <p:cNvSpPr>
                    <a:spLocks/>
                  </p:cNvSpPr>
                  <p:nvPr/>
                </p:nvSpPr>
                <p:spPr bwMode="auto">
                  <a:xfrm>
                    <a:off x="4352" y="1623"/>
                    <a:ext cx="187" cy="231"/>
                  </a:xfrm>
                  <a:custGeom>
                    <a:avLst/>
                    <a:gdLst>
                      <a:gd name="T0" fmla="*/ 116 w 220"/>
                      <a:gd name="T1" fmla="*/ 0 h 271"/>
                      <a:gd name="T2" fmla="*/ 0 w 220"/>
                      <a:gd name="T3" fmla="*/ 35 h 271"/>
                      <a:gd name="T4" fmla="*/ 44 w 220"/>
                      <a:gd name="T5" fmla="*/ 271 h 271"/>
                      <a:gd name="T6" fmla="*/ 202 w 220"/>
                      <a:gd name="T7" fmla="*/ 271 h 271"/>
                      <a:gd name="T8" fmla="*/ 220 w 220"/>
                      <a:gd name="T9" fmla="*/ 36 h 271"/>
                      <a:gd name="T10" fmla="*/ 116 w 220"/>
                      <a:gd name="T11" fmla="*/ 0 h 271"/>
                    </a:gdLst>
                    <a:ahLst/>
                    <a:cxnLst>
                      <a:cxn ang="0">
                        <a:pos x="T0" y="T1"/>
                      </a:cxn>
                      <a:cxn ang="0">
                        <a:pos x="T2" y="T3"/>
                      </a:cxn>
                      <a:cxn ang="0">
                        <a:pos x="T4" y="T5"/>
                      </a:cxn>
                      <a:cxn ang="0">
                        <a:pos x="T6" y="T7"/>
                      </a:cxn>
                      <a:cxn ang="0">
                        <a:pos x="T8" y="T9"/>
                      </a:cxn>
                      <a:cxn ang="0">
                        <a:pos x="T10" y="T11"/>
                      </a:cxn>
                    </a:cxnLst>
                    <a:rect l="0" t="0" r="r" b="b"/>
                    <a:pathLst>
                      <a:path w="220" h="271">
                        <a:moveTo>
                          <a:pt x="116" y="0"/>
                        </a:moveTo>
                        <a:cubicBezTo>
                          <a:pt x="116" y="0"/>
                          <a:pt x="0" y="28"/>
                          <a:pt x="0" y="35"/>
                        </a:cubicBezTo>
                        <a:cubicBezTo>
                          <a:pt x="0" y="42"/>
                          <a:pt x="44" y="271"/>
                          <a:pt x="44" y="271"/>
                        </a:cubicBezTo>
                        <a:cubicBezTo>
                          <a:pt x="202" y="271"/>
                          <a:pt x="202" y="271"/>
                          <a:pt x="202" y="271"/>
                        </a:cubicBezTo>
                        <a:cubicBezTo>
                          <a:pt x="220" y="36"/>
                          <a:pt x="220" y="36"/>
                          <a:pt x="220" y="36"/>
                        </a:cubicBezTo>
                        <a:cubicBezTo>
                          <a:pt x="116" y="0"/>
                          <a:pt x="116" y="0"/>
                          <a:pt x="116" y="0"/>
                        </a:cubicBezTo>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5" name="Freeform 41">
                    <a:extLst>
                      <a:ext uri="{FF2B5EF4-FFF2-40B4-BE49-F238E27FC236}">
                        <a16:creationId xmlns:a16="http://schemas.microsoft.com/office/drawing/2014/main" id="{CB511A5C-9A5C-4E02-979A-9FC4033CCF6D}"/>
                      </a:ext>
                    </a:extLst>
                  </p:cNvPr>
                  <p:cNvSpPr>
                    <a:spLocks/>
                  </p:cNvSpPr>
                  <p:nvPr/>
                </p:nvSpPr>
                <p:spPr bwMode="auto">
                  <a:xfrm>
                    <a:off x="4286" y="1556"/>
                    <a:ext cx="124" cy="298"/>
                  </a:xfrm>
                  <a:custGeom>
                    <a:avLst/>
                    <a:gdLst>
                      <a:gd name="T0" fmla="*/ 93 w 124"/>
                      <a:gd name="T1" fmla="*/ 0 h 298"/>
                      <a:gd name="T2" fmla="*/ 93 w 124"/>
                      <a:gd name="T3" fmla="*/ 32 h 298"/>
                      <a:gd name="T4" fmla="*/ 124 w 124"/>
                      <a:gd name="T5" fmla="*/ 298 h 298"/>
                      <a:gd name="T6" fmla="*/ 71 w 124"/>
                      <a:gd name="T7" fmla="*/ 298 h 298"/>
                      <a:gd name="T8" fmla="*/ 13 w 124"/>
                      <a:gd name="T9" fmla="*/ 180 h 298"/>
                      <a:gd name="T10" fmla="*/ 68 w 124"/>
                      <a:gd name="T11" fmla="*/ 142 h 298"/>
                      <a:gd name="T12" fmla="*/ 0 w 124"/>
                      <a:gd name="T13" fmla="*/ 111 h 298"/>
                      <a:gd name="T14" fmla="*/ 63 w 124"/>
                      <a:gd name="T15" fmla="*/ 13 h 298"/>
                      <a:gd name="T16" fmla="*/ 93 w 124"/>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98">
                        <a:moveTo>
                          <a:pt x="93" y="0"/>
                        </a:moveTo>
                        <a:lnTo>
                          <a:pt x="93" y="32"/>
                        </a:lnTo>
                        <a:lnTo>
                          <a:pt x="124" y="298"/>
                        </a:lnTo>
                        <a:lnTo>
                          <a:pt x="71" y="298"/>
                        </a:lnTo>
                        <a:lnTo>
                          <a:pt x="13" y="180"/>
                        </a:lnTo>
                        <a:lnTo>
                          <a:pt x="68" y="142"/>
                        </a:lnTo>
                        <a:lnTo>
                          <a:pt x="0" y="111"/>
                        </a:lnTo>
                        <a:lnTo>
                          <a:pt x="63" y="13"/>
                        </a:lnTo>
                        <a:lnTo>
                          <a:pt x="93" y="0"/>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6" name="Freeform 42">
                    <a:extLst>
                      <a:ext uri="{FF2B5EF4-FFF2-40B4-BE49-F238E27FC236}">
                        <a16:creationId xmlns:a16="http://schemas.microsoft.com/office/drawing/2014/main" id="{D88EA3F7-38E3-4799-98E3-28EA57D5E06F}"/>
                      </a:ext>
                    </a:extLst>
                  </p:cNvPr>
                  <p:cNvSpPr>
                    <a:spLocks/>
                  </p:cNvSpPr>
                  <p:nvPr/>
                </p:nvSpPr>
                <p:spPr bwMode="auto">
                  <a:xfrm>
                    <a:off x="4490" y="1556"/>
                    <a:ext cx="124" cy="298"/>
                  </a:xfrm>
                  <a:custGeom>
                    <a:avLst/>
                    <a:gdLst>
                      <a:gd name="T0" fmla="*/ 31 w 124"/>
                      <a:gd name="T1" fmla="*/ 0 h 298"/>
                      <a:gd name="T2" fmla="*/ 31 w 124"/>
                      <a:gd name="T3" fmla="*/ 32 h 298"/>
                      <a:gd name="T4" fmla="*/ 0 w 124"/>
                      <a:gd name="T5" fmla="*/ 298 h 298"/>
                      <a:gd name="T6" fmla="*/ 54 w 124"/>
                      <a:gd name="T7" fmla="*/ 298 h 298"/>
                      <a:gd name="T8" fmla="*/ 112 w 124"/>
                      <a:gd name="T9" fmla="*/ 180 h 298"/>
                      <a:gd name="T10" fmla="*/ 56 w 124"/>
                      <a:gd name="T11" fmla="*/ 142 h 298"/>
                      <a:gd name="T12" fmla="*/ 124 w 124"/>
                      <a:gd name="T13" fmla="*/ 111 h 298"/>
                      <a:gd name="T14" fmla="*/ 68 w 124"/>
                      <a:gd name="T15" fmla="*/ 17 h 298"/>
                      <a:gd name="T16" fmla="*/ 31 w 124"/>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98">
                        <a:moveTo>
                          <a:pt x="31" y="0"/>
                        </a:moveTo>
                        <a:lnTo>
                          <a:pt x="31" y="32"/>
                        </a:lnTo>
                        <a:lnTo>
                          <a:pt x="0" y="298"/>
                        </a:lnTo>
                        <a:lnTo>
                          <a:pt x="54" y="298"/>
                        </a:lnTo>
                        <a:lnTo>
                          <a:pt x="112" y="180"/>
                        </a:lnTo>
                        <a:lnTo>
                          <a:pt x="56" y="142"/>
                        </a:lnTo>
                        <a:lnTo>
                          <a:pt x="124" y="111"/>
                        </a:lnTo>
                        <a:lnTo>
                          <a:pt x="68" y="17"/>
                        </a:lnTo>
                        <a:lnTo>
                          <a:pt x="31"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7" name="Freeform 43">
                    <a:extLst>
                      <a:ext uri="{FF2B5EF4-FFF2-40B4-BE49-F238E27FC236}">
                        <a16:creationId xmlns:a16="http://schemas.microsoft.com/office/drawing/2014/main" id="{479C0854-CABC-4F2D-B26F-4775BE1972C5}"/>
                      </a:ext>
                    </a:extLst>
                  </p:cNvPr>
                  <p:cNvSpPr>
                    <a:spLocks/>
                  </p:cNvSpPr>
                  <p:nvPr/>
                </p:nvSpPr>
                <p:spPr bwMode="auto">
                  <a:xfrm>
                    <a:off x="4420" y="1623"/>
                    <a:ext cx="60" cy="60"/>
                  </a:xfrm>
                  <a:custGeom>
                    <a:avLst/>
                    <a:gdLst>
                      <a:gd name="T0" fmla="*/ 0 w 71"/>
                      <a:gd name="T1" fmla="*/ 39 h 70"/>
                      <a:gd name="T2" fmla="*/ 20 w 71"/>
                      <a:gd name="T3" fmla="*/ 70 h 70"/>
                      <a:gd name="T4" fmla="*/ 51 w 71"/>
                      <a:gd name="T5" fmla="*/ 70 h 70"/>
                      <a:gd name="T6" fmla="*/ 71 w 71"/>
                      <a:gd name="T7" fmla="*/ 39 h 70"/>
                      <a:gd name="T8" fmla="*/ 36 w 71"/>
                      <a:gd name="T9" fmla="*/ 0 h 70"/>
                      <a:gd name="T10" fmla="*/ 0 w 71"/>
                      <a:gd name="T11" fmla="*/ 39 h 70"/>
                    </a:gdLst>
                    <a:ahLst/>
                    <a:cxnLst>
                      <a:cxn ang="0">
                        <a:pos x="T0" y="T1"/>
                      </a:cxn>
                      <a:cxn ang="0">
                        <a:pos x="T2" y="T3"/>
                      </a:cxn>
                      <a:cxn ang="0">
                        <a:pos x="T4" y="T5"/>
                      </a:cxn>
                      <a:cxn ang="0">
                        <a:pos x="T6" y="T7"/>
                      </a:cxn>
                      <a:cxn ang="0">
                        <a:pos x="T8" y="T9"/>
                      </a:cxn>
                      <a:cxn ang="0">
                        <a:pos x="T10" y="T11"/>
                      </a:cxn>
                    </a:cxnLst>
                    <a:rect l="0" t="0" r="r" b="b"/>
                    <a:pathLst>
                      <a:path w="71" h="70">
                        <a:moveTo>
                          <a:pt x="0" y="39"/>
                        </a:moveTo>
                        <a:cubicBezTo>
                          <a:pt x="20" y="70"/>
                          <a:pt x="20" y="70"/>
                          <a:pt x="20" y="70"/>
                        </a:cubicBezTo>
                        <a:cubicBezTo>
                          <a:pt x="30" y="70"/>
                          <a:pt x="41" y="70"/>
                          <a:pt x="51" y="70"/>
                        </a:cubicBezTo>
                        <a:cubicBezTo>
                          <a:pt x="71" y="39"/>
                          <a:pt x="71" y="39"/>
                          <a:pt x="71" y="39"/>
                        </a:cubicBezTo>
                        <a:cubicBezTo>
                          <a:pt x="36" y="0"/>
                          <a:pt x="36" y="0"/>
                          <a:pt x="36" y="0"/>
                        </a:cubicBezTo>
                        <a:cubicBezTo>
                          <a:pt x="0" y="39"/>
                          <a:pt x="0" y="39"/>
                          <a:pt x="0" y="39"/>
                        </a:cubicBezTo>
                      </a:path>
                    </a:pathLst>
                  </a:custGeom>
                  <a:solidFill>
                    <a:srgbClr val="268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8" name="Freeform 44">
                    <a:extLst>
                      <a:ext uri="{FF2B5EF4-FFF2-40B4-BE49-F238E27FC236}">
                        <a16:creationId xmlns:a16="http://schemas.microsoft.com/office/drawing/2014/main" id="{505A75CC-7167-465D-8050-FD4174D31475}"/>
                      </a:ext>
                    </a:extLst>
                  </p:cNvPr>
                  <p:cNvSpPr>
                    <a:spLocks/>
                  </p:cNvSpPr>
                  <p:nvPr/>
                </p:nvSpPr>
                <p:spPr bwMode="auto">
                  <a:xfrm>
                    <a:off x="4412" y="1683"/>
                    <a:ext cx="76" cy="171"/>
                  </a:xfrm>
                  <a:custGeom>
                    <a:avLst/>
                    <a:gdLst>
                      <a:gd name="T0" fmla="*/ 25 w 76"/>
                      <a:gd name="T1" fmla="*/ 0 h 171"/>
                      <a:gd name="T2" fmla="*/ 0 w 76"/>
                      <a:gd name="T3" fmla="*/ 171 h 171"/>
                      <a:gd name="T4" fmla="*/ 76 w 76"/>
                      <a:gd name="T5" fmla="*/ 171 h 171"/>
                      <a:gd name="T6" fmla="*/ 51 w 76"/>
                      <a:gd name="T7" fmla="*/ 0 h 171"/>
                      <a:gd name="T8" fmla="*/ 25 w 76"/>
                      <a:gd name="T9" fmla="*/ 0 h 171"/>
                    </a:gdLst>
                    <a:ahLst/>
                    <a:cxnLst>
                      <a:cxn ang="0">
                        <a:pos x="T0" y="T1"/>
                      </a:cxn>
                      <a:cxn ang="0">
                        <a:pos x="T2" y="T3"/>
                      </a:cxn>
                      <a:cxn ang="0">
                        <a:pos x="T4" y="T5"/>
                      </a:cxn>
                      <a:cxn ang="0">
                        <a:pos x="T6" y="T7"/>
                      </a:cxn>
                      <a:cxn ang="0">
                        <a:pos x="T8" y="T9"/>
                      </a:cxn>
                    </a:cxnLst>
                    <a:rect l="0" t="0" r="r" b="b"/>
                    <a:pathLst>
                      <a:path w="76" h="171">
                        <a:moveTo>
                          <a:pt x="25" y="0"/>
                        </a:moveTo>
                        <a:lnTo>
                          <a:pt x="0" y="171"/>
                        </a:lnTo>
                        <a:lnTo>
                          <a:pt x="76" y="171"/>
                        </a:lnTo>
                        <a:lnTo>
                          <a:pt x="51" y="0"/>
                        </a:lnTo>
                        <a:lnTo>
                          <a:pt x="25" y="0"/>
                        </a:lnTo>
                        <a:close/>
                      </a:path>
                    </a:pathLst>
                  </a:custGeom>
                  <a:solidFill>
                    <a:srgbClr val="268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9" name="Freeform 45">
                    <a:extLst>
                      <a:ext uri="{FF2B5EF4-FFF2-40B4-BE49-F238E27FC236}">
                        <a16:creationId xmlns:a16="http://schemas.microsoft.com/office/drawing/2014/main" id="{CF51E748-B6A1-4137-9657-E0CCB8BCA158}"/>
                      </a:ext>
                    </a:extLst>
                  </p:cNvPr>
                  <p:cNvSpPr>
                    <a:spLocks/>
                  </p:cNvSpPr>
                  <p:nvPr/>
                </p:nvSpPr>
                <p:spPr bwMode="auto">
                  <a:xfrm>
                    <a:off x="4412" y="1683"/>
                    <a:ext cx="76" cy="171"/>
                  </a:xfrm>
                  <a:custGeom>
                    <a:avLst/>
                    <a:gdLst>
                      <a:gd name="T0" fmla="*/ 25 w 76"/>
                      <a:gd name="T1" fmla="*/ 0 h 171"/>
                      <a:gd name="T2" fmla="*/ 0 w 76"/>
                      <a:gd name="T3" fmla="*/ 171 h 171"/>
                      <a:gd name="T4" fmla="*/ 76 w 76"/>
                      <a:gd name="T5" fmla="*/ 171 h 171"/>
                      <a:gd name="T6" fmla="*/ 51 w 76"/>
                      <a:gd name="T7" fmla="*/ 0 h 171"/>
                      <a:gd name="T8" fmla="*/ 25 w 76"/>
                      <a:gd name="T9" fmla="*/ 0 h 171"/>
                    </a:gdLst>
                    <a:ahLst/>
                    <a:cxnLst>
                      <a:cxn ang="0">
                        <a:pos x="T0" y="T1"/>
                      </a:cxn>
                      <a:cxn ang="0">
                        <a:pos x="T2" y="T3"/>
                      </a:cxn>
                      <a:cxn ang="0">
                        <a:pos x="T4" y="T5"/>
                      </a:cxn>
                      <a:cxn ang="0">
                        <a:pos x="T6" y="T7"/>
                      </a:cxn>
                      <a:cxn ang="0">
                        <a:pos x="T8" y="T9"/>
                      </a:cxn>
                    </a:cxnLst>
                    <a:rect l="0" t="0" r="r" b="b"/>
                    <a:pathLst>
                      <a:path w="76" h="171">
                        <a:moveTo>
                          <a:pt x="25" y="0"/>
                        </a:moveTo>
                        <a:lnTo>
                          <a:pt x="0" y="171"/>
                        </a:lnTo>
                        <a:lnTo>
                          <a:pt x="76" y="171"/>
                        </a:lnTo>
                        <a:lnTo>
                          <a:pt x="51" y="0"/>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0" name="Freeform 46">
                    <a:extLst>
                      <a:ext uri="{FF2B5EF4-FFF2-40B4-BE49-F238E27FC236}">
                        <a16:creationId xmlns:a16="http://schemas.microsoft.com/office/drawing/2014/main" id="{324D2749-F146-430F-951F-596CE710650A}"/>
                      </a:ext>
                    </a:extLst>
                  </p:cNvPr>
                  <p:cNvSpPr>
                    <a:spLocks/>
                  </p:cNvSpPr>
                  <p:nvPr/>
                </p:nvSpPr>
                <p:spPr bwMode="auto">
                  <a:xfrm>
                    <a:off x="4373" y="1534"/>
                    <a:ext cx="78" cy="151"/>
                  </a:xfrm>
                  <a:custGeom>
                    <a:avLst/>
                    <a:gdLst>
                      <a:gd name="T0" fmla="*/ 6 w 78"/>
                      <a:gd name="T1" fmla="*/ 0 h 151"/>
                      <a:gd name="T2" fmla="*/ 0 w 78"/>
                      <a:gd name="T3" fmla="*/ 24 h 151"/>
                      <a:gd name="T4" fmla="*/ 17 w 78"/>
                      <a:gd name="T5" fmla="*/ 151 h 151"/>
                      <a:gd name="T6" fmla="*/ 78 w 78"/>
                      <a:gd name="T7" fmla="*/ 89 h 151"/>
                      <a:gd name="T8" fmla="*/ 6 w 78"/>
                      <a:gd name="T9" fmla="*/ 0 h 151"/>
                    </a:gdLst>
                    <a:ahLst/>
                    <a:cxnLst>
                      <a:cxn ang="0">
                        <a:pos x="T0" y="T1"/>
                      </a:cxn>
                      <a:cxn ang="0">
                        <a:pos x="T2" y="T3"/>
                      </a:cxn>
                      <a:cxn ang="0">
                        <a:pos x="T4" y="T5"/>
                      </a:cxn>
                      <a:cxn ang="0">
                        <a:pos x="T6" y="T7"/>
                      </a:cxn>
                      <a:cxn ang="0">
                        <a:pos x="T8" y="T9"/>
                      </a:cxn>
                    </a:cxnLst>
                    <a:rect l="0" t="0" r="r" b="b"/>
                    <a:pathLst>
                      <a:path w="78" h="151">
                        <a:moveTo>
                          <a:pt x="6" y="0"/>
                        </a:moveTo>
                        <a:lnTo>
                          <a:pt x="0" y="24"/>
                        </a:lnTo>
                        <a:lnTo>
                          <a:pt x="17" y="151"/>
                        </a:lnTo>
                        <a:lnTo>
                          <a:pt x="78" y="89"/>
                        </a:lnTo>
                        <a:lnTo>
                          <a:pt x="6" y="0"/>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1" name="Freeform 47">
                    <a:extLst>
                      <a:ext uri="{FF2B5EF4-FFF2-40B4-BE49-F238E27FC236}">
                        <a16:creationId xmlns:a16="http://schemas.microsoft.com/office/drawing/2014/main" id="{E497C27D-5BC2-4FB3-9829-1D4DF2F7CA86}"/>
                      </a:ext>
                    </a:extLst>
                  </p:cNvPr>
                  <p:cNvSpPr>
                    <a:spLocks/>
                  </p:cNvSpPr>
                  <p:nvPr/>
                </p:nvSpPr>
                <p:spPr bwMode="auto">
                  <a:xfrm>
                    <a:off x="4373" y="1534"/>
                    <a:ext cx="78" cy="151"/>
                  </a:xfrm>
                  <a:custGeom>
                    <a:avLst/>
                    <a:gdLst>
                      <a:gd name="T0" fmla="*/ 6 w 78"/>
                      <a:gd name="T1" fmla="*/ 0 h 151"/>
                      <a:gd name="T2" fmla="*/ 0 w 78"/>
                      <a:gd name="T3" fmla="*/ 24 h 151"/>
                      <a:gd name="T4" fmla="*/ 17 w 78"/>
                      <a:gd name="T5" fmla="*/ 151 h 151"/>
                      <a:gd name="T6" fmla="*/ 78 w 78"/>
                      <a:gd name="T7" fmla="*/ 89 h 151"/>
                      <a:gd name="T8" fmla="*/ 6 w 78"/>
                      <a:gd name="T9" fmla="*/ 0 h 151"/>
                    </a:gdLst>
                    <a:ahLst/>
                    <a:cxnLst>
                      <a:cxn ang="0">
                        <a:pos x="T0" y="T1"/>
                      </a:cxn>
                      <a:cxn ang="0">
                        <a:pos x="T2" y="T3"/>
                      </a:cxn>
                      <a:cxn ang="0">
                        <a:pos x="T4" y="T5"/>
                      </a:cxn>
                      <a:cxn ang="0">
                        <a:pos x="T6" y="T7"/>
                      </a:cxn>
                      <a:cxn ang="0">
                        <a:pos x="T8" y="T9"/>
                      </a:cxn>
                    </a:cxnLst>
                    <a:rect l="0" t="0" r="r" b="b"/>
                    <a:pathLst>
                      <a:path w="78" h="151">
                        <a:moveTo>
                          <a:pt x="6" y="0"/>
                        </a:moveTo>
                        <a:lnTo>
                          <a:pt x="0" y="24"/>
                        </a:lnTo>
                        <a:lnTo>
                          <a:pt x="17" y="151"/>
                        </a:lnTo>
                        <a:lnTo>
                          <a:pt x="78" y="89"/>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2" name="Freeform 48">
                    <a:extLst>
                      <a:ext uri="{FF2B5EF4-FFF2-40B4-BE49-F238E27FC236}">
                        <a16:creationId xmlns:a16="http://schemas.microsoft.com/office/drawing/2014/main" id="{5DE72C86-DE16-416E-83BA-0FC7C06AF801}"/>
                      </a:ext>
                    </a:extLst>
                  </p:cNvPr>
                  <p:cNvSpPr>
                    <a:spLocks/>
                  </p:cNvSpPr>
                  <p:nvPr/>
                </p:nvSpPr>
                <p:spPr bwMode="auto">
                  <a:xfrm>
                    <a:off x="4379" y="1504"/>
                    <a:ext cx="142" cy="50"/>
                  </a:xfrm>
                  <a:custGeom>
                    <a:avLst/>
                    <a:gdLst>
                      <a:gd name="T0" fmla="*/ 0 w 167"/>
                      <a:gd name="T1" fmla="*/ 0 h 58"/>
                      <a:gd name="T2" fmla="*/ 0 w 167"/>
                      <a:gd name="T3" fmla="*/ 6 h 58"/>
                      <a:gd name="T4" fmla="*/ 83 w 167"/>
                      <a:gd name="T5" fmla="*/ 58 h 58"/>
                      <a:gd name="T6" fmla="*/ 85 w 167"/>
                      <a:gd name="T7" fmla="*/ 58 h 58"/>
                      <a:gd name="T8" fmla="*/ 167 w 167"/>
                      <a:gd name="T9" fmla="*/ 9 h 58"/>
                      <a:gd name="T10" fmla="*/ 167 w 167"/>
                      <a:gd name="T11" fmla="*/ 0 h 58"/>
                      <a:gd name="T12" fmla="*/ 0 w 167"/>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7" h="58">
                        <a:moveTo>
                          <a:pt x="0" y="0"/>
                        </a:moveTo>
                        <a:cubicBezTo>
                          <a:pt x="0" y="6"/>
                          <a:pt x="0" y="6"/>
                          <a:pt x="0" y="6"/>
                        </a:cubicBezTo>
                        <a:cubicBezTo>
                          <a:pt x="0" y="6"/>
                          <a:pt x="43" y="56"/>
                          <a:pt x="83" y="58"/>
                        </a:cubicBezTo>
                        <a:cubicBezTo>
                          <a:pt x="84" y="58"/>
                          <a:pt x="85" y="58"/>
                          <a:pt x="85" y="58"/>
                        </a:cubicBezTo>
                        <a:cubicBezTo>
                          <a:pt x="125" y="58"/>
                          <a:pt x="167" y="9"/>
                          <a:pt x="167" y="9"/>
                        </a:cubicBezTo>
                        <a:cubicBezTo>
                          <a:pt x="167" y="0"/>
                          <a:pt x="167" y="0"/>
                          <a:pt x="167" y="0"/>
                        </a:cubicBezTo>
                        <a:cubicBezTo>
                          <a:pt x="0" y="0"/>
                          <a:pt x="0" y="0"/>
                          <a:pt x="0" y="0"/>
                        </a:cubicBezTo>
                      </a:path>
                    </a:pathLst>
                  </a:custGeom>
                  <a:solidFill>
                    <a:srgbClr val="C5A0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3" name="Freeform 49">
                    <a:extLst>
                      <a:ext uri="{FF2B5EF4-FFF2-40B4-BE49-F238E27FC236}">
                        <a16:creationId xmlns:a16="http://schemas.microsoft.com/office/drawing/2014/main" id="{A292CF55-88DE-4C14-A095-795B3184F8C8}"/>
                      </a:ext>
                    </a:extLst>
                  </p:cNvPr>
                  <p:cNvSpPr>
                    <a:spLocks/>
                  </p:cNvSpPr>
                  <p:nvPr/>
                </p:nvSpPr>
                <p:spPr bwMode="auto">
                  <a:xfrm>
                    <a:off x="4231" y="1134"/>
                    <a:ext cx="438" cy="404"/>
                  </a:xfrm>
                  <a:custGeom>
                    <a:avLst/>
                    <a:gdLst>
                      <a:gd name="T0" fmla="*/ 257 w 513"/>
                      <a:gd name="T1" fmla="*/ 0 h 473"/>
                      <a:gd name="T2" fmla="*/ 115 w 513"/>
                      <a:gd name="T3" fmla="*/ 378 h 473"/>
                      <a:gd name="T4" fmla="*/ 257 w 513"/>
                      <a:gd name="T5" fmla="*/ 473 h 473"/>
                      <a:gd name="T6" fmla="*/ 398 w 513"/>
                      <a:gd name="T7" fmla="*/ 378 h 473"/>
                      <a:gd name="T8" fmla="*/ 257 w 513"/>
                      <a:gd name="T9" fmla="*/ 0 h 473"/>
                    </a:gdLst>
                    <a:ahLst/>
                    <a:cxnLst>
                      <a:cxn ang="0">
                        <a:pos x="T0" y="T1"/>
                      </a:cxn>
                      <a:cxn ang="0">
                        <a:pos x="T2" y="T3"/>
                      </a:cxn>
                      <a:cxn ang="0">
                        <a:pos x="T4" y="T5"/>
                      </a:cxn>
                      <a:cxn ang="0">
                        <a:pos x="T6" y="T7"/>
                      </a:cxn>
                      <a:cxn ang="0">
                        <a:pos x="T8" y="T9"/>
                      </a:cxn>
                    </a:cxnLst>
                    <a:rect l="0" t="0" r="r" b="b"/>
                    <a:pathLst>
                      <a:path w="513" h="473">
                        <a:moveTo>
                          <a:pt x="257" y="0"/>
                        </a:moveTo>
                        <a:cubicBezTo>
                          <a:pt x="0" y="0"/>
                          <a:pt x="98" y="351"/>
                          <a:pt x="115" y="378"/>
                        </a:cubicBezTo>
                        <a:cubicBezTo>
                          <a:pt x="134" y="408"/>
                          <a:pt x="215" y="473"/>
                          <a:pt x="257" y="473"/>
                        </a:cubicBezTo>
                        <a:cubicBezTo>
                          <a:pt x="298" y="473"/>
                          <a:pt x="380" y="408"/>
                          <a:pt x="398" y="378"/>
                        </a:cubicBezTo>
                        <a:cubicBezTo>
                          <a:pt x="415" y="351"/>
                          <a:pt x="513" y="0"/>
                          <a:pt x="257" y="0"/>
                        </a:cubicBezTo>
                        <a:close/>
                      </a:path>
                    </a:pathLst>
                  </a:custGeom>
                  <a:solidFill>
                    <a:srgbClr val="F6C8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4" name="Freeform 50">
                    <a:extLst>
                      <a:ext uri="{FF2B5EF4-FFF2-40B4-BE49-F238E27FC236}">
                        <a16:creationId xmlns:a16="http://schemas.microsoft.com/office/drawing/2014/main" id="{CAEB25F1-F686-45DA-95CE-9518F0C2E91F}"/>
                      </a:ext>
                    </a:extLst>
                  </p:cNvPr>
                  <p:cNvSpPr>
                    <a:spLocks/>
                  </p:cNvSpPr>
                  <p:nvPr/>
                </p:nvSpPr>
                <p:spPr bwMode="auto">
                  <a:xfrm>
                    <a:off x="4451" y="1534"/>
                    <a:ext cx="75" cy="151"/>
                  </a:xfrm>
                  <a:custGeom>
                    <a:avLst/>
                    <a:gdLst>
                      <a:gd name="T0" fmla="*/ 70 w 75"/>
                      <a:gd name="T1" fmla="*/ 0 h 151"/>
                      <a:gd name="T2" fmla="*/ 75 w 75"/>
                      <a:gd name="T3" fmla="*/ 24 h 151"/>
                      <a:gd name="T4" fmla="*/ 58 w 75"/>
                      <a:gd name="T5" fmla="*/ 151 h 151"/>
                      <a:gd name="T6" fmla="*/ 0 w 75"/>
                      <a:gd name="T7" fmla="*/ 89 h 151"/>
                      <a:gd name="T8" fmla="*/ 70 w 75"/>
                      <a:gd name="T9" fmla="*/ 0 h 151"/>
                    </a:gdLst>
                    <a:ahLst/>
                    <a:cxnLst>
                      <a:cxn ang="0">
                        <a:pos x="T0" y="T1"/>
                      </a:cxn>
                      <a:cxn ang="0">
                        <a:pos x="T2" y="T3"/>
                      </a:cxn>
                      <a:cxn ang="0">
                        <a:pos x="T4" y="T5"/>
                      </a:cxn>
                      <a:cxn ang="0">
                        <a:pos x="T6" y="T7"/>
                      </a:cxn>
                      <a:cxn ang="0">
                        <a:pos x="T8" y="T9"/>
                      </a:cxn>
                    </a:cxnLst>
                    <a:rect l="0" t="0" r="r" b="b"/>
                    <a:pathLst>
                      <a:path w="75" h="151">
                        <a:moveTo>
                          <a:pt x="70" y="0"/>
                        </a:moveTo>
                        <a:lnTo>
                          <a:pt x="75" y="24"/>
                        </a:lnTo>
                        <a:lnTo>
                          <a:pt x="58" y="151"/>
                        </a:lnTo>
                        <a:lnTo>
                          <a:pt x="0" y="89"/>
                        </a:lnTo>
                        <a:lnTo>
                          <a:pt x="70" y="0"/>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5" name="Freeform 51">
                    <a:extLst>
                      <a:ext uri="{FF2B5EF4-FFF2-40B4-BE49-F238E27FC236}">
                        <a16:creationId xmlns:a16="http://schemas.microsoft.com/office/drawing/2014/main" id="{7FCE9C3F-0F1E-4CD9-9A1F-21F3C50678B4}"/>
                      </a:ext>
                    </a:extLst>
                  </p:cNvPr>
                  <p:cNvSpPr>
                    <a:spLocks/>
                  </p:cNvSpPr>
                  <p:nvPr/>
                </p:nvSpPr>
                <p:spPr bwMode="auto">
                  <a:xfrm>
                    <a:off x="4451" y="1534"/>
                    <a:ext cx="75" cy="151"/>
                  </a:xfrm>
                  <a:custGeom>
                    <a:avLst/>
                    <a:gdLst>
                      <a:gd name="T0" fmla="*/ 70 w 75"/>
                      <a:gd name="T1" fmla="*/ 0 h 151"/>
                      <a:gd name="T2" fmla="*/ 75 w 75"/>
                      <a:gd name="T3" fmla="*/ 24 h 151"/>
                      <a:gd name="T4" fmla="*/ 58 w 75"/>
                      <a:gd name="T5" fmla="*/ 151 h 151"/>
                      <a:gd name="T6" fmla="*/ 0 w 75"/>
                      <a:gd name="T7" fmla="*/ 89 h 151"/>
                      <a:gd name="T8" fmla="*/ 70 w 75"/>
                      <a:gd name="T9" fmla="*/ 0 h 151"/>
                    </a:gdLst>
                    <a:ahLst/>
                    <a:cxnLst>
                      <a:cxn ang="0">
                        <a:pos x="T0" y="T1"/>
                      </a:cxn>
                      <a:cxn ang="0">
                        <a:pos x="T2" y="T3"/>
                      </a:cxn>
                      <a:cxn ang="0">
                        <a:pos x="T4" y="T5"/>
                      </a:cxn>
                      <a:cxn ang="0">
                        <a:pos x="T6" y="T7"/>
                      </a:cxn>
                      <a:cxn ang="0">
                        <a:pos x="T8" y="T9"/>
                      </a:cxn>
                    </a:cxnLst>
                    <a:rect l="0" t="0" r="r" b="b"/>
                    <a:pathLst>
                      <a:path w="75" h="151">
                        <a:moveTo>
                          <a:pt x="70" y="0"/>
                        </a:moveTo>
                        <a:lnTo>
                          <a:pt x="75" y="24"/>
                        </a:lnTo>
                        <a:lnTo>
                          <a:pt x="58" y="151"/>
                        </a:lnTo>
                        <a:lnTo>
                          <a:pt x="0" y="89"/>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6" name="Freeform 52">
                    <a:extLst>
                      <a:ext uri="{FF2B5EF4-FFF2-40B4-BE49-F238E27FC236}">
                        <a16:creationId xmlns:a16="http://schemas.microsoft.com/office/drawing/2014/main" id="{08DD1EE8-0F7D-4110-B7A9-9FC67DA7FFDB}"/>
                      </a:ext>
                    </a:extLst>
                  </p:cNvPr>
                  <p:cNvSpPr>
                    <a:spLocks/>
                  </p:cNvSpPr>
                  <p:nvPr/>
                </p:nvSpPr>
                <p:spPr bwMode="auto">
                  <a:xfrm>
                    <a:off x="4379" y="1532"/>
                    <a:ext cx="142" cy="91"/>
                  </a:xfrm>
                  <a:custGeom>
                    <a:avLst/>
                    <a:gdLst>
                      <a:gd name="T0" fmla="*/ 142 w 142"/>
                      <a:gd name="T1" fmla="*/ 0 h 91"/>
                      <a:gd name="T2" fmla="*/ 72 w 142"/>
                      <a:gd name="T3" fmla="*/ 88 h 91"/>
                      <a:gd name="T4" fmla="*/ 0 w 142"/>
                      <a:gd name="T5" fmla="*/ 0 h 91"/>
                      <a:gd name="T6" fmla="*/ 0 w 142"/>
                      <a:gd name="T7" fmla="*/ 2 h 91"/>
                      <a:gd name="T8" fmla="*/ 72 w 142"/>
                      <a:gd name="T9" fmla="*/ 91 h 91"/>
                      <a:gd name="T10" fmla="*/ 142 w 142"/>
                      <a:gd name="T11" fmla="*/ 2 h 91"/>
                      <a:gd name="T12" fmla="*/ 142 w 142"/>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42" h="91">
                        <a:moveTo>
                          <a:pt x="142" y="0"/>
                        </a:moveTo>
                        <a:lnTo>
                          <a:pt x="72" y="88"/>
                        </a:lnTo>
                        <a:lnTo>
                          <a:pt x="0" y="0"/>
                        </a:lnTo>
                        <a:lnTo>
                          <a:pt x="0" y="2"/>
                        </a:lnTo>
                        <a:lnTo>
                          <a:pt x="72" y="91"/>
                        </a:lnTo>
                        <a:lnTo>
                          <a:pt x="142" y="2"/>
                        </a:lnTo>
                        <a:lnTo>
                          <a:pt x="142" y="0"/>
                        </a:lnTo>
                        <a:close/>
                      </a:path>
                    </a:pathLst>
                  </a:custGeom>
                  <a:solidFill>
                    <a:srgbClr val="E9BE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7" name="Freeform 53">
                    <a:extLst>
                      <a:ext uri="{FF2B5EF4-FFF2-40B4-BE49-F238E27FC236}">
                        <a16:creationId xmlns:a16="http://schemas.microsoft.com/office/drawing/2014/main" id="{99CF2293-3B50-43AE-97BD-96DC7AB3E8BD}"/>
                      </a:ext>
                    </a:extLst>
                  </p:cNvPr>
                  <p:cNvSpPr>
                    <a:spLocks/>
                  </p:cNvSpPr>
                  <p:nvPr/>
                </p:nvSpPr>
                <p:spPr bwMode="auto">
                  <a:xfrm>
                    <a:off x="4379" y="1532"/>
                    <a:ext cx="142" cy="91"/>
                  </a:xfrm>
                  <a:custGeom>
                    <a:avLst/>
                    <a:gdLst>
                      <a:gd name="T0" fmla="*/ 142 w 142"/>
                      <a:gd name="T1" fmla="*/ 0 h 91"/>
                      <a:gd name="T2" fmla="*/ 72 w 142"/>
                      <a:gd name="T3" fmla="*/ 88 h 91"/>
                      <a:gd name="T4" fmla="*/ 0 w 142"/>
                      <a:gd name="T5" fmla="*/ 0 h 91"/>
                      <a:gd name="T6" fmla="*/ 0 w 142"/>
                      <a:gd name="T7" fmla="*/ 2 h 91"/>
                      <a:gd name="T8" fmla="*/ 72 w 142"/>
                      <a:gd name="T9" fmla="*/ 91 h 91"/>
                      <a:gd name="T10" fmla="*/ 142 w 142"/>
                      <a:gd name="T11" fmla="*/ 2 h 91"/>
                      <a:gd name="T12" fmla="*/ 142 w 142"/>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42" h="91">
                        <a:moveTo>
                          <a:pt x="142" y="0"/>
                        </a:moveTo>
                        <a:lnTo>
                          <a:pt x="72" y="88"/>
                        </a:lnTo>
                        <a:lnTo>
                          <a:pt x="0" y="0"/>
                        </a:lnTo>
                        <a:lnTo>
                          <a:pt x="0" y="2"/>
                        </a:lnTo>
                        <a:lnTo>
                          <a:pt x="72" y="91"/>
                        </a:lnTo>
                        <a:lnTo>
                          <a:pt x="142" y="2"/>
                        </a:lnTo>
                        <a:lnTo>
                          <a:pt x="1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8" name="Freeform 54">
                    <a:extLst>
                      <a:ext uri="{FF2B5EF4-FFF2-40B4-BE49-F238E27FC236}">
                        <a16:creationId xmlns:a16="http://schemas.microsoft.com/office/drawing/2014/main" id="{A8D762E4-4D9F-4992-B15D-0FA083876B41}"/>
                      </a:ext>
                    </a:extLst>
                  </p:cNvPr>
                  <p:cNvSpPr>
                    <a:spLocks noEditPoints="1"/>
                  </p:cNvSpPr>
                  <p:nvPr/>
                </p:nvSpPr>
                <p:spPr bwMode="auto">
                  <a:xfrm>
                    <a:off x="4437" y="1683"/>
                    <a:ext cx="26" cy="1"/>
                  </a:xfrm>
                  <a:custGeom>
                    <a:avLst/>
                    <a:gdLst>
                      <a:gd name="T0" fmla="*/ 0 w 26"/>
                      <a:gd name="T1" fmla="*/ 0 h 1"/>
                      <a:gd name="T2" fmla="*/ 0 w 26"/>
                      <a:gd name="T3" fmla="*/ 1 h 1"/>
                      <a:gd name="T4" fmla="*/ 0 w 26"/>
                      <a:gd name="T5" fmla="*/ 1 h 1"/>
                      <a:gd name="T6" fmla="*/ 0 w 26"/>
                      <a:gd name="T7" fmla="*/ 0 h 1"/>
                      <a:gd name="T8" fmla="*/ 26 w 26"/>
                      <a:gd name="T9" fmla="*/ 0 h 1"/>
                      <a:gd name="T10" fmla="*/ 26 w 26"/>
                      <a:gd name="T11" fmla="*/ 0 h 1"/>
                      <a:gd name="T12" fmla="*/ 26 w 26"/>
                      <a:gd name="T13" fmla="*/ 1 h 1"/>
                      <a:gd name="T14" fmla="*/ 26 w 26"/>
                      <a:gd name="T15" fmla="*/ 1 h 1"/>
                      <a:gd name="T16" fmla="*/ 26 w 26"/>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
                        <a:moveTo>
                          <a:pt x="0" y="0"/>
                        </a:moveTo>
                        <a:lnTo>
                          <a:pt x="0" y="1"/>
                        </a:lnTo>
                        <a:lnTo>
                          <a:pt x="0" y="1"/>
                        </a:lnTo>
                        <a:lnTo>
                          <a:pt x="0" y="0"/>
                        </a:lnTo>
                        <a:close/>
                        <a:moveTo>
                          <a:pt x="26" y="0"/>
                        </a:moveTo>
                        <a:lnTo>
                          <a:pt x="26" y="0"/>
                        </a:lnTo>
                        <a:lnTo>
                          <a:pt x="26" y="1"/>
                        </a:lnTo>
                        <a:lnTo>
                          <a:pt x="26" y="1"/>
                        </a:lnTo>
                        <a:lnTo>
                          <a:pt x="26" y="0"/>
                        </a:lnTo>
                        <a:close/>
                      </a:path>
                    </a:pathLst>
                  </a:cu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9" name="Freeform 55">
                    <a:extLst>
                      <a:ext uri="{FF2B5EF4-FFF2-40B4-BE49-F238E27FC236}">
                        <a16:creationId xmlns:a16="http://schemas.microsoft.com/office/drawing/2014/main" id="{6E91C6AC-5C42-4D56-AF2D-1F53B8BCA310}"/>
                      </a:ext>
                    </a:extLst>
                  </p:cNvPr>
                  <p:cNvSpPr>
                    <a:spLocks noEditPoints="1"/>
                  </p:cNvSpPr>
                  <p:nvPr/>
                </p:nvSpPr>
                <p:spPr bwMode="auto">
                  <a:xfrm>
                    <a:off x="4437" y="1683"/>
                    <a:ext cx="26" cy="1"/>
                  </a:xfrm>
                  <a:custGeom>
                    <a:avLst/>
                    <a:gdLst>
                      <a:gd name="T0" fmla="*/ 0 w 26"/>
                      <a:gd name="T1" fmla="*/ 0 h 1"/>
                      <a:gd name="T2" fmla="*/ 0 w 26"/>
                      <a:gd name="T3" fmla="*/ 1 h 1"/>
                      <a:gd name="T4" fmla="*/ 0 w 26"/>
                      <a:gd name="T5" fmla="*/ 1 h 1"/>
                      <a:gd name="T6" fmla="*/ 0 w 26"/>
                      <a:gd name="T7" fmla="*/ 0 h 1"/>
                      <a:gd name="T8" fmla="*/ 26 w 26"/>
                      <a:gd name="T9" fmla="*/ 0 h 1"/>
                      <a:gd name="T10" fmla="*/ 26 w 26"/>
                      <a:gd name="T11" fmla="*/ 0 h 1"/>
                      <a:gd name="T12" fmla="*/ 26 w 26"/>
                      <a:gd name="T13" fmla="*/ 1 h 1"/>
                      <a:gd name="T14" fmla="*/ 26 w 26"/>
                      <a:gd name="T15" fmla="*/ 1 h 1"/>
                      <a:gd name="T16" fmla="*/ 26 w 26"/>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
                        <a:moveTo>
                          <a:pt x="0" y="0"/>
                        </a:moveTo>
                        <a:lnTo>
                          <a:pt x="0" y="1"/>
                        </a:lnTo>
                        <a:lnTo>
                          <a:pt x="0" y="1"/>
                        </a:lnTo>
                        <a:lnTo>
                          <a:pt x="0" y="0"/>
                        </a:lnTo>
                        <a:moveTo>
                          <a:pt x="26" y="0"/>
                        </a:moveTo>
                        <a:lnTo>
                          <a:pt x="26" y="0"/>
                        </a:lnTo>
                        <a:lnTo>
                          <a:pt x="26" y="1"/>
                        </a:lnTo>
                        <a:lnTo>
                          <a:pt x="26" y="1"/>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0" name="Rectangle 56">
                    <a:extLst>
                      <a:ext uri="{FF2B5EF4-FFF2-40B4-BE49-F238E27FC236}">
                        <a16:creationId xmlns:a16="http://schemas.microsoft.com/office/drawing/2014/main" id="{B1F6A73D-21D9-4F91-AAFC-78C6FC723B94}"/>
                      </a:ext>
                    </a:extLst>
                  </p:cNvPr>
                  <p:cNvSpPr>
                    <a:spLocks noChangeArrowheads="1"/>
                  </p:cNvSpPr>
                  <p:nvPr/>
                </p:nvSpPr>
                <p:spPr bwMode="auto">
                  <a:xfrm>
                    <a:off x="4437" y="1683"/>
                    <a:ext cx="26" cy="1"/>
                  </a:xfrm>
                  <a:prstGeom prst="rect">
                    <a:avLst/>
                  </a:prstGeom>
                  <a:solidFill>
                    <a:srgbClr val="2273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1" name="Rectangle 57">
                    <a:extLst>
                      <a:ext uri="{FF2B5EF4-FFF2-40B4-BE49-F238E27FC236}">
                        <a16:creationId xmlns:a16="http://schemas.microsoft.com/office/drawing/2014/main" id="{F7AB0447-F438-40B0-BB9A-514068B38528}"/>
                      </a:ext>
                    </a:extLst>
                  </p:cNvPr>
                  <p:cNvSpPr>
                    <a:spLocks noChangeArrowheads="1"/>
                  </p:cNvSpPr>
                  <p:nvPr/>
                </p:nvSpPr>
                <p:spPr bwMode="auto">
                  <a:xfrm>
                    <a:off x="4437" y="1683"/>
                    <a:ext cx="2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2" name="Freeform 58">
                    <a:extLst>
                      <a:ext uri="{FF2B5EF4-FFF2-40B4-BE49-F238E27FC236}">
                        <a16:creationId xmlns:a16="http://schemas.microsoft.com/office/drawing/2014/main" id="{A3010F4E-EA2D-44A3-93D3-246542EB9CCE}"/>
                      </a:ext>
                    </a:extLst>
                  </p:cNvPr>
                  <p:cNvSpPr>
                    <a:spLocks/>
                  </p:cNvSpPr>
                  <p:nvPr/>
                </p:nvSpPr>
                <p:spPr bwMode="auto">
                  <a:xfrm>
                    <a:off x="4304" y="1352"/>
                    <a:ext cx="292" cy="186"/>
                  </a:xfrm>
                  <a:custGeom>
                    <a:avLst/>
                    <a:gdLst>
                      <a:gd name="T0" fmla="*/ 338 w 342"/>
                      <a:gd name="T1" fmla="*/ 4 h 217"/>
                      <a:gd name="T2" fmla="*/ 336 w 342"/>
                      <a:gd name="T3" fmla="*/ 13 h 217"/>
                      <a:gd name="T4" fmla="*/ 293 w 342"/>
                      <a:gd name="T5" fmla="*/ 115 h 217"/>
                      <a:gd name="T6" fmla="*/ 172 w 342"/>
                      <a:gd name="T7" fmla="*/ 192 h 217"/>
                      <a:gd name="T8" fmla="*/ 51 w 342"/>
                      <a:gd name="T9" fmla="*/ 119 h 217"/>
                      <a:gd name="T10" fmla="*/ 7 w 342"/>
                      <a:gd name="T11" fmla="*/ 13 h 217"/>
                      <a:gd name="T12" fmla="*/ 5 w 342"/>
                      <a:gd name="T13" fmla="*/ 0 h 217"/>
                      <a:gd name="T14" fmla="*/ 0 w 342"/>
                      <a:gd name="T15" fmla="*/ 35 h 217"/>
                      <a:gd name="T16" fmla="*/ 29 w 342"/>
                      <a:gd name="T17" fmla="*/ 125 h 217"/>
                      <a:gd name="T18" fmla="*/ 170 w 342"/>
                      <a:gd name="T19" fmla="*/ 217 h 217"/>
                      <a:gd name="T20" fmla="*/ 311 w 342"/>
                      <a:gd name="T21" fmla="*/ 125 h 217"/>
                      <a:gd name="T22" fmla="*/ 340 w 342"/>
                      <a:gd name="T23" fmla="*/ 30 h 217"/>
                      <a:gd name="T24" fmla="*/ 338 w 342"/>
                      <a:gd name="T25" fmla="*/ 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217">
                        <a:moveTo>
                          <a:pt x="338" y="4"/>
                        </a:moveTo>
                        <a:cubicBezTo>
                          <a:pt x="337" y="9"/>
                          <a:pt x="336" y="13"/>
                          <a:pt x="336" y="13"/>
                        </a:cubicBezTo>
                        <a:cubicBezTo>
                          <a:pt x="336" y="13"/>
                          <a:pt x="313" y="91"/>
                          <a:pt x="293" y="115"/>
                        </a:cubicBezTo>
                        <a:cubicBezTo>
                          <a:pt x="255" y="162"/>
                          <a:pt x="205" y="191"/>
                          <a:pt x="172" y="192"/>
                        </a:cubicBezTo>
                        <a:cubicBezTo>
                          <a:pt x="138" y="192"/>
                          <a:pt x="89" y="165"/>
                          <a:pt x="51" y="119"/>
                        </a:cubicBezTo>
                        <a:cubicBezTo>
                          <a:pt x="36" y="101"/>
                          <a:pt x="8" y="20"/>
                          <a:pt x="7" y="13"/>
                        </a:cubicBezTo>
                        <a:cubicBezTo>
                          <a:pt x="7" y="9"/>
                          <a:pt x="6" y="4"/>
                          <a:pt x="5" y="0"/>
                        </a:cubicBezTo>
                        <a:cubicBezTo>
                          <a:pt x="0" y="0"/>
                          <a:pt x="0" y="35"/>
                          <a:pt x="0" y="35"/>
                        </a:cubicBezTo>
                        <a:cubicBezTo>
                          <a:pt x="7" y="76"/>
                          <a:pt x="13" y="102"/>
                          <a:pt x="29" y="125"/>
                        </a:cubicBezTo>
                        <a:cubicBezTo>
                          <a:pt x="54" y="160"/>
                          <a:pt x="126" y="217"/>
                          <a:pt x="170" y="217"/>
                        </a:cubicBezTo>
                        <a:cubicBezTo>
                          <a:pt x="214" y="217"/>
                          <a:pt x="285" y="160"/>
                          <a:pt x="311" y="125"/>
                        </a:cubicBezTo>
                        <a:cubicBezTo>
                          <a:pt x="327" y="102"/>
                          <a:pt x="331" y="72"/>
                          <a:pt x="340" y="30"/>
                        </a:cubicBezTo>
                        <a:cubicBezTo>
                          <a:pt x="340" y="30"/>
                          <a:pt x="342" y="4"/>
                          <a:pt x="338" y="4"/>
                        </a:cubicBezTo>
                        <a:close/>
                      </a:path>
                    </a:pathLst>
                  </a:custGeom>
                  <a:solidFill>
                    <a:srgbClr val="605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3" name="Freeform 59">
                    <a:extLst>
                      <a:ext uri="{FF2B5EF4-FFF2-40B4-BE49-F238E27FC236}">
                        <a16:creationId xmlns:a16="http://schemas.microsoft.com/office/drawing/2014/main" id="{10C6FC0C-9480-4B85-AD63-FE526C665A86}"/>
                      </a:ext>
                    </a:extLst>
                  </p:cNvPr>
                  <p:cNvSpPr>
                    <a:spLocks/>
                  </p:cNvSpPr>
                  <p:nvPr/>
                </p:nvSpPr>
                <p:spPr bwMode="auto">
                  <a:xfrm>
                    <a:off x="4378" y="1415"/>
                    <a:ext cx="147" cy="89"/>
                  </a:xfrm>
                  <a:custGeom>
                    <a:avLst/>
                    <a:gdLst>
                      <a:gd name="T0" fmla="*/ 163 w 172"/>
                      <a:gd name="T1" fmla="*/ 36 h 105"/>
                      <a:gd name="T2" fmla="*/ 101 w 172"/>
                      <a:gd name="T3" fmla="*/ 3 h 105"/>
                      <a:gd name="T4" fmla="*/ 86 w 172"/>
                      <a:gd name="T5" fmla="*/ 11 h 105"/>
                      <a:gd name="T6" fmla="*/ 71 w 172"/>
                      <a:gd name="T7" fmla="*/ 3 h 105"/>
                      <a:gd name="T8" fmla="*/ 9 w 172"/>
                      <a:gd name="T9" fmla="*/ 36 h 105"/>
                      <a:gd name="T10" fmla="*/ 0 w 172"/>
                      <a:gd name="T11" fmla="*/ 65 h 105"/>
                      <a:gd name="T12" fmla="*/ 0 w 172"/>
                      <a:gd name="T13" fmla="*/ 104 h 105"/>
                      <a:gd name="T14" fmla="*/ 14 w 172"/>
                      <a:gd name="T15" fmla="*/ 101 h 105"/>
                      <a:gd name="T16" fmla="*/ 24 w 172"/>
                      <a:gd name="T17" fmla="*/ 74 h 105"/>
                      <a:gd name="T18" fmla="*/ 45 w 172"/>
                      <a:gd name="T19" fmla="*/ 48 h 105"/>
                      <a:gd name="T20" fmla="*/ 86 w 172"/>
                      <a:gd name="T21" fmla="*/ 33 h 105"/>
                      <a:gd name="T22" fmla="*/ 127 w 172"/>
                      <a:gd name="T23" fmla="*/ 48 h 105"/>
                      <a:gd name="T24" fmla="*/ 148 w 172"/>
                      <a:gd name="T25" fmla="*/ 74 h 105"/>
                      <a:gd name="T26" fmla="*/ 159 w 172"/>
                      <a:gd name="T27" fmla="*/ 101 h 105"/>
                      <a:gd name="T28" fmla="*/ 172 w 172"/>
                      <a:gd name="T29" fmla="*/ 104 h 105"/>
                      <a:gd name="T30" fmla="*/ 172 w 172"/>
                      <a:gd name="T31" fmla="*/ 65 h 105"/>
                      <a:gd name="T32" fmla="*/ 163 w 172"/>
                      <a:gd name="T33" fmla="*/ 3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 h="105">
                        <a:moveTo>
                          <a:pt x="163" y="36"/>
                        </a:moveTo>
                        <a:cubicBezTo>
                          <a:pt x="157" y="23"/>
                          <a:pt x="109" y="6"/>
                          <a:pt x="101" y="3"/>
                        </a:cubicBezTo>
                        <a:cubicBezTo>
                          <a:pt x="92" y="0"/>
                          <a:pt x="86" y="11"/>
                          <a:pt x="86" y="11"/>
                        </a:cubicBezTo>
                        <a:cubicBezTo>
                          <a:pt x="86" y="11"/>
                          <a:pt x="80" y="0"/>
                          <a:pt x="71" y="3"/>
                        </a:cubicBezTo>
                        <a:cubicBezTo>
                          <a:pt x="63" y="6"/>
                          <a:pt x="15" y="23"/>
                          <a:pt x="9" y="36"/>
                        </a:cubicBezTo>
                        <a:cubicBezTo>
                          <a:pt x="3" y="48"/>
                          <a:pt x="0" y="57"/>
                          <a:pt x="0" y="65"/>
                        </a:cubicBezTo>
                        <a:cubicBezTo>
                          <a:pt x="0" y="74"/>
                          <a:pt x="0" y="104"/>
                          <a:pt x="0" y="104"/>
                        </a:cubicBezTo>
                        <a:cubicBezTo>
                          <a:pt x="0" y="104"/>
                          <a:pt x="9" y="105"/>
                          <a:pt x="14" y="101"/>
                        </a:cubicBezTo>
                        <a:cubicBezTo>
                          <a:pt x="19" y="98"/>
                          <a:pt x="24" y="87"/>
                          <a:pt x="24" y="74"/>
                        </a:cubicBezTo>
                        <a:cubicBezTo>
                          <a:pt x="24" y="61"/>
                          <a:pt x="34" y="50"/>
                          <a:pt x="45" y="48"/>
                        </a:cubicBezTo>
                        <a:cubicBezTo>
                          <a:pt x="58" y="46"/>
                          <a:pt x="86" y="41"/>
                          <a:pt x="86" y="33"/>
                        </a:cubicBezTo>
                        <a:cubicBezTo>
                          <a:pt x="86" y="41"/>
                          <a:pt x="117" y="46"/>
                          <a:pt x="127" y="48"/>
                        </a:cubicBezTo>
                        <a:cubicBezTo>
                          <a:pt x="139" y="50"/>
                          <a:pt x="148" y="61"/>
                          <a:pt x="148" y="74"/>
                        </a:cubicBezTo>
                        <a:cubicBezTo>
                          <a:pt x="148" y="87"/>
                          <a:pt x="154" y="98"/>
                          <a:pt x="159" y="101"/>
                        </a:cubicBezTo>
                        <a:cubicBezTo>
                          <a:pt x="164" y="105"/>
                          <a:pt x="172" y="104"/>
                          <a:pt x="172" y="104"/>
                        </a:cubicBezTo>
                        <a:cubicBezTo>
                          <a:pt x="172" y="104"/>
                          <a:pt x="172" y="74"/>
                          <a:pt x="172" y="65"/>
                        </a:cubicBezTo>
                        <a:cubicBezTo>
                          <a:pt x="172" y="57"/>
                          <a:pt x="169" y="48"/>
                          <a:pt x="163" y="36"/>
                        </a:cubicBezTo>
                        <a:close/>
                      </a:path>
                    </a:pathLst>
                  </a:custGeom>
                  <a:solidFill>
                    <a:srgbClr val="605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4" name="Freeform 60">
                    <a:extLst>
                      <a:ext uri="{FF2B5EF4-FFF2-40B4-BE49-F238E27FC236}">
                        <a16:creationId xmlns:a16="http://schemas.microsoft.com/office/drawing/2014/main" id="{9EFF69E5-0B21-48CF-B945-83382E02B873}"/>
                      </a:ext>
                    </a:extLst>
                  </p:cNvPr>
                  <p:cNvSpPr>
                    <a:spLocks noEditPoints="1"/>
                  </p:cNvSpPr>
                  <p:nvPr/>
                </p:nvSpPr>
                <p:spPr bwMode="auto">
                  <a:xfrm>
                    <a:off x="4319" y="1304"/>
                    <a:ext cx="269" cy="98"/>
                  </a:xfrm>
                  <a:custGeom>
                    <a:avLst/>
                    <a:gdLst>
                      <a:gd name="T0" fmla="*/ 235 w 315"/>
                      <a:gd name="T1" fmla="*/ 114 h 115"/>
                      <a:gd name="T2" fmla="*/ 240 w 315"/>
                      <a:gd name="T3" fmla="*/ 114 h 115"/>
                      <a:gd name="T4" fmla="*/ 296 w 315"/>
                      <a:gd name="T5" fmla="*/ 68 h 115"/>
                      <a:gd name="T6" fmla="*/ 308 w 315"/>
                      <a:gd name="T7" fmla="*/ 30 h 115"/>
                      <a:gd name="T8" fmla="*/ 314 w 315"/>
                      <a:gd name="T9" fmla="*/ 16 h 115"/>
                      <a:gd name="T10" fmla="*/ 306 w 315"/>
                      <a:gd name="T11" fmla="*/ 6 h 115"/>
                      <a:gd name="T12" fmla="*/ 237 w 315"/>
                      <a:gd name="T13" fmla="*/ 2 h 115"/>
                      <a:gd name="T14" fmla="*/ 237 w 315"/>
                      <a:gd name="T15" fmla="*/ 9 h 115"/>
                      <a:gd name="T16" fmla="*/ 284 w 315"/>
                      <a:gd name="T17" fmla="*/ 14 h 115"/>
                      <a:gd name="T18" fmla="*/ 282 w 315"/>
                      <a:gd name="T19" fmla="*/ 85 h 115"/>
                      <a:gd name="T20" fmla="*/ 235 w 315"/>
                      <a:gd name="T21" fmla="*/ 107 h 115"/>
                      <a:gd name="T22" fmla="*/ 235 w 315"/>
                      <a:gd name="T23" fmla="*/ 114 h 115"/>
                      <a:gd name="T24" fmla="*/ 157 w 315"/>
                      <a:gd name="T25" fmla="*/ 15 h 115"/>
                      <a:gd name="T26" fmla="*/ 83 w 315"/>
                      <a:gd name="T27" fmla="*/ 2 h 115"/>
                      <a:gd name="T28" fmla="*/ 78 w 315"/>
                      <a:gd name="T29" fmla="*/ 2 h 115"/>
                      <a:gd name="T30" fmla="*/ 77 w 315"/>
                      <a:gd name="T31" fmla="*/ 9 h 115"/>
                      <a:gd name="T32" fmla="*/ 129 w 315"/>
                      <a:gd name="T33" fmla="*/ 27 h 115"/>
                      <a:gd name="T34" fmla="*/ 99 w 315"/>
                      <a:gd name="T35" fmla="*/ 103 h 115"/>
                      <a:gd name="T36" fmla="*/ 76 w 315"/>
                      <a:gd name="T37" fmla="*/ 108 h 115"/>
                      <a:gd name="T38" fmla="*/ 75 w 315"/>
                      <a:gd name="T39" fmla="*/ 114 h 115"/>
                      <a:gd name="T40" fmla="*/ 129 w 315"/>
                      <a:gd name="T41" fmla="*/ 80 h 115"/>
                      <a:gd name="T42" fmla="*/ 157 w 315"/>
                      <a:gd name="T43" fmla="*/ 41 h 115"/>
                      <a:gd name="T44" fmla="*/ 182 w 315"/>
                      <a:gd name="T45" fmla="*/ 79 h 115"/>
                      <a:gd name="T46" fmla="*/ 235 w 315"/>
                      <a:gd name="T47" fmla="*/ 114 h 115"/>
                      <a:gd name="T48" fmla="*/ 235 w 315"/>
                      <a:gd name="T49" fmla="*/ 107 h 115"/>
                      <a:gd name="T50" fmla="*/ 211 w 315"/>
                      <a:gd name="T51" fmla="*/ 102 h 115"/>
                      <a:gd name="T52" fmla="*/ 185 w 315"/>
                      <a:gd name="T53" fmla="*/ 26 h 115"/>
                      <a:gd name="T54" fmla="*/ 237 w 315"/>
                      <a:gd name="T55" fmla="*/ 9 h 115"/>
                      <a:gd name="T56" fmla="*/ 237 w 315"/>
                      <a:gd name="T57" fmla="*/ 2 h 115"/>
                      <a:gd name="T58" fmla="*/ 232 w 315"/>
                      <a:gd name="T59" fmla="*/ 2 h 115"/>
                      <a:gd name="T60" fmla="*/ 157 w 315"/>
                      <a:gd name="T61" fmla="*/ 15 h 115"/>
                      <a:gd name="T62" fmla="*/ 78 w 315"/>
                      <a:gd name="T63" fmla="*/ 2 h 115"/>
                      <a:gd name="T64" fmla="*/ 10 w 315"/>
                      <a:gd name="T65" fmla="*/ 6 h 115"/>
                      <a:gd name="T66" fmla="*/ 0 w 315"/>
                      <a:gd name="T67" fmla="*/ 17 h 115"/>
                      <a:gd name="T68" fmla="*/ 5 w 315"/>
                      <a:gd name="T69" fmla="*/ 31 h 115"/>
                      <a:gd name="T70" fmla="*/ 15 w 315"/>
                      <a:gd name="T71" fmla="*/ 68 h 115"/>
                      <a:gd name="T72" fmla="*/ 69 w 315"/>
                      <a:gd name="T73" fmla="*/ 114 h 115"/>
                      <a:gd name="T74" fmla="*/ 75 w 315"/>
                      <a:gd name="T75" fmla="*/ 114 h 115"/>
                      <a:gd name="T76" fmla="*/ 76 w 315"/>
                      <a:gd name="T77" fmla="*/ 108 h 115"/>
                      <a:gd name="T78" fmla="*/ 28 w 315"/>
                      <a:gd name="T79" fmla="*/ 86 h 115"/>
                      <a:gd name="T80" fmla="*/ 31 w 315"/>
                      <a:gd name="T81" fmla="*/ 14 h 115"/>
                      <a:gd name="T82" fmla="*/ 77 w 315"/>
                      <a:gd name="T83" fmla="*/ 9 h 115"/>
                      <a:gd name="T84" fmla="*/ 78 w 315"/>
                      <a:gd name="T85" fmla="*/ 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5" h="115">
                        <a:moveTo>
                          <a:pt x="235" y="114"/>
                        </a:moveTo>
                        <a:cubicBezTo>
                          <a:pt x="237" y="114"/>
                          <a:pt x="238" y="114"/>
                          <a:pt x="240" y="114"/>
                        </a:cubicBezTo>
                        <a:cubicBezTo>
                          <a:pt x="281" y="110"/>
                          <a:pt x="292" y="91"/>
                          <a:pt x="296" y="68"/>
                        </a:cubicBezTo>
                        <a:cubicBezTo>
                          <a:pt x="301" y="42"/>
                          <a:pt x="302" y="33"/>
                          <a:pt x="308" y="30"/>
                        </a:cubicBezTo>
                        <a:cubicBezTo>
                          <a:pt x="313" y="28"/>
                          <a:pt x="315" y="23"/>
                          <a:pt x="314" y="16"/>
                        </a:cubicBezTo>
                        <a:cubicBezTo>
                          <a:pt x="314" y="9"/>
                          <a:pt x="314" y="8"/>
                          <a:pt x="306" y="6"/>
                        </a:cubicBezTo>
                        <a:cubicBezTo>
                          <a:pt x="299" y="3"/>
                          <a:pt x="264" y="0"/>
                          <a:pt x="237" y="2"/>
                        </a:cubicBezTo>
                        <a:cubicBezTo>
                          <a:pt x="237" y="9"/>
                          <a:pt x="237" y="9"/>
                          <a:pt x="237" y="9"/>
                        </a:cubicBezTo>
                        <a:cubicBezTo>
                          <a:pt x="258" y="8"/>
                          <a:pt x="278" y="10"/>
                          <a:pt x="284" y="14"/>
                        </a:cubicBezTo>
                        <a:cubicBezTo>
                          <a:pt x="298" y="23"/>
                          <a:pt x="294" y="64"/>
                          <a:pt x="282" y="85"/>
                        </a:cubicBezTo>
                        <a:cubicBezTo>
                          <a:pt x="275" y="100"/>
                          <a:pt x="254" y="107"/>
                          <a:pt x="235" y="107"/>
                        </a:cubicBezTo>
                        <a:lnTo>
                          <a:pt x="235" y="114"/>
                        </a:lnTo>
                        <a:close/>
                        <a:moveTo>
                          <a:pt x="157" y="15"/>
                        </a:moveTo>
                        <a:cubicBezTo>
                          <a:pt x="148" y="16"/>
                          <a:pt x="110" y="5"/>
                          <a:pt x="83" y="2"/>
                        </a:cubicBezTo>
                        <a:cubicBezTo>
                          <a:pt x="82" y="2"/>
                          <a:pt x="80" y="2"/>
                          <a:pt x="78" y="2"/>
                        </a:cubicBezTo>
                        <a:cubicBezTo>
                          <a:pt x="77" y="9"/>
                          <a:pt x="77" y="9"/>
                          <a:pt x="77" y="9"/>
                        </a:cubicBezTo>
                        <a:cubicBezTo>
                          <a:pt x="99" y="10"/>
                          <a:pt x="122" y="15"/>
                          <a:pt x="129" y="27"/>
                        </a:cubicBezTo>
                        <a:cubicBezTo>
                          <a:pt x="142" y="46"/>
                          <a:pt x="119" y="92"/>
                          <a:pt x="99" y="103"/>
                        </a:cubicBezTo>
                        <a:cubicBezTo>
                          <a:pt x="93" y="106"/>
                          <a:pt x="84" y="108"/>
                          <a:pt x="76" y="108"/>
                        </a:cubicBezTo>
                        <a:cubicBezTo>
                          <a:pt x="75" y="114"/>
                          <a:pt x="75" y="114"/>
                          <a:pt x="75" y="114"/>
                        </a:cubicBezTo>
                        <a:cubicBezTo>
                          <a:pt x="112" y="114"/>
                          <a:pt x="125" y="88"/>
                          <a:pt x="129" y="80"/>
                        </a:cubicBezTo>
                        <a:cubicBezTo>
                          <a:pt x="138" y="63"/>
                          <a:pt x="136" y="41"/>
                          <a:pt x="157" y="41"/>
                        </a:cubicBezTo>
                        <a:cubicBezTo>
                          <a:pt x="177" y="41"/>
                          <a:pt x="175" y="63"/>
                          <a:pt x="182" y="79"/>
                        </a:cubicBezTo>
                        <a:cubicBezTo>
                          <a:pt x="186" y="88"/>
                          <a:pt x="198" y="115"/>
                          <a:pt x="235" y="114"/>
                        </a:cubicBezTo>
                        <a:cubicBezTo>
                          <a:pt x="235" y="107"/>
                          <a:pt x="235" y="107"/>
                          <a:pt x="235" y="107"/>
                        </a:cubicBezTo>
                        <a:cubicBezTo>
                          <a:pt x="226" y="107"/>
                          <a:pt x="217" y="106"/>
                          <a:pt x="211" y="102"/>
                        </a:cubicBezTo>
                        <a:cubicBezTo>
                          <a:pt x="191" y="92"/>
                          <a:pt x="171" y="46"/>
                          <a:pt x="185" y="26"/>
                        </a:cubicBezTo>
                        <a:cubicBezTo>
                          <a:pt x="193" y="15"/>
                          <a:pt x="215" y="10"/>
                          <a:pt x="237" y="9"/>
                        </a:cubicBezTo>
                        <a:cubicBezTo>
                          <a:pt x="237" y="2"/>
                          <a:pt x="237" y="2"/>
                          <a:pt x="237" y="2"/>
                        </a:cubicBezTo>
                        <a:cubicBezTo>
                          <a:pt x="235" y="2"/>
                          <a:pt x="234" y="2"/>
                          <a:pt x="232" y="2"/>
                        </a:cubicBezTo>
                        <a:cubicBezTo>
                          <a:pt x="208" y="4"/>
                          <a:pt x="179" y="15"/>
                          <a:pt x="157" y="15"/>
                        </a:cubicBezTo>
                        <a:close/>
                        <a:moveTo>
                          <a:pt x="78" y="2"/>
                        </a:moveTo>
                        <a:cubicBezTo>
                          <a:pt x="51" y="1"/>
                          <a:pt x="16" y="4"/>
                          <a:pt x="10" y="6"/>
                        </a:cubicBezTo>
                        <a:cubicBezTo>
                          <a:pt x="1" y="9"/>
                          <a:pt x="1" y="10"/>
                          <a:pt x="0" y="17"/>
                        </a:cubicBezTo>
                        <a:cubicBezTo>
                          <a:pt x="0" y="23"/>
                          <a:pt x="1" y="29"/>
                          <a:pt x="5" y="31"/>
                        </a:cubicBezTo>
                        <a:cubicBezTo>
                          <a:pt x="12" y="33"/>
                          <a:pt x="12" y="42"/>
                          <a:pt x="15" y="68"/>
                        </a:cubicBezTo>
                        <a:cubicBezTo>
                          <a:pt x="19" y="92"/>
                          <a:pt x="28" y="111"/>
                          <a:pt x="69" y="114"/>
                        </a:cubicBezTo>
                        <a:cubicBezTo>
                          <a:pt x="71" y="114"/>
                          <a:pt x="73" y="114"/>
                          <a:pt x="75" y="114"/>
                        </a:cubicBezTo>
                        <a:cubicBezTo>
                          <a:pt x="76" y="108"/>
                          <a:pt x="76" y="108"/>
                          <a:pt x="76" y="108"/>
                        </a:cubicBezTo>
                        <a:cubicBezTo>
                          <a:pt x="57" y="108"/>
                          <a:pt x="35" y="101"/>
                          <a:pt x="28" y="86"/>
                        </a:cubicBezTo>
                        <a:cubicBezTo>
                          <a:pt x="18" y="65"/>
                          <a:pt x="17" y="23"/>
                          <a:pt x="31" y="14"/>
                        </a:cubicBezTo>
                        <a:cubicBezTo>
                          <a:pt x="37" y="11"/>
                          <a:pt x="57" y="8"/>
                          <a:pt x="77" y="9"/>
                        </a:cubicBezTo>
                        <a:lnTo>
                          <a:pt x="78" y="2"/>
                        </a:lnTo>
                        <a:close/>
                      </a:path>
                    </a:pathLst>
                  </a:custGeom>
                  <a:solidFill>
                    <a:srgbClr val="268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5" name="Freeform 61">
                    <a:extLst>
                      <a:ext uri="{FF2B5EF4-FFF2-40B4-BE49-F238E27FC236}">
                        <a16:creationId xmlns:a16="http://schemas.microsoft.com/office/drawing/2014/main" id="{4275F5F1-8ED8-4ABC-A8A3-6D6FF13444E6}"/>
                      </a:ext>
                    </a:extLst>
                  </p:cNvPr>
                  <p:cNvSpPr>
                    <a:spLocks/>
                  </p:cNvSpPr>
                  <p:nvPr/>
                </p:nvSpPr>
                <p:spPr bwMode="auto">
                  <a:xfrm>
                    <a:off x="4042" y="1449"/>
                    <a:ext cx="367" cy="510"/>
                  </a:xfrm>
                  <a:custGeom>
                    <a:avLst/>
                    <a:gdLst>
                      <a:gd name="T0" fmla="*/ 155 w 430"/>
                      <a:gd name="T1" fmla="*/ 55 h 598"/>
                      <a:gd name="T2" fmla="*/ 348 w 430"/>
                      <a:gd name="T3" fmla="*/ 103 h 598"/>
                      <a:gd name="T4" fmla="*/ 402 w 430"/>
                      <a:gd name="T5" fmla="*/ 279 h 598"/>
                      <a:gd name="T6" fmla="*/ 205 w 430"/>
                      <a:gd name="T7" fmla="*/ 597 h 598"/>
                      <a:gd name="T8" fmla="*/ 33 w 430"/>
                      <a:gd name="T9" fmla="*/ 272 h 598"/>
                      <a:gd name="T10" fmla="*/ 155 w 430"/>
                      <a:gd name="T11" fmla="*/ 55 h 598"/>
                    </a:gdLst>
                    <a:ahLst/>
                    <a:cxnLst>
                      <a:cxn ang="0">
                        <a:pos x="T0" y="T1"/>
                      </a:cxn>
                      <a:cxn ang="0">
                        <a:pos x="T2" y="T3"/>
                      </a:cxn>
                      <a:cxn ang="0">
                        <a:pos x="T4" y="T5"/>
                      </a:cxn>
                      <a:cxn ang="0">
                        <a:pos x="T6" y="T7"/>
                      </a:cxn>
                      <a:cxn ang="0">
                        <a:pos x="T8" y="T9"/>
                      </a:cxn>
                      <a:cxn ang="0">
                        <a:pos x="T10" y="T11"/>
                      </a:cxn>
                    </a:cxnLst>
                    <a:rect l="0" t="0" r="r" b="b"/>
                    <a:pathLst>
                      <a:path w="430" h="598">
                        <a:moveTo>
                          <a:pt x="155" y="55"/>
                        </a:moveTo>
                        <a:cubicBezTo>
                          <a:pt x="171" y="26"/>
                          <a:pt x="297" y="0"/>
                          <a:pt x="348" y="103"/>
                        </a:cubicBezTo>
                        <a:cubicBezTo>
                          <a:pt x="400" y="207"/>
                          <a:pt x="374" y="243"/>
                          <a:pt x="402" y="279"/>
                        </a:cubicBezTo>
                        <a:cubicBezTo>
                          <a:pt x="430" y="316"/>
                          <a:pt x="364" y="598"/>
                          <a:pt x="205" y="597"/>
                        </a:cubicBezTo>
                        <a:cubicBezTo>
                          <a:pt x="36" y="596"/>
                          <a:pt x="0" y="326"/>
                          <a:pt x="33" y="272"/>
                        </a:cubicBezTo>
                        <a:cubicBezTo>
                          <a:pt x="67" y="217"/>
                          <a:pt x="37" y="55"/>
                          <a:pt x="155" y="55"/>
                        </a:cubicBezTo>
                      </a:path>
                    </a:pathLst>
                  </a:custGeom>
                  <a:solidFill>
                    <a:srgbClr val="BF97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6" name="Freeform 62">
                    <a:extLst>
                      <a:ext uri="{FF2B5EF4-FFF2-40B4-BE49-F238E27FC236}">
                        <a16:creationId xmlns:a16="http://schemas.microsoft.com/office/drawing/2014/main" id="{CC64352D-A7B6-4AF8-A2F8-5D75CC7372FC}"/>
                      </a:ext>
                    </a:extLst>
                  </p:cNvPr>
                  <p:cNvSpPr>
                    <a:spLocks/>
                  </p:cNvSpPr>
                  <p:nvPr/>
                </p:nvSpPr>
                <p:spPr bwMode="auto">
                  <a:xfrm>
                    <a:off x="3906" y="1906"/>
                    <a:ext cx="629" cy="235"/>
                  </a:xfrm>
                  <a:custGeom>
                    <a:avLst/>
                    <a:gdLst>
                      <a:gd name="T0" fmla="*/ 438 w 737"/>
                      <a:gd name="T1" fmla="*/ 0 h 276"/>
                      <a:gd name="T2" fmla="*/ 295 w 737"/>
                      <a:gd name="T3" fmla="*/ 7 h 276"/>
                      <a:gd name="T4" fmla="*/ 79 w 737"/>
                      <a:gd name="T5" fmla="*/ 99 h 276"/>
                      <a:gd name="T6" fmla="*/ 0 w 737"/>
                      <a:gd name="T7" fmla="*/ 276 h 276"/>
                      <a:gd name="T8" fmla="*/ 737 w 737"/>
                      <a:gd name="T9" fmla="*/ 276 h 276"/>
                      <a:gd name="T10" fmla="*/ 658 w 737"/>
                      <a:gd name="T11" fmla="*/ 99 h 276"/>
                      <a:gd name="T12" fmla="*/ 438 w 737"/>
                      <a:gd name="T13" fmla="*/ 0 h 276"/>
                    </a:gdLst>
                    <a:ahLst/>
                    <a:cxnLst>
                      <a:cxn ang="0">
                        <a:pos x="T0" y="T1"/>
                      </a:cxn>
                      <a:cxn ang="0">
                        <a:pos x="T2" y="T3"/>
                      </a:cxn>
                      <a:cxn ang="0">
                        <a:pos x="T4" y="T5"/>
                      </a:cxn>
                      <a:cxn ang="0">
                        <a:pos x="T6" y="T7"/>
                      </a:cxn>
                      <a:cxn ang="0">
                        <a:pos x="T8" y="T9"/>
                      </a:cxn>
                      <a:cxn ang="0">
                        <a:pos x="T10" y="T11"/>
                      </a:cxn>
                      <a:cxn ang="0">
                        <a:pos x="T12" y="T13"/>
                      </a:cxn>
                    </a:cxnLst>
                    <a:rect l="0" t="0" r="r" b="b"/>
                    <a:pathLst>
                      <a:path w="737" h="276">
                        <a:moveTo>
                          <a:pt x="438" y="0"/>
                        </a:moveTo>
                        <a:cubicBezTo>
                          <a:pt x="437" y="3"/>
                          <a:pt x="296" y="5"/>
                          <a:pt x="295" y="7"/>
                        </a:cubicBezTo>
                        <a:cubicBezTo>
                          <a:pt x="250" y="70"/>
                          <a:pt x="155" y="82"/>
                          <a:pt x="79" y="99"/>
                        </a:cubicBezTo>
                        <a:cubicBezTo>
                          <a:pt x="3" y="116"/>
                          <a:pt x="0" y="212"/>
                          <a:pt x="0" y="276"/>
                        </a:cubicBezTo>
                        <a:cubicBezTo>
                          <a:pt x="737" y="276"/>
                          <a:pt x="737" y="276"/>
                          <a:pt x="737" y="276"/>
                        </a:cubicBezTo>
                        <a:cubicBezTo>
                          <a:pt x="737" y="212"/>
                          <a:pt x="736" y="116"/>
                          <a:pt x="658" y="99"/>
                        </a:cubicBezTo>
                        <a:cubicBezTo>
                          <a:pt x="581" y="81"/>
                          <a:pt x="480" y="66"/>
                          <a:pt x="438" y="0"/>
                        </a:cubicBezTo>
                        <a:close/>
                      </a:path>
                    </a:pathLst>
                  </a:custGeom>
                  <a:solidFill>
                    <a:srgbClr val="7491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7" name="Freeform 63">
                    <a:extLst>
                      <a:ext uri="{FF2B5EF4-FFF2-40B4-BE49-F238E27FC236}">
                        <a16:creationId xmlns:a16="http://schemas.microsoft.com/office/drawing/2014/main" id="{FE25B3FF-C718-4B0C-B908-5998756CC567}"/>
                      </a:ext>
                    </a:extLst>
                  </p:cNvPr>
                  <p:cNvSpPr>
                    <a:spLocks/>
                  </p:cNvSpPr>
                  <p:nvPr/>
                </p:nvSpPr>
                <p:spPr bwMode="auto">
                  <a:xfrm>
                    <a:off x="4157" y="1906"/>
                    <a:ext cx="127" cy="235"/>
                  </a:xfrm>
                  <a:custGeom>
                    <a:avLst/>
                    <a:gdLst>
                      <a:gd name="T0" fmla="*/ 149 w 149"/>
                      <a:gd name="T1" fmla="*/ 7 h 276"/>
                      <a:gd name="T2" fmla="*/ 149 w 149"/>
                      <a:gd name="T3" fmla="*/ 41 h 276"/>
                      <a:gd name="T4" fmla="*/ 113 w 149"/>
                      <a:gd name="T5" fmla="*/ 276 h 276"/>
                      <a:gd name="T6" fmla="*/ 36 w 149"/>
                      <a:gd name="T7" fmla="*/ 276 h 276"/>
                      <a:gd name="T8" fmla="*/ 0 w 149"/>
                      <a:gd name="T9" fmla="*/ 44 h 276"/>
                      <a:gd name="T10" fmla="*/ 0 w 149"/>
                      <a:gd name="T11" fmla="*/ 7 h 276"/>
                      <a:gd name="T12" fmla="*/ 1 w 149"/>
                      <a:gd name="T13" fmla="*/ 7 h 276"/>
                      <a:gd name="T14" fmla="*/ 144 w 149"/>
                      <a:gd name="T15" fmla="*/ 0 h 276"/>
                      <a:gd name="T16" fmla="*/ 149 w 149"/>
                      <a:gd name="T17" fmla="*/ 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76">
                        <a:moveTo>
                          <a:pt x="149" y="7"/>
                        </a:moveTo>
                        <a:cubicBezTo>
                          <a:pt x="149" y="41"/>
                          <a:pt x="149" y="41"/>
                          <a:pt x="149" y="41"/>
                        </a:cubicBezTo>
                        <a:cubicBezTo>
                          <a:pt x="113" y="276"/>
                          <a:pt x="113" y="276"/>
                          <a:pt x="113" y="276"/>
                        </a:cubicBezTo>
                        <a:cubicBezTo>
                          <a:pt x="36" y="276"/>
                          <a:pt x="36" y="276"/>
                          <a:pt x="36" y="276"/>
                        </a:cubicBezTo>
                        <a:cubicBezTo>
                          <a:pt x="0" y="44"/>
                          <a:pt x="0" y="44"/>
                          <a:pt x="0" y="44"/>
                        </a:cubicBezTo>
                        <a:cubicBezTo>
                          <a:pt x="0" y="7"/>
                          <a:pt x="0" y="7"/>
                          <a:pt x="0" y="7"/>
                        </a:cubicBezTo>
                        <a:cubicBezTo>
                          <a:pt x="1" y="7"/>
                          <a:pt x="1" y="7"/>
                          <a:pt x="1" y="7"/>
                        </a:cubicBezTo>
                        <a:cubicBezTo>
                          <a:pt x="2" y="5"/>
                          <a:pt x="143" y="3"/>
                          <a:pt x="144" y="0"/>
                        </a:cubicBezTo>
                        <a:cubicBezTo>
                          <a:pt x="146" y="2"/>
                          <a:pt x="147" y="4"/>
                          <a:pt x="149"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8" name="Freeform 64">
                    <a:extLst>
                      <a:ext uri="{FF2B5EF4-FFF2-40B4-BE49-F238E27FC236}">
                        <a16:creationId xmlns:a16="http://schemas.microsoft.com/office/drawing/2014/main" id="{C73B26A9-E4A3-4F8C-B75C-47F8F4DE3D68}"/>
                      </a:ext>
                    </a:extLst>
                  </p:cNvPr>
                  <p:cNvSpPr>
                    <a:spLocks/>
                  </p:cNvSpPr>
                  <p:nvPr/>
                </p:nvSpPr>
                <p:spPr bwMode="auto">
                  <a:xfrm>
                    <a:off x="4158" y="1694"/>
                    <a:ext cx="125" cy="304"/>
                  </a:xfrm>
                  <a:custGeom>
                    <a:avLst/>
                    <a:gdLst>
                      <a:gd name="T0" fmla="*/ 0 w 147"/>
                      <a:gd name="T1" fmla="*/ 98 h 356"/>
                      <a:gd name="T2" fmla="*/ 0 w 147"/>
                      <a:gd name="T3" fmla="*/ 219 h 356"/>
                      <a:gd name="T4" fmla="*/ 0 w 147"/>
                      <a:gd name="T5" fmla="*/ 278 h 356"/>
                      <a:gd name="T6" fmla="*/ 147 w 147"/>
                      <a:gd name="T7" fmla="*/ 278 h 356"/>
                      <a:gd name="T8" fmla="*/ 147 w 147"/>
                      <a:gd name="T9" fmla="*/ 219 h 356"/>
                      <a:gd name="T10" fmla="*/ 147 w 147"/>
                      <a:gd name="T11" fmla="*/ 98 h 356"/>
                      <a:gd name="T12" fmla="*/ 0 w 147"/>
                      <a:gd name="T13" fmla="*/ 98 h 356"/>
                    </a:gdLst>
                    <a:ahLst/>
                    <a:cxnLst>
                      <a:cxn ang="0">
                        <a:pos x="T0" y="T1"/>
                      </a:cxn>
                      <a:cxn ang="0">
                        <a:pos x="T2" y="T3"/>
                      </a:cxn>
                      <a:cxn ang="0">
                        <a:pos x="T4" y="T5"/>
                      </a:cxn>
                      <a:cxn ang="0">
                        <a:pos x="T6" y="T7"/>
                      </a:cxn>
                      <a:cxn ang="0">
                        <a:pos x="T8" y="T9"/>
                      </a:cxn>
                      <a:cxn ang="0">
                        <a:pos x="T10" y="T11"/>
                      </a:cxn>
                      <a:cxn ang="0">
                        <a:pos x="T12" y="T13"/>
                      </a:cxn>
                    </a:cxnLst>
                    <a:rect l="0" t="0" r="r" b="b"/>
                    <a:pathLst>
                      <a:path w="147" h="356">
                        <a:moveTo>
                          <a:pt x="0" y="98"/>
                        </a:moveTo>
                        <a:cubicBezTo>
                          <a:pt x="0" y="219"/>
                          <a:pt x="0" y="219"/>
                          <a:pt x="0" y="219"/>
                        </a:cubicBezTo>
                        <a:cubicBezTo>
                          <a:pt x="0" y="278"/>
                          <a:pt x="0" y="278"/>
                          <a:pt x="0" y="278"/>
                        </a:cubicBezTo>
                        <a:cubicBezTo>
                          <a:pt x="37" y="354"/>
                          <a:pt x="103" y="356"/>
                          <a:pt x="147" y="278"/>
                        </a:cubicBezTo>
                        <a:cubicBezTo>
                          <a:pt x="147" y="219"/>
                          <a:pt x="147" y="219"/>
                          <a:pt x="147" y="219"/>
                        </a:cubicBezTo>
                        <a:cubicBezTo>
                          <a:pt x="147" y="98"/>
                          <a:pt x="147" y="98"/>
                          <a:pt x="147" y="98"/>
                        </a:cubicBezTo>
                        <a:cubicBezTo>
                          <a:pt x="147" y="0"/>
                          <a:pt x="0" y="0"/>
                          <a:pt x="0" y="98"/>
                        </a:cubicBezTo>
                      </a:path>
                    </a:pathLst>
                  </a:custGeom>
                  <a:solidFill>
                    <a:srgbClr val="F6DB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9" name="Freeform 65">
                    <a:extLst>
                      <a:ext uri="{FF2B5EF4-FFF2-40B4-BE49-F238E27FC236}">
                        <a16:creationId xmlns:a16="http://schemas.microsoft.com/office/drawing/2014/main" id="{FF7C0ED8-C941-4A74-B79A-BBB29198E788}"/>
                      </a:ext>
                    </a:extLst>
                  </p:cNvPr>
                  <p:cNvSpPr>
                    <a:spLocks/>
                  </p:cNvSpPr>
                  <p:nvPr/>
                </p:nvSpPr>
                <p:spPr bwMode="auto">
                  <a:xfrm>
                    <a:off x="4338" y="1699"/>
                    <a:ext cx="64" cy="95"/>
                  </a:xfrm>
                  <a:custGeom>
                    <a:avLst/>
                    <a:gdLst>
                      <a:gd name="T0" fmla="*/ 57 w 75"/>
                      <a:gd name="T1" fmla="*/ 7 h 111"/>
                      <a:gd name="T2" fmla="*/ 11 w 75"/>
                      <a:gd name="T3" fmla="*/ 43 h 111"/>
                      <a:gd name="T4" fmla="*/ 18 w 75"/>
                      <a:gd name="T5" fmla="*/ 104 h 111"/>
                      <a:gd name="T6" fmla="*/ 64 w 75"/>
                      <a:gd name="T7" fmla="*/ 68 h 111"/>
                      <a:gd name="T8" fmla="*/ 57 w 75"/>
                      <a:gd name="T9" fmla="*/ 7 h 111"/>
                    </a:gdLst>
                    <a:ahLst/>
                    <a:cxnLst>
                      <a:cxn ang="0">
                        <a:pos x="T0" y="T1"/>
                      </a:cxn>
                      <a:cxn ang="0">
                        <a:pos x="T2" y="T3"/>
                      </a:cxn>
                      <a:cxn ang="0">
                        <a:pos x="T4" y="T5"/>
                      </a:cxn>
                      <a:cxn ang="0">
                        <a:pos x="T6" y="T7"/>
                      </a:cxn>
                      <a:cxn ang="0">
                        <a:pos x="T8" y="T9"/>
                      </a:cxn>
                    </a:cxnLst>
                    <a:rect l="0" t="0" r="r" b="b"/>
                    <a:pathLst>
                      <a:path w="75" h="111">
                        <a:moveTo>
                          <a:pt x="57" y="7"/>
                        </a:moveTo>
                        <a:cubicBezTo>
                          <a:pt x="43" y="0"/>
                          <a:pt x="22" y="17"/>
                          <a:pt x="11" y="43"/>
                        </a:cubicBezTo>
                        <a:cubicBezTo>
                          <a:pt x="0" y="70"/>
                          <a:pt x="3" y="97"/>
                          <a:pt x="18" y="104"/>
                        </a:cubicBezTo>
                        <a:cubicBezTo>
                          <a:pt x="33" y="111"/>
                          <a:pt x="53" y="94"/>
                          <a:pt x="64" y="68"/>
                        </a:cubicBezTo>
                        <a:cubicBezTo>
                          <a:pt x="75" y="41"/>
                          <a:pt x="72" y="14"/>
                          <a:pt x="57" y="7"/>
                        </a:cubicBezTo>
                        <a:close/>
                      </a:path>
                    </a:pathLst>
                  </a:custGeom>
                  <a:solidFill>
                    <a:srgbClr val="F6DB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0" name="Freeform 66">
                    <a:extLst>
                      <a:ext uri="{FF2B5EF4-FFF2-40B4-BE49-F238E27FC236}">
                        <a16:creationId xmlns:a16="http://schemas.microsoft.com/office/drawing/2014/main" id="{EC0ACE3C-97C5-4E27-849E-1C469E678141}"/>
                      </a:ext>
                    </a:extLst>
                  </p:cNvPr>
                  <p:cNvSpPr>
                    <a:spLocks/>
                  </p:cNvSpPr>
                  <p:nvPr/>
                </p:nvSpPr>
                <p:spPr bwMode="auto">
                  <a:xfrm>
                    <a:off x="4039" y="1699"/>
                    <a:ext cx="65" cy="95"/>
                  </a:xfrm>
                  <a:custGeom>
                    <a:avLst/>
                    <a:gdLst>
                      <a:gd name="T0" fmla="*/ 18 w 76"/>
                      <a:gd name="T1" fmla="*/ 7 h 111"/>
                      <a:gd name="T2" fmla="*/ 65 w 76"/>
                      <a:gd name="T3" fmla="*/ 43 h 111"/>
                      <a:gd name="T4" fmla="*/ 58 w 76"/>
                      <a:gd name="T5" fmla="*/ 104 h 111"/>
                      <a:gd name="T6" fmla="*/ 11 w 76"/>
                      <a:gd name="T7" fmla="*/ 68 h 111"/>
                      <a:gd name="T8" fmla="*/ 18 w 76"/>
                      <a:gd name="T9" fmla="*/ 7 h 111"/>
                    </a:gdLst>
                    <a:ahLst/>
                    <a:cxnLst>
                      <a:cxn ang="0">
                        <a:pos x="T0" y="T1"/>
                      </a:cxn>
                      <a:cxn ang="0">
                        <a:pos x="T2" y="T3"/>
                      </a:cxn>
                      <a:cxn ang="0">
                        <a:pos x="T4" y="T5"/>
                      </a:cxn>
                      <a:cxn ang="0">
                        <a:pos x="T6" y="T7"/>
                      </a:cxn>
                      <a:cxn ang="0">
                        <a:pos x="T8" y="T9"/>
                      </a:cxn>
                    </a:cxnLst>
                    <a:rect l="0" t="0" r="r" b="b"/>
                    <a:pathLst>
                      <a:path w="76" h="111">
                        <a:moveTo>
                          <a:pt x="18" y="7"/>
                        </a:moveTo>
                        <a:cubicBezTo>
                          <a:pt x="33" y="0"/>
                          <a:pt x="54" y="17"/>
                          <a:pt x="65" y="43"/>
                        </a:cubicBezTo>
                        <a:cubicBezTo>
                          <a:pt x="76" y="70"/>
                          <a:pt x="72" y="97"/>
                          <a:pt x="58" y="104"/>
                        </a:cubicBezTo>
                        <a:cubicBezTo>
                          <a:pt x="43" y="111"/>
                          <a:pt x="22" y="94"/>
                          <a:pt x="11" y="68"/>
                        </a:cubicBezTo>
                        <a:cubicBezTo>
                          <a:pt x="0" y="41"/>
                          <a:pt x="3" y="14"/>
                          <a:pt x="18" y="7"/>
                        </a:cubicBezTo>
                        <a:close/>
                      </a:path>
                    </a:pathLst>
                  </a:custGeom>
                  <a:solidFill>
                    <a:srgbClr val="F6DB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1" name="Freeform 67">
                    <a:extLst>
                      <a:ext uri="{FF2B5EF4-FFF2-40B4-BE49-F238E27FC236}">
                        <a16:creationId xmlns:a16="http://schemas.microsoft.com/office/drawing/2014/main" id="{F7150458-7803-44EE-BBF0-6FC6D9B4DA13}"/>
                      </a:ext>
                    </a:extLst>
                  </p:cNvPr>
                  <p:cNvSpPr>
                    <a:spLocks/>
                  </p:cNvSpPr>
                  <p:nvPr/>
                </p:nvSpPr>
                <p:spPr bwMode="auto">
                  <a:xfrm>
                    <a:off x="4158" y="1854"/>
                    <a:ext cx="125" cy="44"/>
                  </a:xfrm>
                  <a:custGeom>
                    <a:avLst/>
                    <a:gdLst>
                      <a:gd name="T0" fmla="*/ 147 w 147"/>
                      <a:gd name="T1" fmla="*/ 0 h 51"/>
                      <a:gd name="T2" fmla="*/ 0 w 147"/>
                      <a:gd name="T3" fmla="*/ 0 h 51"/>
                      <a:gd name="T4" fmla="*/ 0 w 147"/>
                      <a:gd name="T5" fmla="*/ 5 h 51"/>
                      <a:gd name="T6" fmla="*/ 73 w 147"/>
                      <a:gd name="T7" fmla="*/ 51 h 51"/>
                      <a:gd name="T8" fmla="*/ 147 w 147"/>
                      <a:gd name="T9" fmla="*/ 4 h 51"/>
                      <a:gd name="T10" fmla="*/ 147 w 147"/>
                      <a:gd name="T11" fmla="*/ 0 h 51"/>
                    </a:gdLst>
                    <a:ahLst/>
                    <a:cxnLst>
                      <a:cxn ang="0">
                        <a:pos x="T0" y="T1"/>
                      </a:cxn>
                      <a:cxn ang="0">
                        <a:pos x="T2" y="T3"/>
                      </a:cxn>
                      <a:cxn ang="0">
                        <a:pos x="T4" y="T5"/>
                      </a:cxn>
                      <a:cxn ang="0">
                        <a:pos x="T6" y="T7"/>
                      </a:cxn>
                      <a:cxn ang="0">
                        <a:pos x="T8" y="T9"/>
                      </a:cxn>
                      <a:cxn ang="0">
                        <a:pos x="T10" y="T11"/>
                      </a:cxn>
                    </a:cxnLst>
                    <a:rect l="0" t="0" r="r" b="b"/>
                    <a:pathLst>
                      <a:path w="147" h="51">
                        <a:moveTo>
                          <a:pt x="147" y="0"/>
                        </a:moveTo>
                        <a:cubicBezTo>
                          <a:pt x="0" y="0"/>
                          <a:pt x="0" y="0"/>
                          <a:pt x="0" y="0"/>
                        </a:cubicBezTo>
                        <a:cubicBezTo>
                          <a:pt x="0" y="5"/>
                          <a:pt x="0" y="5"/>
                          <a:pt x="0" y="5"/>
                        </a:cubicBezTo>
                        <a:cubicBezTo>
                          <a:pt x="0" y="5"/>
                          <a:pt x="46" y="51"/>
                          <a:pt x="73" y="51"/>
                        </a:cubicBezTo>
                        <a:cubicBezTo>
                          <a:pt x="100" y="51"/>
                          <a:pt x="147" y="4"/>
                          <a:pt x="147" y="4"/>
                        </a:cubicBezTo>
                        <a:cubicBezTo>
                          <a:pt x="147" y="0"/>
                          <a:pt x="147" y="0"/>
                          <a:pt x="147" y="0"/>
                        </a:cubicBezTo>
                      </a:path>
                    </a:pathLst>
                  </a:custGeom>
                  <a:solidFill>
                    <a:srgbClr val="C5AF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2" name="Freeform 68">
                    <a:extLst>
                      <a:ext uri="{FF2B5EF4-FFF2-40B4-BE49-F238E27FC236}">
                        <a16:creationId xmlns:a16="http://schemas.microsoft.com/office/drawing/2014/main" id="{017BA9BF-DEF7-409D-A303-17CECECD5594}"/>
                      </a:ext>
                    </a:extLst>
                  </p:cNvPr>
                  <p:cNvSpPr>
                    <a:spLocks/>
                  </p:cNvSpPr>
                  <p:nvPr/>
                </p:nvSpPr>
                <p:spPr bwMode="auto">
                  <a:xfrm>
                    <a:off x="4048" y="1500"/>
                    <a:ext cx="346" cy="384"/>
                  </a:xfrm>
                  <a:custGeom>
                    <a:avLst/>
                    <a:gdLst>
                      <a:gd name="T0" fmla="*/ 203 w 406"/>
                      <a:gd name="T1" fmla="*/ 450 h 450"/>
                      <a:gd name="T2" fmla="*/ 30 w 406"/>
                      <a:gd name="T3" fmla="*/ 266 h 450"/>
                      <a:gd name="T4" fmla="*/ 203 w 406"/>
                      <a:gd name="T5" fmla="*/ 0 h 450"/>
                      <a:gd name="T6" fmla="*/ 375 w 406"/>
                      <a:gd name="T7" fmla="*/ 266 h 450"/>
                      <a:gd name="T8" fmla="*/ 203 w 406"/>
                      <a:gd name="T9" fmla="*/ 450 h 450"/>
                    </a:gdLst>
                    <a:ahLst/>
                    <a:cxnLst>
                      <a:cxn ang="0">
                        <a:pos x="T0" y="T1"/>
                      </a:cxn>
                      <a:cxn ang="0">
                        <a:pos x="T2" y="T3"/>
                      </a:cxn>
                      <a:cxn ang="0">
                        <a:pos x="T4" y="T5"/>
                      </a:cxn>
                      <a:cxn ang="0">
                        <a:pos x="T6" y="T7"/>
                      </a:cxn>
                      <a:cxn ang="0">
                        <a:pos x="T8" y="T9"/>
                      </a:cxn>
                    </a:cxnLst>
                    <a:rect l="0" t="0" r="r" b="b"/>
                    <a:pathLst>
                      <a:path w="406" h="450">
                        <a:moveTo>
                          <a:pt x="203" y="450"/>
                        </a:moveTo>
                        <a:cubicBezTo>
                          <a:pt x="157" y="450"/>
                          <a:pt x="60" y="374"/>
                          <a:pt x="30" y="266"/>
                        </a:cubicBezTo>
                        <a:cubicBezTo>
                          <a:pt x="0" y="157"/>
                          <a:pt x="57" y="0"/>
                          <a:pt x="203" y="0"/>
                        </a:cubicBezTo>
                        <a:cubicBezTo>
                          <a:pt x="349" y="0"/>
                          <a:pt x="406" y="157"/>
                          <a:pt x="375" y="266"/>
                        </a:cubicBezTo>
                        <a:cubicBezTo>
                          <a:pt x="346" y="374"/>
                          <a:pt x="249" y="450"/>
                          <a:pt x="203" y="450"/>
                        </a:cubicBezTo>
                        <a:close/>
                      </a:path>
                    </a:pathLst>
                  </a:custGeom>
                  <a:solidFill>
                    <a:srgbClr val="F6DB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3" name="Freeform 69">
                    <a:extLst>
                      <a:ext uri="{FF2B5EF4-FFF2-40B4-BE49-F238E27FC236}">
                        <a16:creationId xmlns:a16="http://schemas.microsoft.com/office/drawing/2014/main" id="{A357B2C2-5012-4A63-9856-C8114277BAB3}"/>
                      </a:ext>
                    </a:extLst>
                  </p:cNvPr>
                  <p:cNvSpPr>
                    <a:spLocks/>
                  </p:cNvSpPr>
                  <p:nvPr/>
                </p:nvSpPr>
                <p:spPr bwMode="auto">
                  <a:xfrm>
                    <a:off x="4025" y="1489"/>
                    <a:ext cx="367" cy="265"/>
                  </a:xfrm>
                  <a:custGeom>
                    <a:avLst/>
                    <a:gdLst>
                      <a:gd name="T0" fmla="*/ 259 w 430"/>
                      <a:gd name="T1" fmla="*/ 148 h 310"/>
                      <a:gd name="T2" fmla="*/ 357 w 430"/>
                      <a:gd name="T3" fmla="*/ 226 h 310"/>
                      <a:gd name="T4" fmla="*/ 387 w 430"/>
                      <a:gd name="T5" fmla="*/ 301 h 310"/>
                      <a:gd name="T6" fmla="*/ 411 w 430"/>
                      <a:gd name="T7" fmla="*/ 145 h 310"/>
                      <a:gd name="T8" fmla="*/ 257 w 430"/>
                      <a:gd name="T9" fmla="*/ 4 h 310"/>
                      <a:gd name="T10" fmla="*/ 104 w 430"/>
                      <a:gd name="T11" fmla="*/ 47 h 310"/>
                      <a:gd name="T12" fmla="*/ 63 w 430"/>
                      <a:gd name="T13" fmla="*/ 310 h 310"/>
                      <a:gd name="T14" fmla="*/ 148 w 430"/>
                      <a:gd name="T15" fmla="*/ 105 h 310"/>
                      <a:gd name="T16" fmla="*/ 259 w 430"/>
                      <a:gd name="T17" fmla="*/ 1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310">
                        <a:moveTo>
                          <a:pt x="259" y="148"/>
                        </a:moveTo>
                        <a:cubicBezTo>
                          <a:pt x="295" y="223"/>
                          <a:pt x="310" y="246"/>
                          <a:pt x="357" y="226"/>
                        </a:cubicBezTo>
                        <a:cubicBezTo>
                          <a:pt x="405" y="206"/>
                          <a:pt x="396" y="262"/>
                          <a:pt x="387" y="301"/>
                        </a:cubicBezTo>
                        <a:cubicBezTo>
                          <a:pt x="430" y="248"/>
                          <a:pt x="425" y="197"/>
                          <a:pt x="411" y="145"/>
                        </a:cubicBezTo>
                        <a:cubicBezTo>
                          <a:pt x="397" y="88"/>
                          <a:pt x="325" y="2"/>
                          <a:pt x="257" y="4"/>
                        </a:cubicBezTo>
                        <a:cubicBezTo>
                          <a:pt x="220" y="0"/>
                          <a:pt x="164" y="5"/>
                          <a:pt x="104" y="47"/>
                        </a:cubicBezTo>
                        <a:cubicBezTo>
                          <a:pt x="0" y="122"/>
                          <a:pt x="35" y="290"/>
                          <a:pt x="63" y="310"/>
                        </a:cubicBezTo>
                        <a:cubicBezTo>
                          <a:pt x="36" y="155"/>
                          <a:pt x="102" y="186"/>
                          <a:pt x="148" y="105"/>
                        </a:cubicBezTo>
                        <a:cubicBezTo>
                          <a:pt x="163" y="69"/>
                          <a:pt x="221" y="67"/>
                          <a:pt x="259" y="148"/>
                        </a:cubicBezTo>
                        <a:close/>
                      </a:path>
                    </a:pathLst>
                  </a:custGeom>
                  <a:solidFill>
                    <a:srgbClr val="BF97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4" name="Freeform 70">
                    <a:extLst>
                      <a:ext uri="{FF2B5EF4-FFF2-40B4-BE49-F238E27FC236}">
                        <a16:creationId xmlns:a16="http://schemas.microsoft.com/office/drawing/2014/main" id="{32F71715-D622-40BC-BADB-888274D34AE0}"/>
                      </a:ext>
                    </a:extLst>
                  </p:cNvPr>
                  <p:cNvSpPr>
                    <a:spLocks/>
                  </p:cNvSpPr>
                  <p:nvPr/>
                </p:nvSpPr>
                <p:spPr bwMode="auto">
                  <a:xfrm>
                    <a:off x="4064" y="1911"/>
                    <a:ext cx="125" cy="230"/>
                  </a:xfrm>
                  <a:custGeom>
                    <a:avLst/>
                    <a:gdLst>
                      <a:gd name="T0" fmla="*/ 125 w 125"/>
                      <a:gd name="T1" fmla="*/ 230 h 230"/>
                      <a:gd name="T2" fmla="*/ 71 w 125"/>
                      <a:gd name="T3" fmla="*/ 230 h 230"/>
                      <a:gd name="T4" fmla="*/ 67 w 125"/>
                      <a:gd name="T5" fmla="*/ 230 h 230"/>
                      <a:gd name="T6" fmla="*/ 13 w 125"/>
                      <a:gd name="T7" fmla="*/ 180 h 230"/>
                      <a:gd name="T8" fmla="*/ 68 w 125"/>
                      <a:gd name="T9" fmla="*/ 142 h 230"/>
                      <a:gd name="T10" fmla="*/ 0 w 125"/>
                      <a:gd name="T11" fmla="*/ 111 h 230"/>
                      <a:gd name="T12" fmla="*/ 45 w 125"/>
                      <a:gd name="T13" fmla="*/ 41 h 230"/>
                      <a:gd name="T14" fmla="*/ 63 w 125"/>
                      <a:gd name="T15" fmla="*/ 13 h 230"/>
                      <a:gd name="T16" fmla="*/ 93 w 125"/>
                      <a:gd name="T17" fmla="*/ 0 h 230"/>
                      <a:gd name="T18" fmla="*/ 93 w 125"/>
                      <a:gd name="T19" fmla="*/ 32 h 230"/>
                      <a:gd name="T20" fmla="*/ 124 w 125"/>
                      <a:gd name="T21" fmla="*/ 230 h 230"/>
                      <a:gd name="T22" fmla="*/ 125 w 125"/>
                      <a:gd name="T23"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230">
                        <a:moveTo>
                          <a:pt x="125" y="230"/>
                        </a:moveTo>
                        <a:lnTo>
                          <a:pt x="71" y="230"/>
                        </a:lnTo>
                        <a:lnTo>
                          <a:pt x="67" y="230"/>
                        </a:lnTo>
                        <a:lnTo>
                          <a:pt x="13" y="180"/>
                        </a:lnTo>
                        <a:lnTo>
                          <a:pt x="68" y="142"/>
                        </a:lnTo>
                        <a:lnTo>
                          <a:pt x="0" y="111"/>
                        </a:lnTo>
                        <a:lnTo>
                          <a:pt x="45" y="41"/>
                        </a:lnTo>
                        <a:lnTo>
                          <a:pt x="63" y="13"/>
                        </a:lnTo>
                        <a:lnTo>
                          <a:pt x="93" y="0"/>
                        </a:lnTo>
                        <a:lnTo>
                          <a:pt x="93" y="32"/>
                        </a:lnTo>
                        <a:lnTo>
                          <a:pt x="124" y="230"/>
                        </a:lnTo>
                        <a:lnTo>
                          <a:pt x="125" y="23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5" name="Freeform 71">
                    <a:extLst>
                      <a:ext uri="{FF2B5EF4-FFF2-40B4-BE49-F238E27FC236}">
                        <a16:creationId xmlns:a16="http://schemas.microsoft.com/office/drawing/2014/main" id="{36181F53-5A6F-491C-AE98-856E8C88D86B}"/>
                      </a:ext>
                    </a:extLst>
                  </p:cNvPr>
                  <p:cNvSpPr>
                    <a:spLocks/>
                  </p:cNvSpPr>
                  <p:nvPr/>
                </p:nvSpPr>
                <p:spPr bwMode="auto">
                  <a:xfrm>
                    <a:off x="4253" y="1909"/>
                    <a:ext cx="123" cy="232"/>
                  </a:xfrm>
                  <a:custGeom>
                    <a:avLst/>
                    <a:gdLst>
                      <a:gd name="T0" fmla="*/ 55 w 123"/>
                      <a:gd name="T1" fmla="*/ 143 h 232"/>
                      <a:gd name="T2" fmla="*/ 111 w 123"/>
                      <a:gd name="T3" fmla="*/ 179 h 232"/>
                      <a:gd name="T4" fmla="*/ 56 w 123"/>
                      <a:gd name="T5" fmla="*/ 232 h 232"/>
                      <a:gd name="T6" fmla="*/ 52 w 123"/>
                      <a:gd name="T7" fmla="*/ 232 h 232"/>
                      <a:gd name="T8" fmla="*/ 0 w 123"/>
                      <a:gd name="T9" fmla="*/ 232 h 232"/>
                      <a:gd name="T10" fmla="*/ 0 w 123"/>
                      <a:gd name="T11" fmla="*/ 232 h 232"/>
                      <a:gd name="T12" fmla="*/ 31 w 123"/>
                      <a:gd name="T13" fmla="*/ 32 h 232"/>
                      <a:gd name="T14" fmla="*/ 31 w 123"/>
                      <a:gd name="T15" fmla="*/ 0 h 232"/>
                      <a:gd name="T16" fmla="*/ 68 w 123"/>
                      <a:gd name="T17" fmla="*/ 16 h 232"/>
                      <a:gd name="T18" fmla="*/ 84 w 123"/>
                      <a:gd name="T19" fmla="*/ 44 h 232"/>
                      <a:gd name="T20" fmla="*/ 123 w 123"/>
                      <a:gd name="T21" fmla="*/ 110 h 232"/>
                      <a:gd name="T22" fmla="*/ 55 w 123"/>
                      <a:gd name="T23" fmla="*/ 14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232">
                        <a:moveTo>
                          <a:pt x="55" y="143"/>
                        </a:moveTo>
                        <a:lnTo>
                          <a:pt x="111" y="179"/>
                        </a:lnTo>
                        <a:lnTo>
                          <a:pt x="56" y="232"/>
                        </a:lnTo>
                        <a:lnTo>
                          <a:pt x="52" y="232"/>
                        </a:lnTo>
                        <a:lnTo>
                          <a:pt x="0" y="232"/>
                        </a:lnTo>
                        <a:lnTo>
                          <a:pt x="0" y="232"/>
                        </a:lnTo>
                        <a:lnTo>
                          <a:pt x="31" y="32"/>
                        </a:lnTo>
                        <a:lnTo>
                          <a:pt x="31" y="0"/>
                        </a:lnTo>
                        <a:lnTo>
                          <a:pt x="68" y="16"/>
                        </a:lnTo>
                        <a:lnTo>
                          <a:pt x="84" y="44"/>
                        </a:lnTo>
                        <a:lnTo>
                          <a:pt x="123" y="110"/>
                        </a:lnTo>
                        <a:lnTo>
                          <a:pt x="55" y="143"/>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6" name="Freeform 72">
                    <a:extLst>
                      <a:ext uri="{FF2B5EF4-FFF2-40B4-BE49-F238E27FC236}">
                        <a16:creationId xmlns:a16="http://schemas.microsoft.com/office/drawing/2014/main" id="{38B48E3C-64FE-4788-BB74-700FFFC121DF}"/>
                      </a:ext>
                    </a:extLst>
                  </p:cNvPr>
                  <p:cNvSpPr>
                    <a:spLocks/>
                  </p:cNvSpPr>
                  <p:nvPr/>
                </p:nvSpPr>
                <p:spPr bwMode="auto">
                  <a:xfrm>
                    <a:off x="5433" y="1149"/>
                    <a:ext cx="201" cy="511"/>
                  </a:xfrm>
                  <a:custGeom>
                    <a:avLst/>
                    <a:gdLst>
                      <a:gd name="T0" fmla="*/ 85 w 236"/>
                      <a:gd name="T1" fmla="*/ 54 h 598"/>
                      <a:gd name="T2" fmla="*/ 191 w 236"/>
                      <a:gd name="T3" fmla="*/ 103 h 598"/>
                      <a:gd name="T4" fmla="*/ 221 w 236"/>
                      <a:gd name="T5" fmla="*/ 279 h 598"/>
                      <a:gd name="T6" fmla="*/ 113 w 236"/>
                      <a:gd name="T7" fmla="*/ 597 h 598"/>
                      <a:gd name="T8" fmla="*/ 18 w 236"/>
                      <a:gd name="T9" fmla="*/ 271 h 598"/>
                      <a:gd name="T10" fmla="*/ 85 w 236"/>
                      <a:gd name="T11" fmla="*/ 54 h 598"/>
                    </a:gdLst>
                    <a:ahLst/>
                    <a:cxnLst>
                      <a:cxn ang="0">
                        <a:pos x="T0" y="T1"/>
                      </a:cxn>
                      <a:cxn ang="0">
                        <a:pos x="T2" y="T3"/>
                      </a:cxn>
                      <a:cxn ang="0">
                        <a:pos x="T4" y="T5"/>
                      </a:cxn>
                      <a:cxn ang="0">
                        <a:pos x="T6" y="T7"/>
                      </a:cxn>
                      <a:cxn ang="0">
                        <a:pos x="T8" y="T9"/>
                      </a:cxn>
                      <a:cxn ang="0">
                        <a:pos x="T10" y="T11"/>
                      </a:cxn>
                    </a:cxnLst>
                    <a:rect l="0" t="0" r="r" b="b"/>
                    <a:pathLst>
                      <a:path w="236" h="598">
                        <a:moveTo>
                          <a:pt x="85" y="54"/>
                        </a:moveTo>
                        <a:cubicBezTo>
                          <a:pt x="94" y="25"/>
                          <a:pt x="163" y="0"/>
                          <a:pt x="191" y="103"/>
                        </a:cubicBezTo>
                        <a:cubicBezTo>
                          <a:pt x="219" y="206"/>
                          <a:pt x="205" y="243"/>
                          <a:pt x="221" y="279"/>
                        </a:cubicBezTo>
                        <a:cubicBezTo>
                          <a:pt x="236" y="316"/>
                          <a:pt x="200" y="598"/>
                          <a:pt x="113" y="597"/>
                        </a:cubicBezTo>
                        <a:cubicBezTo>
                          <a:pt x="20" y="596"/>
                          <a:pt x="0" y="326"/>
                          <a:pt x="18" y="271"/>
                        </a:cubicBezTo>
                        <a:cubicBezTo>
                          <a:pt x="37" y="217"/>
                          <a:pt x="20" y="54"/>
                          <a:pt x="85" y="54"/>
                        </a:cubicBezTo>
                      </a:path>
                    </a:pathLst>
                  </a:custGeom>
                  <a:solidFill>
                    <a:srgbClr val="605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7" name="Freeform 73">
                    <a:extLst>
                      <a:ext uri="{FF2B5EF4-FFF2-40B4-BE49-F238E27FC236}">
                        <a16:creationId xmlns:a16="http://schemas.microsoft.com/office/drawing/2014/main" id="{2E63B0AD-F89B-4B3A-943F-6BB46EEB8161}"/>
                      </a:ext>
                    </a:extLst>
                  </p:cNvPr>
                  <p:cNvSpPr>
                    <a:spLocks/>
                  </p:cNvSpPr>
                  <p:nvPr/>
                </p:nvSpPr>
                <p:spPr bwMode="auto">
                  <a:xfrm>
                    <a:off x="5638" y="1149"/>
                    <a:ext cx="202" cy="511"/>
                  </a:xfrm>
                  <a:custGeom>
                    <a:avLst/>
                    <a:gdLst>
                      <a:gd name="T0" fmla="*/ 151 w 237"/>
                      <a:gd name="T1" fmla="*/ 54 h 598"/>
                      <a:gd name="T2" fmla="*/ 45 w 237"/>
                      <a:gd name="T3" fmla="*/ 103 h 598"/>
                      <a:gd name="T4" fmla="*/ 15 w 237"/>
                      <a:gd name="T5" fmla="*/ 279 h 598"/>
                      <a:gd name="T6" fmla="*/ 123 w 237"/>
                      <a:gd name="T7" fmla="*/ 597 h 598"/>
                      <a:gd name="T8" fmla="*/ 218 w 237"/>
                      <a:gd name="T9" fmla="*/ 271 h 598"/>
                      <a:gd name="T10" fmla="*/ 151 w 237"/>
                      <a:gd name="T11" fmla="*/ 54 h 598"/>
                    </a:gdLst>
                    <a:ahLst/>
                    <a:cxnLst>
                      <a:cxn ang="0">
                        <a:pos x="T0" y="T1"/>
                      </a:cxn>
                      <a:cxn ang="0">
                        <a:pos x="T2" y="T3"/>
                      </a:cxn>
                      <a:cxn ang="0">
                        <a:pos x="T4" y="T5"/>
                      </a:cxn>
                      <a:cxn ang="0">
                        <a:pos x="T6" y="T7"/>
                      </a:cxn>
                      <a:cxn ang="0">
                        <a:pos x="T8" y="T9"/>
                      </a:cxn>
                      <a:cxn ang="0">
                        <a:pos x="T10" y="T11"/>
                      </a:cxn>
                    </a:cxnLst>
                    <a:rect l="0" t="0" r="r" b="b"/>
                    <a:pathLst>
                      <a:path w="237" h="598">
                        <a:moveTo>
                          <a:pt x="151" y="54"/>
                        </a:moveTo>
                        <a:cubicBezTo>
                          <a:pt x="142" y="25"/>
                          <a:pt x="73" y="0"/>
                          <a:pt x="45" y="103"/>
                        </a:cubicBezTo>
                        <a:cubicBezTo>
                          <a:pt x="17" y="206"/>
                          <a:pt x="31" y="243"/>
                          <a:pt x="15" y="279"/>
                        </a:cubicBezTo>
                        <a:cubicBezTo>
                          <a:pt x="0" y="316"/>
                          <a:pt x="37" y="598"/>
                          <a:pt x="123" y="597"/>
                        </a:cubicBezTo>
                        <a:cubicBezTo>
                          <a:pt x="216" y="596"/>
                          <a:pt x="237" y="326"/>
                          <a:pt x="218" y="271"/>
                        </a:cubicBezTo>
                        <a:cubicBezTo>
                          <a:pt x="200" y="217"/>
                          <a:pt x="216" y="54"/>
                          <a:pt x="151" y="54"/>
                        </a:cubicBezTo>
                      </a:path>
                    </a:pathLst>
                  </a:custGeom>
                  <a:solidFill>
                    <a:srgbClr val="605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8" name="Freeform 74">
                    <a:extLst>
                      <a:ext uri="{FF2B5EF4-FFF2-40B4-BE49-F238E27FC236}">
                        <a16:creationId xmlns:a16="http://schemas.microsoft.com/office/drawing/2014/main" id="{F0743C9C-F5F5-4726-A235-985CF2E2078F}"/>
                      </a:ext>
                    </a:extLst>
                  </p:cNvPr>
                  <p:cNvSpPr>
                    <a:spLocks/>
                  </p:cNvSpPr>
                  <p:nvPr/>
                </p:nvSpPr>
                <p:spPr bwMode="auto">
                  <a:xfrm>
                    <a:off x="5326" y="1557"/>
                    <a:ext cx="629" cy="236"/>
                  </a:xfrm>
                  <a:custGeom>
                    <a:avLst/>
                    <a:gdLst>
                      <a:gd name="T0" fmla="*/ 438 w 737"/>
                      <a:gd name="T1" fmla="*/ 0 h 276"/>
                      <a:gd name="T2" fmla="*/ 295 w 737"/>
                      <a:gd name="T3" fmla="*/ 7 h 276"/>
                      <a:gd name="T4" fmla="*/ 79 w 737"/>
                      <a:gd name="T5" fmla="*/ 99 h 276"/>
                      <a:gd name="T6" fmla="*/ 0 w 737"/>
                      <a:gd name="T7" fmla="*/ 276 h 276"/>
                      <a:gd name="T8" fmla="*/ 737 w 737"/>
                      <a:gd name="T9" fmla="*/ 276 h 276"/>
                      <a:gd name="T10" fmla="*/ 658 w 737"/>
                      <a:gd name="T11" fmla="*/ 99 h 276"/>
                      <a:gd name="T12" fmla="*/ 438 w 737"/>
                      <a:gd name="T13" fmla="*/ 0 h 276"/>
                    </a:gdLst>
                    <a:ahLst/>
                    <a:cxnLst>
                      <a:cxn ang="0">
                        <a:pos x="T0" y="T1"/>
                      </a:cxn>
                      <a:cxn ang="0">
                        <a:pos x="T2" y="T3"/>
                      </a:cxn>
                      <a:cxn ang="0">
                        <a:pos x="T4" y="T5"/>
                      </a:cxn>
                      <a:cxn ang="0">
                        <a:pos x="T6" y="T7"/>
                      </a:cxn>
                      <a:cxn ang="0">
                        <a:pos x="T8" y="T9"/>
                      </a:cxn>
                      <a:cxn ang="0">
                        <a:pos x="T10" y="T11"/>
                      </a:cxn>
                      <a:cxn ang="0">
                        <a:pos x="T12" y="T13"/>
                      </a:cxn>
                    </a:cxnLst>
                    <a:rect l="0" t="0" r="r" b="b"/>
                    <a:pathLst>
                      <a:path w="737" h="276">
                        <a:moveTo>
                          <a:pt x="438" y="0"/>
                        </a:moveTo>
                        <a:cubicBezTo>
                          <a:pt x="437" y="3"/>
                          <a:pt x="296" y="5"/>
                          <a:pt x="295" y="7"/>
                        </a:cubicBezTo>
                        <a:cubicBezTo>
                          <a:pt x="250" y="70"/>
                          <a:pt x="155" y="82"/>
                          <a:pt x="79" y="99"/>
                        </a:cubicBezTo>
                        <a:cubicBezTo>
                          <a:pt x="3" y="116"/>
                          <a:pt x="0" y="212"/>
                          <a:pt x="0" y="276"/>
                        </a:cubicBezTo>
                        <a:cubicBezTo>
                          <a:pt x="737" y="276"/>
                          <a:pt x="737" y="276"/>
                          <a:pt x="737" y="276"/>
                        </a:cubicBezTo>
                        <a:cubicBezTo>
                          <a:pt x="737" y="212"/>
                          <a:pt x="736" y="116"/>
                          <a:pt x="658" y="99"/>
                        </a:cubicBezTo>
                        <a:cubicBezTo>
                          <a:pt x="581" y="81"/>
                          <a:pt x="480" y="66"/>
                          <a:pt x="438" y="0"/>
                        </a:cubicBezTo>
                      </a:path>
                    </a:pathLst>
                  </a:custGeom>
                  <a:solidFill>
                    <a:srgbClr val="C9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9" name="Freeform 75">
                    <a:extLst>
                      <a:ext uri="{FF2B5EF4-FFF2-40B4-BE49-F238E27FC236}">
                        <a16:creationId xmlns:a16="http://schemas.microsoft.com/office/drawing/2014/main" id="{E2F1A90A-0CF1-4D5D-8FD0-A51EBA9D074A}"/>
                      </a:ext>
                    </a:extLst>
                  </p:cNvPr>
                  <p:cNvSpPr>
                    <a:spLocks/>
                  </p:cNvSpPr>
                  <p:nvPr/>
                </p:nvSpPr>
                <p:spPr bwMode="auto">
                  <a:xfrm>
                    <a:off x="5577" y="1557"/>
                    <a:ext cx="127" cy="236"/>
                  </a:xfrm>
                  <a:custGeom>
                    <a:avLst/>
                    <a:gdLst>
                      <a:gd name="T0" fmla="*/ 149 w 149"/>
                      <a:gd name="T1" fmla="*/ 7 h 276"/>
                      <a:gd name="T2" fmla="*/ 149 w 149"/>
                      <a:gd name="T3" fmla="*/ 41 h 276"/>
                      <a:gd name="T4" fmla="*/ 113 w 149"/>
                      <a:gd name="T5" fmla="*/ 276 h 276"/>
                      <a:gd name="T6" fmla="*/ 36 w 149"/>
                      <a:gd name="T7" fmla="*/ 276 h 276"/>
                      <a:gd name="T8" fmla="*/ 0 w 149"/>
                      <a:gd name="T9" fmla="*/ 44 h 276"/>
                      <a:gd name="T10" fmla="*/ 0 w 149"/>
                      <a:gd name="T11" fmla="*/ 7 h 276"/>
                      <a:gd name="T12" fmla="*/ 1 w 149"/>
                      <a:gd name="T13" fmla="*/ 7 h 276"/>
                      <a:gd name="T14" fmla="*/ 144 w 149"/>
                      <a:gd name="T15" fmla="*/ 0 h 276"/>
                      <a:gd name="T16" fmla="*/ 149 w 149"/>
                      <a:gd name="T17" fmla="*/ 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76">
                        <a:moveTo>
                          <a:pt x="149" y="7"/>
                        </a:moveTo>
                        <a:cubicBezTo>
                          <a:pt x="149" y="41"/>
                          <a:pt x="149" y="41"/>
                          <a:pt x="149" y="41"/>
                        </a:cubicBezTo>
                        <a:cubicBezTo>
                          <a:pt x="113" y="276"/>
                          <a:pt x="113" y="276"/>
                          <a:pt x="113" y="276"/>
                        </a:cubicBezTo>
                        <a:cubicBezTo>
                          <a:pt x="36" y="276"/>
                          <a:pt x="36" y="276"/>
                          <a:pt x="36" y="276"/>
                        </a:cubicBezTo>
                        <a:cubicBezTo>
                          <a:pt x="0" y="44"/>
                          <a:pt x="0" y="44"/>
                          <a:pt x="0" y="44"/>
                        </a:cubicBezTo>
                        <a:cubicBezTo>
                          <a:pt x="0" y="7"/>
                          <a:pt x="0" y="7"/>
                          <a:pt x="0" y="7"/>
                        </a:cubicBezTo>
                        <a:cubicBezTo>
                          <a:pt x="1" y="7"/>
                          <a:pt x="1" y="7"/>
                          <a:pt x="1" y="7"/>
                        </a:cubicBezTo>
                        <a:cubicBezTo>
                          <a:pt x="2" y="5"/>
                          <a:pt x="143" y="3"/>
                          <a:pt x="144" y="0"/>
                        </a:cubicBezTo>
                        <a:cubicBezTo>
                          <a:pt x="146" y="2"/>
                          <a:pt x="147" y="4"/>
                          <a:pt x="149" y="7"/>
                        </a:cubicBezTo>
                        <a:close/>
                      </a:path>
                    </a:pathLst>
                  </a:custGeom>
                  <a:solidFill>
                    <a:srgbClr val="C9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0" name="Freeform 76">
                    <a:extLst>
                      <a:ext uri="{FF2B5EF4-FFF2-40B4-BE49-F238E27FC236}">
                        <a16:creationId xmlns:a16="http://schemas.microsoft.com/office/drawing/2014/main" id="{F573DAB9-EF01-421E-B0C5-60EFB0832A03}"/>
                      </a:ext>
                    </a:extLst>
                  </p:cNvPr>
                  <p:cNvSpPr>
                    <a:spLocks/>
                  </p:cNvSpPr>
                  <p:nvPr/>
                </p:nvSpPr>
                <p:spPr bwMode="auto">
                  <a:xfrm>
                    <a:off x="5578" y="1346"/>
                    <a:ext cx="126" cy="304"/>
                  </a:xfrm>
                  <a:custGeom>
                    <a:avLst/>
                    <a:gdLst>
                      <a:gd name="T0" fmla="*/ 0 w 148"/>
                      <a:gd name="T1" fmla="*/ 98 h 356"/>
                      <a:gd name="T2" fmla="*/ 0 w 148"/>
                      <a:gd name="T3" fmla="*/ 219 h 356"/>
                      <a:gd name="T4" fmla="*/ 0 w 148"/>
                      <a:gd name="T5" fmla="*/ 278 h 356"/>
                      <a:gd name="T6" fmla="*/ 148 w 148"/>
                      <a:gd name="T7" fmla="*/ 278 h 356"/>
                      <a:gd name="T8" fmla="*/ 148 w 148"/>
                      <a:gd name="T9" fmla="*/ 219 h 356"/>
                      <a:gd name="T10" fmla="*/ 148 w 148"/>
                      <a:gd name="T11" fmla="*/ 98 h 356"/>
                      <a:gd name="T12" fmla="*/ 0 w 148"/>
                      <a:gd name="T13" fmla="*/ 98 h 356"/>
                    </a:gdLst>
                    <a:ahLst/>
                    <a:cxnLst>
                      <a:cxn ang="0">
                        <a:pos x="T0" y="T1"/>
                      </a:cxn>
                      <a:cxn ang="0">
                        <a:pos x="T2" y="T3"/>
                      </a:cxn>
                      <a:cxn ang="0">
                        <a:pos x="T4" y="T5"/>
                      </a:cxn>
                      <a:cxn ang="0">
                        <a:pos x="T6" y="T7"/>
                      </a:cxn>
                      <a:cxn ang="0">
                        <a:pos x="T8" y="T9"/>
                      </a:cxn>
                      <a:cxn ang="0">
                        <a:pos x="T10" y="T11"/>
                      </a:cxn>
                      <a:cxn ang="0">
                        <a:pos x="T12" y="T13"/>
                      </a:cxn>
                    </a:cxnLst>
                    <a:rect l="0" t="0" r="r" b="b"/>
                    <a:pathLst>
                      <a:path w="148" h="356">
                        <a:moveTo>
                          <a:pt x="0" y="98"/>
                        </a:moveTo>
                        <a:cubicBezTo>
                          <a:pt x="0" y="219"/>
                          <a:pt x="0" y="219"/>
                          <a:pt x="0" y="219"/>
                        </a:cubicBezTo>
                        <a:cubicBezTo>
                          <a:pt x="0" y="278"/>
                          <a:pt x="0" y="278"/>
                          <a:pt x="0" y="278"/>
                        </a:cubicBezTo>
                        <a:cubicBezTo>
                          <a:pt x="37" y="354"/>
                          <a:pt x="103" y="356"/>
                          <a:pt x="148" y="278"/>
                        </a:cubicBezTo>
                        <a:cubicBezTo>
                          <a:pt x="148" y="219"/>
                          <a:pt x="148" y="219"/>
                          <a:pt x="148" y="219"/>
                        </a:cubicBezTo>
                        <a:cubicBezTo>
                          <a:pt x="148" y="98"/>
                          <a:pt x="148" y="98"/>
                          <a:pt x="148" y="98"/>
                        </a:cubicBezTo>
                        <a:cubicBezTo>
                          <a:pt x="148" y="0"/>
                          <a:pt x="0" y="0"/>
                          <a:pt x="0" y="98"/>
                        </a:cubicBezTo>
                      </a:path>
                    </a:pathLst>
                  </a:custGeom>
                  <a:solidFill>
                    <a:srgbClr val="F6D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1" name="Freeform 77">
                    <a:extLst>
                      <a:ext uri="{FF2B5EF4-FFF2-40B4-BE49-F238E27FC236}">
                        <a16:creationId xmlns:a16="http://schemas.microsoft.com/office/drawing/2014/main" id="{D8AE37D6-BFFD-448B-A892-DD5DC08F3890}"/>
                      </a:ext>
                    </a:extLst>
                  </p:cNvPr>
                  <p:cNvSpPr>
                    <a:spLocks/>
                  </p:cNvSpPr>
                  <p:nvPr/>
                </p:nvSpPr>
                <p:spPr bwMode="auto">
                  <a:xfrm>
                    <a:off x="5758" y="1351"/>
                    <a:ext cx="64" cy="94"/>
                  </a:xfrm>
                  <a:custGeom>
                    <a:avLst/>
                    <a:gdLst>
                      <a:gd name="T0" fmla="*/ 57 w 75"/>
                      <a:gd name="T1" fmla="*/ 7 h 111"/>
                      <a:gd name="T2" fmla="*/ 11 w 75"/>
                      <a:gd name="T3" fmla="*/ 43 h 111"/>
                      <a:gd name="T4" fmla="*/ 18 w 75"/>
                      <a:gd name="T5" fmla="*/ 104 h 111"/>
                      <a:gd name="T6" fmla="*/ 64 w 75"/>
                      <a:gd name="T7" fmla="*/ 68 h 111"/>
                      <a:gd name="T8" fmla="*/ 57 w 75"/>
                      <a:gd name="T9" fmla="*/ 7 h 111"/>
                    </a:gdLst>
                    <a:ahLst/>
                    <a:cxnLst>
                      <a:cxn ang="0">
                        <a:pos x="T0" y="T1"/>
                      </a:cxn>
                      <a:cxn ang="0">
                        <a:pos x="T2" y="T3"/>
                      </a:cxn>
                      <a:cxn ang="0">
                        <a:pos x="T4" y="T5"/>
                      </a:cxn>
                      <a:cxn ang="0">
                        <a:pos x="T6" y="T7"/>
                      </a:cxn>
                      <a:cxn ang="0">
                        <a:pos x="T8" y="T9"/>
                      </a:cxn>
                    </a:cxnLst>
                    <a:rect l="0" t="0" r="r" b="b"/>
                    <a:pathLst>
                      <a:path w="75" h="111">
                        <a:moveTo>
                          <a:pt x="57" y="7"/>
                        </a:moveTo>
                        <a:cubicBezTo>
                          <a:pt x="43" y="0"/>
                          <a:pt x="22" y="17"/>
                          <a:pt x="11" y="43"/>
                        </a:cubicBezTo>
                        <a:cubicBezTo>
                          <a:pt x="0" y="70"/>
                          <a:pt x="3" y="97"/>
                          <a:pt x="18" y="104"/>
                        </a:cubicBezTo>
                        <a:cubicBezTo>
                          <a:pt x="33" y="111"/>
                          <a:pt x="53" y="94"/>
                          <a:pt x="64" y="68"/>
                        </a:cubicBezTo>
                        <a:cubicBezTo>
                          <a:pt x="75" y="41"/>
                          <a:pt x="72" y="14"/>
                          <a:pt x="57" y="7"/>
                        </a:cubicBezTo>
                        <a:close/>
                      </a:path>
                    </a:pathLst>
                  </a:custGeom>
                  <a:solidFill>
                    <a:srgbClr val="F6D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2" name="Freeform 78">
                    <a:extLst>
                      <a:ext uri="{FF2B5EF4-FFF2-40B4-BE49-F238E27FC236}">
                        <a16:creationId xmlns:a16="http://schemas.microsoft.com/office/drawing/2014/main" id="{5A650DAE-6891-4F98-9C5E-56C2C992314D}"/>
                      </a:ext>
                    </a:extLst>
                  </p:cNvPr>
                  <p:cNvSpPr>
                    <a:spLocks/>
                  </p:cNvSpPr>
                  <p:nvPr/>
                </p:nvSpPr>
                <p:spPr bwMode="auto">
                  <a:xfrm>
                    <a:off x="5459" y="1351"/>
                    <a:ext cx="65" cy="94"/>
                  </a:xfrm>
                  <a:custGeom>
                    <a:avLst/>
                    <a:gdLst>
                      <a:gd name="T0" fmla="*/ 18 w 76"/>
                      <a:gd name="T1" fmla="*/ 7 h 111"/>
                      <a:gd name="T2" fmla="*/ 65 w 76"/>
                      <a:gd name="T3" fmla="*/ 43 h 111"/>
                      <a:gd name="T4" fmla="*/ 58 w 76"/>
                      <a:gd name="T5" fmla="*/ 104 h 111"/>
                      <a:gd name="T6" fmla="*/ 11 w 76"/>
                      <a:gd name="T7" fmla="*/ 68 h 111"/>
                      <a:gd name="T8" fmla="*/ 18 w 76"/>
                      <a:gd name="T9" fmla="*/ 7 h 111"/>
                    </a:gdLst>
                    <a:ahLst/>
                    <a:cxnLst>
                      <a:cxn ang="0">
                        <a:pos x="T0" y="T1"/>
                      </a:cxn>
                      <a:cxn ang="0">
                        <a:pos x="T2" y="T3"/>
                      </a:cxn>
                      <a:cxn ang="0">
                        <a:pos x="T4" y="T5"/>
                      </a:cxn>
                      <a:cxn ang="0">
                        <a:pos x="T6" y="T7"/>
                      </a:cxn>
                      <a:cxn ang="0">
                        <a:pos x="T8" y="T9"/>
                      </a:cxn>
                    </a:cxnLst>
                    <a:rect l="0" t="0" r="r" b="b"/>
                    <a:pathLst>
                      <a:path w="76" h="111">
                        <a:moveTo>
                          <a:pt x="18" y="7"/>
                        </a:moveTo>
                        <a:cubicBezTo>
                          <a:pt x="33" y="0"/>
                          <a:pt x="54" y="17"/>
                          <a:pt x="65" y="43"/>
                        </a:cubicBezTo>
                        <a:cubicBezTo>
                          <a:pt x="76" y="70"/>
                          <a:pt x="72" y="97"/>
                          <a:pt x="58" y="104"/>
                        </a:cubicBezTo>
                        <a:cubicBezTo>
                          <a:pt x="43" y="111"/>
                          <a:pt x="22" y="94"/>
                          <a:pt x="11" y="68"/>
                        </a:cubicBezTo>
                        <a:cubicBezTo>
                          <a:pt x="0" y="41"/>
                          <a:pt x="3" y="14"/>
                          <a:pt x="18" y="7"/>
                        </a:cubicBezTo>
                        <a:close/>
                      </a:path>
                    </a:pathLst>
                  </a:custGeom>
                  <a:solidFill>
                    <a:srgbClr val="F6D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3" name="Freeform 79">
                    <a:extLst>
                      <a:ext uri="{FF2B5EF4-FFF2-40B4-BE49-F238E27FC236}">
                        <a16:creationId xmlns:a16="http://schemas.microsoft.com/office/drawing/2014/main" id="{8B852482-BFB1-458D-A509-211904CCDC28}"/>
                      </a:ext>
                    </a:extLst>
                  </p:cNvPr>
                  <p:cNvSpPr>
                    <a:spLocks/>
                  </p:cNvSpPr>
                  <p:nvPr/>
                </p:nvSpPr>
                <p:spPr bwMode="auto">
                  <a:xfrm>
                    <a:off x="5578" y="1506"/>
                    <a:ext cx="126" cy="44"/>
                  </a:xfrm>
                  <a:custGeom>
                    <a:avLst/>
                    <a:gdLst>
                      <a:gd name="T0" fmla="*/ 148 w 148"/>
                      <a:gd name="T1" fmla="*/ 0 h 51"/>
                      <a:gd name="T2" fmla="*/ 0 w 148"/>
                      <a:gd name="T3" fmla="*/ 0 h 51"/>
                      <a:gd name="T4" fmla="*/ 0 w 148"/>
                      <a:gd name="T5" fmla="*/ 5 h 51"/>
                      <a:gd name="T6" fmla="*/ 73 w 148"/>
                      <a:gd name="T7" fmla="*/ 51 h 51"/>
                      <a:gd name="T8" fmla="*/ 148 w 148"/>
                      <a:gd name="T9" fmla="*/ 4 h 51"/>
                      <a:gd name="T10" fmla="*/ 148 w 148"/>
                      <a:gd name="T11" fmla="*/ 0 h 51"/>
                    </a:gdLst>
                    <a:ahLst/>
                    <a:cxnLst>
                      <a:cxn ang="0">
                        <a:pos x="T0" y="T1"/>
                      </a:cxn>
                      <a:cxn ang="0">
                        <a:pos x="T2" y="T3"/>
                      </a:cxn>
                      <a:cxn ang="0">
                        <a:pos x="T4" y="T5"/>
                      </a:cxn>
                      <a:cxn ang="0">
                        <a:pos x="T6" y="T7"/>
                      </a:cxn>
                      <a:cxn ang="0">
                        <a:pos x="T8" y="T9"/>
                      </a:cxn>
                      <a:cxn ang="0">
                        <a:pos x="T10" y="T11"/>
                      </a:cxn>
                    </a:cxnLst>
                    <a:rect l="0" t="0" r="r" b="b"/>
                    <a:pathLst>
                      <a:path w="148" h="51">
                        <a:moveTo>
                          <a:pt x="148" y="0"/>
                        </a:moveTo>
                        <a:cubicBezTo>
                          <a:pt x="0" y="0"/>
                          <a:pt x="0" y="0"/>
                          <a:pt x="0" y="0"/>
                        </a:cubicBezTo>
                        <a:cubicBezTo>
                          <a:pt x="0" y="5"/>
                          <a:pt x="0" y="5"/>
                          <a:pt x="0" y="5"/>
                        </a:cubicBezTo>
                        <a:cubicBezTo>
                          <a:pt x="0" y="5"/>
                          <a:pt x="46" y="51"/>
                          <a:pt x="73" y="51"/>
                        </a:cubicBezTo>
                        <a:cubicBezTo>
                          <a:pt x="100" y="51"/>
                          <a:pt x="148" y="4"/>
                          <a:pt x="148" y="4"/>
                        </a:cubicBezTo>
                        <a:cubicBezTo>
                          <a:pt x="148" y="0"/>
                          <a:pt x="148" y="0"/>
                          <a:pt x="148" y="0"/>
                        </a:cubicBezTo>
                      </a:path>
                    </a:pathLst>
                  </a:custGeom>
                  <a:solidFill>
                    <a:srgbClr val="C5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4" name="Freeform 80">
                    <a:extLst>
                      <a:ext uri="{FF2B5EF4-FFF2-40B4-BE49-F238E27FC236}">
                        <a16:creationId xmlns:a16="http://schemas.microsoft.com/office/drawing/2014/main" id="{A9D00F7A-A725-4740-B44B-BAC16436E56A}"/>
                      </a:ext>
                    </a:extLst>
                  </p:cNvPr>
                  <p:cNvSpPr>
                    <a:spLocks/>
                  </p:cNvSpPr>
                  <p:nvPr/>
                </p:nvSpPr>
                <p:spPr bwMode="auto">
                  <a:xfrm>
                    <a:off x="5468" y="1152"/>
                    <a:ext cx="346" cy="384"/>
                  </a:xfrm>
                  <a:custGeom>
                    <a:avLst/>
                    <a:gdLst>
                      <a:gd name="T0" fmla="*/ 203 w 406"/>
                      <a:gd name="T1" fmla="*/ 450 h 450"/>
                      <a:gd name="T2" fmla="*/ 30 w 406"/>
                      <a:gd name="T3" fmla="*/ 266 h 450"/>
                      <a:gd name="T4" fmla="*/ 203 w 406"/>
                      <a:gd name="T5" fmla="*/ 0 h 450"/>
                      <a:gd name="T6" fmla="*/ 375 w 406"/>
                      <a:gd name="T7" fmla="*/ 266 h 450"/>
                      <a:gd name="T8" fmla="*/ 203 w 406"/>
                      <a:gd name="T9" fmla="*/ 450 h 450"/>
                    </a:gdLst>
                    <a:ahLst/>
                    <a:cxnLst>
                      <a:cxn ang="0">
                        <a:pos x="T0" y="T1"/>
                      </a:cxn>
                      <a:cxn ang="0">
                        <a:pos x="T2" y="T3"/>
                      </a:cxn>
                      <a:cxn ang="0">
                        <a:pos x="T4" y="T5"/>
                      </a:cxn>
                      <a:cxn ang="0">
                        <a:pos x="T6" y="T7"/>
                      </a:cxn>
                      <a:cxn ang="0">
                        <a:pos x="T8" y="T9"/>
                      </a:cxn>
                    </a:cxnLst>
                    <a:rect l="0" t="0" r="r" b="b"/>
                    <a:pathLst>
                      <a:path w="406" h="450">
                        <a:moveTo>
                          <a:pt x="203" y="450"/>
                        </a:moveTo>
                        <a:cubicBezTo>
                          <a:pt x="157" y="450"/>
                          <a:pt x="60" y="374"/>
                          <a:pt x="30" y="266"/>
                        </a:cubicBezTo>
                        <a:cubicBezTo>
                          <a:pt x="0" y="157"/>
                          <a:pt x="57" y="0"/>
                          <a:pt x="203" y="0"/>
                        </a:cubicBezTo>
                        <a:cubicBezTo>
                          <a:pt x="349" y="0"/>
                          <a:pt x="406" y="157"/>
                          <a:pt x="375" y="266"/>
                        </a:cubicBezTo>
                        <a:cubicBezTo>
                          <a:pt x="346" y="374"/>
                          <a:pt x="249" y="450"/>
                          <a:pt x="203" y="450"/>
                        </a:cubicBezTo>
                        <a:close/>
                      </a:path>
                    </a:pathLst>
                  </a:custGeom>
                  <a:solidFill>
                    <a:srgbClr val="F6D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5" name="Freeform 81">
                    <a:extLst>
                      <a:ext uri="{FF2B5EF4-FFF2-40B4-BE49-F238E27FC236}">
                        <a16:creationId xmlns:a16="http://schemas.microsoft.com/office/drawing/2014/main" id="{605237C8-B493-45AD-A35D-EA85842386FB}"/>
                      </a:ext>
                    </a:extLst>
                  </p:cNvPr>
                  <p:cNvSpPr>
                    <a:spLocks/>
                  </p:cNvSpPr>
                  <p:nvPr/>
                </p:nvSpPr>
                <p:spPr bwMode="auto">
                  <a:xfrm>
                    <a:off x="5461" y="1142"/>
                    <a:ext cx="349" cy="263"/>
                  </a:xfrm>
                  <a:custGeom>
                    <a:avLst/>
                    <a:gdLst>
                      <a:gd name="T0" fmla="*/ 392 w 409"/>
                      <a:gd name="T1" fmla="*/ 143 h 308"/>
                      <a:gd name="T2" fmla="*/ 238 w 409"/>
                      <a:gd name="T3" fmla="*/ 2 h 308"/>
                      <a:gd name="T4" fmla="*/ 204 w 409"/>
                      <a:gd name="T5" fmla="*/ 1 h 308"/>
                      <a:gd name="T6" fmla="*/ 171 w 409"/>
                      <a:gd name="T7" fmla="*/ 2 h 308"/>
                      <a:gd name="T8" fmla="*/ 16 w 409"/>
                      <a:gd name="T9" fmla="*/ 143 h 308"/>
                      <a:gd name="T10" fmla="*/ 28 w 409"/>
                      <a:gd name="T11" fmla="*/ 280 h 308"/>
                      <a:gd name="T12" fmla="*/ 44 w 409"/>
                      <a:gd name="T13" fmla="*/ 308 h 308"/>
                      <a:gd name="T14" fmla="*/ 39 w 409"/>
                      <a:gd name="T15" fmla="*/ 227 h 308"/>
                      <a:gd name="T16" fmla="*/ 71 w 409"/>
                      <a:gd name="T17" fmla="*/ 224 h 308"/>
                      <a:gd name="T18" fmla="*/ 168 w 409"/>
                      <a:gd name="T19" fmla="*/ 146 h 308"/>
                      <a:gd name="T20" fmla="*/ 204 w 409"/>
                      <a:gd name="T21" fmla="*/ 96 h 308"/>
                      <a:gd name="T22" fmla="*/ 240 w 409"/>
                      <a:gd name="T23" fmla="*/ 146 h 308"/>
                      <a:gd name="T24" fmla="*/ 338 w 409"/>
                      <a:gd name="T25" fmla="*/ 224 h 308"/>
                      <a:gd name="T26" fmla="*/ 370 w 409"/>
                      <a:gd name="T27" fmla="*/ 227 h 308"/>
                      <a:gd name="T28" fmla="*/ 365 w 409"/>
                      <a:gd name="T29" fmla="*/ 308 h 308"/>
                      <a:gd name="T30" fmla="*/ 381 w 409"/>
                      <a:gd name="T31" fmla="*/ 280 h 308"/>
                      <a:gd name="T32" fmla="*/ 392 w 409"/>
                      <a:gd name="T33" fmla="*/ 14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308">
                        <a:moveTo>
                          <a:pt x="392" y="143"/>
                        </a:moveTo>
                        <a:cubicBezTo>
                          <a:pt x="378" y="86"/>
                          <a:pt x="306" y="0"/>
                          <a:pt x="238" y="2"/>
                        </a:cubicBezTo>
                        <a:cubicBezTo>
                          <a:pt x="228" y="1"/>
                          <a:pt x="217" y="0"/>
                          <a:pt x="204" y="1"/>
                        </a:cubicBezTo>
                        <a:cubicBezTo>
                          <a:pt x="192" y="0"/>
                          <a:pt x="181" y="1"/>
                          <a:pt x="171" y="2"/>
                        </a:cubicBezTo>
                        <a:cubicBezTo>
                          <a:pt x="103" y="0"/>
                          <a:pt x="31" y="86"/>
                          <a:pt x="16" y="143"/>
                        </a:cubicBezTo>
                        <a:cubicBezTo>
                          <a:pt x="5" y="189"/>
                          <a:pt x="0" y="234"/>
                          <a:pt x="28" y="280"/>
                        </a:cubicBezTo>
                        <a:cubicBezTo>
                          <a:pt x="32" y="294"/>
                          <a:pt x="38" y="304"/>
                          <a:pt x="44" y="308"/>
                        </a:cubicBezTo>
                        <a:cubicBezTo>
                          <a:pt x="38" y="273"/>
                          <a:pt x="37" y="247"/>
                          <a:pt x="39" y="227"/>
                        </a:cubicBezTo>
                        <a:cubicBezTo>
                          <a:pt x="44" y="219"/>
                          <a:pt x="54" y="217"/>
                          <a:pt x="71" y="224"/>
                        </a:cubicBezTo>
                        <a:cubicBezTo>
                          <a:pt x="118" y="244"/>
                          <a:pt x="133" y="221"/>
                          <a:pt x="168" y="146"/>
                        </a:cubicBezTo>
                        <a:cubicBezTo>
                          <a:pt x="179" y="123"/>
                          <a:pt x="188" y="96"/>
                          <a:pt x="204" y="96"/>
                        </a:cubicBezTo>
                        <a:cubicBezTo>
                          <a:pt x="221" y="96"/>
                          <a:pt x="230" y="123"/>
                          <a:pt x="240" y="146"/>
                        </a:cubicBezTo>
                        <a:cubicBezTo>
                          <a:pt x="276" y="221"/>
                          <a:pt x="291" y="244"/>
                          <a:pt x="338" y="224"/>
                        </a:cubicBezTo>
                        <a:cubicBezTo>
                          <a:pt x="355" y="217"/>
                          <a:pt x="365" y="219"/>
                          <a:pt x="370" y="227"/>
                        </a:cubicBezTo>
                        <a:cubicBezTo>
                          <a:pt x="372" y="247"/>
                          <a:pt x="371" y="273"/>
                          <a:pt x="365" y="308"/>
                        </a:cubicBezTo>
                        <a:cubicBezTo>
                          <a:pt x="371" y="304"/>
                          <a:pt x="376" y="294"/>
                          <a:pt x="381" y="280"/>
                        </a:cubicBezTo>
                        <a:cubicBezTo>
                          <a:pt x="409" y="234"/>
                          <a:pt x="404" y="189"/>
                          <a:pt x="392" y="143"/>
                        </a:cubicBezTo>
                        <a:close/>
                      </a:path>
                    </a:pathLst>
                  </a:custGeom>
                  <a:solidFill>
                    <a:srgbClr val="605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6" name="Freeform 82">
                    <a:extLst>
                      <a:ext uri="{FF2B5EF4-FFF2-40B4-BE49-F238E27FC236}">
                        <a16:creationId xmlns:a16="http://schemas.microsoft.com/office/drawing/2014/main" id="{4073CBF9-9CBD-4653-9D50-4CA35FD1E8DA}"/>
                      </a:ext>
                    </a:extLst>
                  </p:cNvPr>
                  <p:cNvSpPr>
                    <a:spLocks/>
                  </p:cNvSpPr>
                  <p:nvPr/>
                </p:nvSpPr>
                <p:spPr bwMode="auto">
                  <a:xfrm>
                    <a:off x="5484" y="1562"/>
                    <a:ext cx="125" cy="231"/>
                  </a:xfrm>
                  <a:custGeom>
                    <a:avLst/>
                    <a:gdLst>
                      <a:gd name="T0" fmla="*/ 125 w 125"/>
                      <a:gd name="T1" fmla="*/ 230 h 231"/>
                      <a:gd name="T2" fmla="*/ 71 w 125"/>
                      <a:gd name="T3" fmla="*/ 230 h 231"/>
                      <a:gd name="T4" fmla="*/ 68 w 125"/>
                      <a:gd name="T5" fmla="*/ 231 h 231"/>
                      <a:gd name="T6" fmla="*/ 13 w 125"/>
                      <a:gd name="T7" fmla="*/ 181 h 231"/>
                      <a:gd name="T8" fmla="*/ 68 w 125"/>
                      <a:gd name="T9" fmla="*/ 143 h 231"/>
                      <a:gd name="T10" fmla="*/ 0 w 125"/>
                      <a:gd name="T11" fmla="*/ 111 h 231"/>
                      <a:gd name="T12" fmla="*/ 45 w 125"/>
                      <a:gd name="T13" fmla="*/ 41 h 231"/>
                      <a:gd name="T14" fmla="*/ 63 w 125"/>
                      <a:gd name="T15" fmla="*/ 14 h 231"/>
                      <a:gd name="T16" fmla="*/ 93 w 125"/>
                      <a:gd name="T17" fmla="*/ 0 h 231"/>
                      <a:gd name="T18" fmla="*/ 93 w 125"/>
                      <a:gd name="T19" fmla="*/ 33 h 231"/>
                      <a:gd name="T20" fmla="*/ 124 w 125"/>
                      <a:gd name="T21" fmla="*/ 231 h 231"/>
                      <a:gd name="T22" fmla="*/ 125 w 125"/>
                      <a:gd name="T23" fmla="*/ 23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231">
                        <a:moveTo>
                          <a:pt x="125" y="230"/>
                        </a:moveTo>
                        <a:lnTo>
                          <a:pt x="71" y="230"/>
                        </a:lnTo>
                        <a:lnTo>
                          <a:pt x="68" y="231"/>
                        </a:lnTo>
                        <a:lnTo>
                          <a:pt x="13" y="181"/>
                        </a:lnTo>
                        <a:lnTo>
                          <a:pt x="68" y="143"/>
                        </a:lnTo>
                        <a:lnTo>
                          <a:pt x="0" y="111"/>
                        </a:lnTo>
                        <a:lnTo>
                          <a:pt x="45" y="41"/>
                        </a:lnTo>
                        <a:lnTo>
                          <a:pt x="63" y="14"/>
                        </a:lnTo>
                        <a:lnTo>
                          <a:pt x="93" y="0"/>
                        </a:lnTo>
                        <a:lnTo>
                          <a:pt x="93" y="33"/>
                        </a:lnTo>
                        <a:lnTo>
                          <a:pt x="124" y="231"/>
                        </a:lnTo>
                        <a:lnTo>
                          <a:pt x="125" y="23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7" name="Freeform 83">
                    <a:extLst>
                      <a:ext uri="{FF2B5EF4-FFF2-40B4-BE49-F238E27FC236}">
                        <a16:creationId xmlns:a16="http://schemas.microsoft.com/office/drawing/2014/main" id="{84D127F5-E8DB-4756-B74D-1F9AF76907FE}"/>
                      </a:ext>
                    </a:extLst>
                  </p:cNvPr>
                  <p:cNvSpPr>
                    <a:spLocks/>
                  </p:cNvSpPr>
                  <p:nvPr/>
                </p:nvSpPr>
                <p:spPr bwMode="auto">
                  <a:xfrm>
                    <a:off x="5673" y="1561"/>
                    <a:ext cx="123" cy="232"/>
                  </a:xfrm>
                  <a:custGeom>
                    <a:avLst/>
                    <a:gdLst>
                      <a:gd name="T0" fmla="*/ 55 w 123"/>
                      <a:gd name="T1" fmla="*/ 142 h 232"/>
                      <a:gd name="T2" fmla="*/ 112 w 123"/>
                      <a:gd name="T3" fmla="*/ 179 h 232"/>
                      <a:gd name="T4" fmla="*/ 56 w 123"/>
                      <a:gd name="T5" fmla="*/ 232 h 232"/>
                      <a:gd name="T6" fmla="*/ 53 w 123"/>
                      <a:gd name="T7" fmla="*/ 231 h 232"/>
                      <a:gd name="T8" fmla="*/ 0 w 123"/>
                      <a:gd name="T9" fmla="*/ 231 h 232"/>
                      <a:gd name="T10" fmla="*/ 1 w 123"/>
                      <a:gd name="T11" fmla="*/ 232 h 232"/>
                      <a:gd name="T12" fmla="*/ 31 w 123"/>
                      <a:gd name="T13" fmla="*/ 31 h 232"/>
                      <a:gd name="T14" fmla="*/ 31 w 123"/>
                      <a:gd name="T15" fmla="*/ 0 h 232"/>
                      <a:gd name="T16" fmla="*/ 68 w 123"/>
                      <a:gd name="T17" fmla="*/ 16 h 232"/>
                      <a:gd name="T18" fmla="*/ 84 w 123"/>
                      <a:gd name="T19" fmla="*/ 43 h 232"/>
                      <a:gd name="T20" fmla="*/ 123 w 123"/>
                      <a:gd name="T21" fmla="*/ 110 h 232"/>
                      <a:gd name="T22" fmla="*/ 55 w 123"/>
                      <a:gd name="T23" fmla="*/ 14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232">
                        <a:moveTo>
                          <a:pt x="55" y="142"/>
                        </a:moveTo>
                        <a:lnTo>
                          <a:pt x="112" y="179"/>
                        </a:lnTo>
                        <a:lnTo>
                          <a:pt x="56" y="232"/>
                        </a:lnTo>
                        <a:lnTo>
                          <a:pt x="53" y="231"/>
                        </a:lnTo>
                        <a:lnTo>
                          <a:pt x="0" y="231"/>
                        </a:lnTo>
                        <a:lnTo>
                          <a:pt x="1" y="232"/>
                        </a:lnTo>
                        <a:lnTo>
                          <a:pt x="31" y="31"/>
                        </a:lnTo>
                        <a:lnTo>
                          <a:pt x="31" y="0"/>
                        </a:lnTo>
                        <a:lnTo>
                          <a:pt x="68" y="16"/>
                        </a:lnTo>
                        <a:lnTo>
                          <a:pt x="84" y="43"/>
                        </a:lnTo>
                        <a:lnTo>
                          <a:pt x="123" y="110"/>
                        </a:lnTo>
                        <a:lnTo>
                          <a:pt x="55" y="142"/>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8" name="Freeform 84">
                    <a:extLst>
                      <a:ext uri="{FF2B5EF4-FFF2-40B4-BE49-F238E27FC236}">
                        <a16:creationId xmlns:a16="http://schemas.microsoft.com/office/drawing/2014/main" id="{D3D57416-F735-4728-BF09-F52F717ACC41}"/>
                      </a:ext>
                    </a:extLst>
                  </p:cNvPr>
                  <p:cNvSpPr>
                    <a:spLocks/>
                  </p:cNvSpPr>
                  <p:nvPr/>
                </p:nvSpPr>
                <p:spPr bwMode="auto">
                  <a:xfrm>
                    <a:off x="5595" y="1841"/>
                    <a:ext cx="663" cy="30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FFDE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9" name="Freeform 85">
                    <a:extLst>
                      <a:ext uri="{FF2B5EF4-FFF2-40B4-BE49-F238E27FC236}">
                        <a16:creationId xmlns:a16="http://schemas.microsoft.com/office/drawing/2014/main" id="{2B733EBA-E2E6-41A6-B2E0-77ABA0350BB4}"/>
                      </a:ext>
                    </a:extLst>
                  </p:cNvPr>
                  <p:cNvSpPr>
                    <a:spLocks/>
                  </p:cNvSpPr>
                  <p:nvPr/>
                </p:nvSpPr>
                <p:spPr bwMode="auto">
                  <a:xfrm>
                    <a:off x="5595" y="1841"/>
                    <a:ext cx="663" cy="30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0" name="Freeform 86">
                    <a:extLst>
                      <a:ext uri="{FF2B5EF4-FFF2-40B4-BE49-F238E27FC236}">
                        <a16:creationId xmlns:a16="http://schemas.microsoft.com/office/drawing/2014/main" id="{6667B83D-E347-4076-B68E-7DF40210BE33}"/>
                      </a:ext>
                    </a:extLst>
                  </p:cNvPr>
                  <p:cNvSpPr>
                    <a:spLocks/>
                  </p:cNvSpPr>
                  <p:nvPr/>
                </p:nvSpPr>
                <p:spPr bwMode="auto">
                  <a:xfrm>
                    <a:off x="5855" y="1625"/>
                    <a:ext cx="143" cy="298"/>
                  </a:xfrm>
                  <a:custGeom>
                    <a:avLst/>
                    <a:gdLst>
                      <a:gd name="T0" fmla="*/ 0 w 167"/>
                      <a:gd name="T1" fmla="*/ 102 h 349"/>
                      <a:gd name="T2" fmla="*/ 0 w 167"/>
                      <a:gd name="T3" fmla="*/ 230 h 349"/>
                      <a:gd name="T4" fmla="*/ 0 w 167"/>
                      <a:gd name="T5" fmla="*/ 293 h 349"/>
                      <a:gd name="T6" fmla="*/ 167 w 167"/>
                      <a:gd name="T7" fmla="*/ 293 h 349"/>
                      <a:gd name="T8" fmla="*/ 167 w 167"/>
                      <a:gd name="T9" fmla="*/ 230 h 349"/>
                      <a:gd name="T10" fmla="*/ 167 w 167"/>
                      <a:gd name="T11" fmla="*/ 102 h 349"/>
                      <a:gd name="T12" fmla="*/ 0 w 167"/>
                      <a:gd name="T13" fmla="*/ 102 h 349"/>
                    </a:gdLst>
                    <a:ahLst/>
                    <a:cxnLst>
                      <a:cxn ang="0">
                        <a:pos x="T0" y="T1"/>
                      </a:cxn>
                      <a:cxn ang="0">
                        <a:pos x="T2" y="T3"/>
                      </a:cxn>
                      <a:cxn ang="0">
                        <a:pos x="T4" y="T5"/>
                      </a:cxn>
                      <a:cxn ang="0">
                        <a:pos x="T6" y="T7"/>
                      </a:cxn>
                      <a:cxn ang="0">
                        <a:pos x="T8" y="T9"/>
                      </a:cxn>
                      <a:cxn ang="0">
                        <a:pos x="T10" y="T11"/>
                      </a:cxn>
                      <a:cxn ang="0">
                        <a:pos x="T12" y="T13"/>
                      </a:cxn>
                    </a:cxnLst>
                    <a:rect l="0" t="0" r="r" b="b"/>
                    <a:pathLst>
                      <a:path w="167" h="349">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DBB1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1" name="Freeform 87">
                    <a:extLst>
                      <a:ext uri="{FF2B5EF4-FFF2-40B4-BE49-F238E27FC236}">
                        <a16:creationId xmlns:a16="http://schemas.microsoft.com/office/drawing/2014/main" id="{6C9F0EE2-FE1D-42A6-B88B-72C73608001E}"/>
                      </a:ext>
                    </a:extLst>
                  </p:cNvPr>
                  <p:cNvSpPr>
                    <a:spLocks/>
                  </p:cNvSpPr>
                  <p:nvPr/>
                </p:nvSpPr>
                <p:spPr bwMode="auto">
                  <a:xfrm>
                    <a:off x="5761" y="1606"/>
                    <a:ext cx="60" cy="87"/>
                  </a:xfrm>
                  <a:custGeom>
                    <a:avLst/>
                    <a:gdLst>
                      <a:gd name="T0" fmla="*/ 19 w 70"/>
                      <a:gd name="T1" fmla="*/ 5 h 102"/>
                      <a:gd name="T2" fmla="*/ 61 w 70"/>
                      <a:gd name="T3" fmla="*/ 42 h 102"/>
                      <a:gd name="T4" fmla="*/ 50 w 70"/>
                      <a:gd name="T5" fmla="*/ 97 h 102"/>
                      <a:gd name="T6" fmla="*/ 8 w 70"/>
                      <a:gd name="T7" fmla="*/ 60 h 102"/>
                      <a:gd name="T8" fmla="*/ 19 w 70"/>
                      <a:gd name="T9" fmla="*/ 5 h 102"/>
                    </a:gdLst>
                    <a:ahLst/>
                    <a:cxnLst>
                      <a:cxn ang="0">
                        <a:pos x="T0" y="T1"/>
                      </a:cxn>
                      <a:cxn ang="0">
                        <a:pos x="T2" y="T3"/>
                      </a:cxn>
                      <a:cxn ang="0">
                        <a:pos x="T4" y="T5"/>
                      </a:cxn>
                      <a:cxn ang="0">
                        <a:pos x="T6" y="T7"/>
                      </a:cxn>
                      <a:cxn ang="0">
                        <a:pos x="T8" y="T9"/>
                      </a:cxn>
                    </a:cxnLst>
                    <a:rect l="0" t="0" r="r" b="b"/>
                    <a:pathLst>
                      <a:path w="70" h="102">
                        <a:moveTo>
                          <a:pt x="19" y="5"/>
                        </a:moveTo>
                        <a:cubicBezTo>
                          <a:pt x="34" y="0"/>
                          <a:pt x="53" y="17"/>
                          <a:pt x="61" y="42"/>
                        </a:cubicBezTo>
                        <a:cubicBezTo>
                          <a:pt x="70" y="67"/>
                          <a:pt x="64" y="92"/>
                          <a:pt x="50" y="97"/>
                        </a:cubicBezTo>
                        <a:cubicBezTo>
                          <a:pt x="35" y="102"/>
                          <a:pt x="16" y="85"/>
                          <a:pt x="8" y="60"/>
                        </a:cubicBezTo>
                        <a:cubicBezTo>
                          <a:pt x="0" y="34"/>
                          <a:pt x="5" y="10"/>
                          <a:pt x="19" y="5"/>
                        </a:cubicBezTo>
                        <a:close/>
                      </a:path>
                    </a:pathLst>
                  </a:custGeom>
                  <a:solidFill>
                    <a:srgbClr val="F6D1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2" name="Freeform 88">
                    <a:extLst>
                      <a:ext uri="{FF2B5EF4-FFF2-40B4-BE49-F238E27FC236}">
                        <a16:creationId xmlns:a16="http://schemas.microsoft.com/office/drawing/2014/main" id="{F0B86DE4-8844-4E6D-AB5F-D02BF9BD7EF1}"/>
                      </a:ext>
                    </a:extLst>
                  </p:cNvPr>
                  <p:cNvSpPr>
                    <a:spLocks/>
                  </p:cNvSpPr>
                  <p:nvPr/>
                </p:nvSpPr>
                <p:spPr bwMode="auto">
                  <a:xfrm>
                    <a:off x="6031" y="1606"/>
                    <a:ext cx="60" cy="87"/>
                  </a:xfrm>
                  <a:custGeom>
                    <a:avLst/>
                    <a:gdLst>
                      <a:gd name="T0" fmla="*/ 50 w 70"/>
                      <a:gd name="T1" fmla="*/ 5 h 102"/>
                      <a:gd name="T2" fmla="*/ 9 w 70"/>
                      <a:gd name="T3" fmla="*/ 42 h 102"/>
                      <a:gd name="T4" fmla="*/ 20 w 70"/>
                      <a:gd name="T5" fmla="*/ 97 h 102"/>
                      <a:gd name="T6" fmla="*/ 62 w 70"/>
                      <a:gd name="T7" fmla="*/ 60 h 102"/>
                      <a:gd name="T8" fmla="*/ 50 w 70"/>
                      <a:gd name="T9" fmla="*/ 5 h 102"/>
                    </a:gdLst>
                    <a:ahLst/>
                    <a:cxnLst>
                      <a:cxn ang="0">
                        <a:pos x="T0" y="T1"/>
                      </a:cxn>
                      <a:cxn ang="0">
                        <a:pos x="T2" y="T3"/>
                      </a:cxn>
                      <a:cxn ang="0">
                        <a:pos x="T4" y="T5"/>
                      </a:cxn>
                      <a:cxn ang="0">
                        <a:pos x="T6" y="T7"/>
                      </a:cxn>
                      <a:cxn ang="0">
                        <a:pos x="T8" y="T9"/>
                      </a:cxn>
                    </a:cxnLst>
                    <a:rect l="0" t="0" r="r" b="b"/>
                    <a:pathLst>
                      <a:path w="70" h="102">
                        <a:moveTo>
                          <a:pt x="50" y="5"/>
                        </a:moveTo>
                        <a:cubicBezTo>
                          <a:pt x="36" y="0"/>
                          <a:pt x="17" y="17"/>
                          <a:pt x="9" y="42"/>
                        </a:cubicBezTo>
                        <a:cubicBezTo>
                          <a:pt x="0" y="67"/>
                          <a:pt x="5" y="92"/>
                          <a:pt x="20" y="97"/>
                        </a:cubicBezTo>
                        <a:cubicBezTo>
                          <a:pt x="35" y="102"/>
                          <a:pt x="54" y="85"/>
                          <a:pt x="62" y="60"/>
                        </a:cubicBezTo>
                        <a:cubicBezTo>
                          <a:pt x="70" y="34"/>
                          <a:pt x="65" y="10"/>
                          <a:pt x="50" y="5"/>
                        </a:cubicBezTo>
                        <a:close/>
                      </a:path>
                    </a:pathLst>
                  </a:custGeom>
                  <a:solidFill>
                    <a:srgbClr val="F6D1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3" name="Freeform 89">
                    <a:extLst>
                      <a:ext uri="{FF2B5EF4-FFF2-40B4-BE49-F238E27FC236}">
                        <a16:creationId xmlns:a16="http://schemas.microsoft.com/office/drawing/2014/main" id="{FA406D99-8924-4D5F-8B1A-C7CEAD59AD74}"/>
                      </a:ext>
                    </a:extLst>
                  </p:cNvPr>
                  <p:cNvSpPr>
                    <a:spLocks/>
                  </p:cNvSpPr>
                  <p:nvPr/>
                </p:nvSpPr>
                <p:spPr bwMode="auto">
                  <a:xfrm>
                    <a:off x="5895" y="1910"/>
                    <a:ext cx="62" cy="60"/>
                  </a:xfrm>
                  <a:custGeom>
                    <a:avLst/>
                    <a:gdLst>
                      <a:gd name="T0" fmla="*/ 0 w 72"/>
                      <a:gd name="T1" fmla="*/ 39 h 70"/>
                      <a:gd name="T2" fmla="*/ 21 w 72"/>
                      <a:gd name="T3" fmla="*/ 70 h 70"/>
                      <a:gd name="T4" fmla="*/ 52 w 72"/>
                      <a:gd name="T5" fmla="*/ 70 h 70"/>
                      <a:gd name="T6" fmla="*/ 72 w 72"/>
                      <a:gd name="T7" fmla="*/ 39 h 70"/>
                      <a:gd name="T8" fmla="*/ 37 w 72"/>
                      <a:gd name="T9" fmla="*/ 0 h 70"/>
                      <a:gd name="T10" fmla="*/ 0 w 72"/>
                      <a:gd name="T11" fmla="*/ 39 h 70"/>
                    </a:gdLst>
                    <a:ahLst/>
                    <a:cxnLst>
                      <a:cxn ang="0">
                        <a:pos x="T0" y="T1"/>
                      </a:cxn>
                      <a:cxn ang="0">
                        <a:pos x="T2" y="T3"/>
                      </a:cxn>
                      <a:cxn ang="0">
                        <a:pos x="T4" y="T5"/>
                      </a:cxn>
                      <a:cxn ang="0">
                        <a:pos x="T6" y="T7"/>
                      </a:cxn>
                      <a:cxn ang="0">
                        <a:pos x="T8" y="T9"/>
                      </a:cxn>
                      <a:cxn ang="0">
                        <a:pos x="T10" y="T11"/>
                      </a:cxn>
                    </a:cxnLst>
                    <a:rect l="0" t="0" r="r" b="b"/>
                    <a:pathLst>
                      <a:path w="72" h="70">
                        <a:moveTo>
                          <a:pt x="0" y="39"/>
                        </a:moveTo>
                        <a:cubicBezTo>
                          <a:pt x="21" y="70"/>
                          <a:pt x="21" y="70"/>
                          <a:pt x="21" y="70"/>
                        </a:cubicBezTo>
                        <a:cubicBezTo>
                          <a:pt x="31" y="70"/>
                          <a:pt x="42" y="70"/>
                          <a:pt x="52" y="70"/>
                        </a:cubicBezTo>
                        <a:cubicBezTo>
                          <a:pt x="72" y="39"/>
                          <a:pt x="72" y="39"/>
                          <a:pt x="72" y="39"/>
                        </a:cubicBezTo>
                        <a:cubicBezTo>
                          <a:pt x="37" y="0"/>
                          <a:pt x="37" y="0"/>
                          <a:pt x="37" y="0"/>
                        </a:cubicBezTo>
                        <a:cubicBezTo>
                          <a:pt x="0" y="39"/>
                          <a:pt x="0" y="39"/>
                          <a:pt x="0" y="39"/>
                        </a:cubicBezTo>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4" name="Freeform 90">
                    <a:extLst>
                      <a:ext uri="{FF2B5EF4-FFF2-40B4-BE49-F238E27FC236}">
                        <a16:creationId xmlns:a16="http://schemas.microsoft.com/office/drawing/2014/main" id="{2C7B708A-43ED-4178-9B09-1287AFA7D737}"/>
                      </a:ext>
                    </a:extLst>
                  </p:cNvPr>
                  <p:cNvSpPr>
                    <a:spLocks/>
                  </p:cNvSpPr>
                  <p:nvPr/>
                </p:nvSpPr>
                <p:spPr bwMode="auto">
                  <a:xfrm>
                    <a:off x="5889" y="1970"/>
                    <a:ext cx="76" cy="171"/>
                  </a:xfrm>
                  <a:custGeom>
                    <a:avLst/>
                    <a:gdLst>
                      <a:gd name="T0" fmla="*/ 24 w 76"/>
                      <a:gd name="T1" fmla="*/ 0 h 171"/>
                      <a:gd name="T2" fmla="*/ 0 w 76"/>
                      <a:gd name="T3" fmla="*/ 171 h 171"/>
                      <a:gd name="T4" fmla="*/ 76 w 76"/>
                      <a:gd name="T5" fmla="*/ 171 h 171"/>
                      <a:gd name="T6" fmla="*/ 51 w 76"/>
                      <a:gd name="T7" fmla="*/ 0 h 171"/>
                      <a:gd name="T8" fmla="*/ 24 w 76"/>
                      <a:gd name="T9" fmla="*/ 0 h 171"/>
                    </a:gdLst>
                    <a:ahLst/>
                    <a:cxnLst>
                      <a:cxn ang="0">
                        <a:pos x="T0" y="T1"/>
                      </a:cxn>
                      <a:cxn ang="0">
                        <a:pos x="T2" y="T3"/>
                      </a:cxn>
                      <a:cxn ang="0">
                        <a:pos x="T4" y="T5"/>
                      </a:cxn>
                      <a:cxn ang="0">
                        <a:pos x="T6" y="T7"/>
                      </a:cxn>
                      <a:cxn ang="0">
                        <a:pos x="T8" y="T9"/>
                      </a:cxn>
                    </a:cxnLst>
                    <a:rect l="0" t="0" r="r" b="b"/>
                    <a:pathLst>
                      <a:path w="76" h="171">
                        <a:moveTo>
                          <a:pt x="24" y="0"/>
                        </a:moveTo>
                        <a:lnTo>
                          <a:pt x="0" y="171"/>
                        </a:lnTo>
                        <a:lnTo>
                          <a:pt x="76" y="171"/>
                        </a:lnTo>
                        <a:lnTo>
                          <a:pt x="51" y="0"/>
                        </a:lnTo>
                        <a:lnTo>
                          <a:pt x="24" y="0"/>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5" name="Freeform 91">
                    <a:extLst>
                      <a:ext uri="{FF2B5EF4-FFF2-40B4-BE49-F238E27FC236}">
                        <a16:creationId xmlns:a16="http://schemas.microsoft.com/office/drawing/2014/main" id="{BF6A41E0-1057-4C29-89F9-8F037E08D22D}"/>
                      </a:ext>
                    </a:extLst>
                  </p:cNvPr>
                  <p:cNvSpPr>
                    <a:spLocks/>
                  </p:cNvSpPr>
                  <p:nvPr/>
                </p:nvSpPr>
                <p:spPr bwMode="auto">
                  <a:xfrm>
                    <a:off x="5889" y="1970"/>
                    <a:ext cx="76" cy="171"/>
                  </a:xfrm>
                  <a:custGeom>
                    <a:avLst/>
                    <a:gdLst>
                      <a:gd name="T0" fmla="*/ 24 w 76"/>
                      <a:gd name="T1" fmla="*/ 0 h 171"/>
                      <a:gd name="T2" fmla="*/ 0 w 76"/>
                      <a:gd name="T3" fmla="*/ 171 h 171"/>
                      <a:gd name="T4" fmla="*/ 76 w 76"/>
                      <a:gd name="T5" fmla="*/ 171 h 171"/>
                      <a:gd name="T6" fmla="*/ 51 w 76"/>
                      <a:gd name="T7" fmla="*/ 0 h 171"/>
                      <a:gd name="T8" fmla="*/ 24 w 76"/>
                      <a:gd name="T9" fmla="*/ 0 h 171"/>
                    </a:gdLst>
                    <a:ahLst/>
                    <a:cxnLst>
                      <a:cxn ang="0">
                        <a:pos x="T0" y="T1"/>
                      </a:cxn>
                      <a:cxn ang="0">
                        <a:pos x="T2" y="T3"/>
                      </a:cxn>
                      <a:cxn ang="0">
                        <a:pos x="T4" y="T5"/>
                      </a:cxn>
                      <a:cxn ang="0">
                        <a:pos x="T6" y="T7"/>
                      </a:cxn>
                      <a:cxn ang="0">
                        <a:pos x="T8" y="T9"/>
                      </a:cxn>
                    </a:cxnLst>
                    <a:rect l="0" t="0" r="r" b="b"/>
                    <a:pathLst>
                      <a:path w="76" h="171">
                        <a:moveTo>
                          <a:pt x="24" y="0"/>
                        </a:moveTo>
                        <a:lnTo>
                          <a:pt x="0" y="171"/>
                        </a:lnTo>
                        <a:lnTo>
                          <a:pt x="76" y="171"/>
                        </a:lnTo>
                        <a:lnTo>
                          <a:pt x="51" y="0"/>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6" name="Freeform 92">
                    <a:extLst>
                      <a:ext uri="{FF2B5EF4-FFF2-40B4-BE49-F238E27FC236}">
                        <a16:creationId xmlns:a16="http://schemas.microsoft.com/office/drawing/2014/main" id="{2CD3B3D2-A4FB-4C3B-920A-07BBB555FBA1}"/>
                      </a:ext>
                    </a:extLst>
                  </p:cNvPr>
                  <p:cNvSpPr>
                    <a:spLocks/>
                  </p:cNvSpPr>
                  <p:nvPr/>
                </p:nvSpPr>
                <p:spPr bwMode="auto">
                  <a:xfrm>
                    <a:off x="5849" y="1821"/>
                    <a:ext cx="78" cy="150"/>
                  </a:xfrm>
                  <a:custGeom>
                    <a:avLst/>
                    <a:gdLst>
                      <a:gd name="T0" fmla="*/ 6 w 78"/>
                      <a:gd name="T1" fmla="*/ 0 h 150"/>
                      <a:gd name="T2" fmla="*/ 0 w 78"/>
                      <a:gd name="T3" fmla="*/ 24 h 150"/>
                      <a:gd name="T4" fmla="*/ 17 w 78"/>
                      <a:gd name="T5" fmla="*/ 150 h 150"/>
                      <a:gd name="T6" fmla="*/ 78 w 78"/>
                      <a:gd name="T7" fmla="*/ 89 h 150"/>
                      <a:gd name="T8" fmla="*/ 6 w 78"/>
                      <a:gd name="T9" fmla="*/ 0 h 150"/>
                    </a:gdLst>
                    <a:ahLst/>
                    <a:cxnLst>
                      <a:cxn ang="0">
                        <a:pos x="T0" y="T1"/>
                      </a:cxn>
                      <a:cxn ang="0">
                        <a:pos x="T2" y="T3"/>
                      </a:cxn>
                      <a:cxn ang="0">
                        <a:pos x="T4" y="T5"/>
                      </a:cxn>
                      <a:cxn ang="0">
                        <a:pos x="T6" y="T7"/>
                      </a:cxn>
                      <a:cxn ang="0">
                        <a:pos x="T8" y="T9"/>
                      </a:cxn>
                    </a:cxnLst>
                    <a:rect l="0" t="0" r="r" b="b"/>
                    <a:pathLst>
                      <a:path w="78" h="150">
                        <a:moveTo>
                          <a:pt x="6" y="0"/>
                        </a:moveTo>
                        <a:lnTo>
                          <a:pt x="0" y="24"/>
                        </a:lnTo>
                        <a:lnTo>
                          <a:pt x="17" y="150"/>
                        </a:lnTo>
                        <a:lnTo>
                          <a:pt x="78" y="89"/>
                        </a:lnTo>
                        <a:lnTo>
                          <a:pt x="6"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7" name="Freeform 93">
                    <a:extLst>
                      <a:ext uri="{FF2B5EF4-FFF2-40B4-BE49-F238E27FC236}">
                        <a16:creationId xmlns:a16="http://schemas.microsoft.com/office/drawing/2014/main" id="{F0F52F17-EFF1-4B7D-A55E-56D21327BDB7}"/>
                      </a:ext>
                    </a:extLst>
                  </p:cNvPr>
                  <p:cNvSpPr>
                    <a:spLocks/>
                  </p:cNvSpPr>
                  <p:nvPr/>
                </p:nvSpPr>
                <p:spPr bwMode="auto">
                  <a:xfrm>
                    <a:off x="5849" y="1821"/>
                    <a:ext cx="78" cy="150"/>
                  </a:xfrm>
                  <a:custGeom>
                    <a:avLst/>
                    <a:gdLst>
                      <a:gd name="T0" fmla="*/ 6 w 78"/>
                      <a:gd name="T1" fmla="*/ 0 h 150"/>
                      <a:gd name="T2" fmla="*/ 0 w 78"/>
                      <a:gd name="T3" fmla="*/ 24 h 150"/>
                      <a:gd name="T4" fmla="*/ 17 w 78"/>
                      <a:gd name="T5" fmla="*/ 150 h 150"/>
                      <a:gd name="T6" fmla="*/ 78 w 78"/>
                      <a:gd name="T7" fmla="*/ 89 h 150"/>
                      <a:gd name="T8" fmla="*/ 6 w 78"/>
                      <a:gd name="T9" fmla="*/ 0 h 150"/>
                    </a:gdLst>
                    <a:ahLst/>
                    <a:cxnLst>
                      <a:cxn ang="0">
                        <a:pos x="T0" y="T1"/>
                      </a:cxn>
                      <a:cxn ang="0">
                        <a:pos x="T2" y="T3"/>
                      </a:cxn>
                      <a:cxn ang="0">
                        <a:pos x="T4" y="T5"/>
                      </a:cxn>
                      <a:cxn ang="0">
                        <a:pos x="T6" y="T7"/>
                      </a:cxn>
                      <a:cxn ang="0">
                        <a:pos x="T8" y="T9"/>
                      </a:cxn>
                    </a:cxnLst>
                    <a:rect l="0" t="0" r="r" b="b"/>
                    <a:pathLst>
                      <a:path w="78" h="150">
                        <a:moveTo>
                          <a:pt x="6" y="0"/>
                        </a:moveTo>
                        <a:lnTo>
                          <a:pt x="0" y="24"/>
                        </a:lnTo>
                        <a:lnTo>
                          <a:pt x="17" y="150"/>
                        </a:lnTo>
                        <a:lnTo>
                          <a:pt x="78" y="89"/>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8" name="Freeform 94">
                    <a:extLst>
                      <a:ext uri="{FF2B5EF4-FFF2-40B4-BE49-F238E27FC236}">
                        <a16:creationId xmlns:a16="http://schemas.microsoft.com/office/drawing/2014/main" id="{15AF51B9-C1B4-4A3C-8CDB-C5F10AA42D46}"/>
                      </a:ext>
                    </a:extLst>
                  </p:cNvPr>
                  <p:cNvSpPr>
                    <a:spLocks/>
                  </p:cNvSpPr>
                  <p:nvPr/>
                </p:nvSpPr>
                <p:spPr bwMode="auto">
                  <a:xfrm>
                    <a:off x="5855" y="1791"/>
                    <a:ext cx="143" cy="50"/>
                  </a:xfrm>
                  <a:custGeom>
                    <a:avLst/>
                    <a:gdLst>
                      <a:gd name="T0" fmla="*/ 0 w 167"/>
                      <a:gd name="T1" fmla="*/ 0 h 58"/>
                      <a:gd name="T2" fmla="*/ 0 w 167"/>
                      <a:gd name="T3" fmla="*/ 6 h 58"/>
                      <a:gd name="T4" fmla="*/ 83 w 167"/>
                      <a:gd name="T5" fmla="*/ 58 h 58"/>
                      <a:gd name="T6" fmla="*/ 85 w 167"/>
                      <a:gd name="T7" fmla="*/ 58 h 58"/>
                      <a:gd name="T8" fmla="*/ 167 w 167"/>
                      <a:gd name="T9" fmla="*/ 9 h 58"/>
                      <a:gd name="T10" fmla="*/ 167 w 167"/>
                      <a:gd name="T11" fmla="*/ 0 h 58"/>
                      <a:gd name="T12" fmla="*/ 0 w 167"/>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7" h="58">
                        <a:moveTo>
                          <a:pt x="0" y="0"/>
                        </a:moveTo>
                        <a:cubicBezTo>
                          <a:pt x="0" y="6"/>
                          <a:pt x="0" y="6"/>
                          <a:pt x="0" y="6"/>
                        </a:cubicBezTo>
                        <a:cubicBezTo>
                          <a:pt x="0" y="6"/>
                          <a:pt x="43" y="56"/>
                          <a:pt x="83" y="58"/>
                        </a:cubicBezTo>
                        <a:cubicBezTo>
                          <a:pt x="84" y="58"/>
                          <a:pt x="85" y="58"/>
                          <a:pt x="85" y="58"/>
                        </a:cubicBezTo>
                        <a:cubicBezTo>
                          <a:pt x="125" y="58"/>
                          <a:pt x="167" y="9"/>
                          <a:pt x="167" y="9"/>
                        </a:cubicBezTo>
                        <a:cubicBezTo>
                          <a:pt x="167" y="0"/>
                          <a:pt x="167" y="0"/>
                          <a:pt x="167" y="0"/>
                        </a:cubicBezTo>
                        <a:cubicBezTo>
                          <a:pt x="0" y="0"/>
                          <a:pt x="0" y="0"/>
                          <a:pt x="0" y="0"/>
                        </a:cubicBezTo>
                      </a:path>
                    </a:pathLst>
                  </a:custGeom>
                  <a:solidFill>
                    <a:srgbClr val="AF8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9" name="Freeform 95">
                    <a:extLst>
                      <a:ext uri="{FF2B5EF4-FFF2-40B4-BE49-F238E27FC236}">
                        <a16:creationId xmlns:a16="http://schemas.microsoft.com/office/drawing/2014/main" id="{E404702F-182D-482D-9ECB-C8D7CD854973}"/>
                      </a:ext>
                    </a:extLst>
                  </p:cNvPr>
                  <p:cNvSpPr>
                    <a:spLocks/>
                  </p:cNvSpPr>
                  <p:nvPr/>
                </p:nvSpPr>
                <p:spPr bwMode="auto">
                  <a:xfrm>
                    <a:off x="5708" y="1421"/>
                    <a:ext cx="438" cy="404"/>
                  </a:xfrm>
                  <a:custGeom>
                    <a:avLst/>
                    <a:gdLst>
                      <a:gd name="T0" fmla="*/ 256 w 513"/>
                      <a:gd name="T1" fmla="*/ 0 h 473"/>
                      <a:gd name="T2" fmla="*/ 115 w 513"/>
                      <a:gd name="T3" fmla="*/ 378 h 473"/>
                      <a:gd name="T4" fmla="*/ 256 w 513"/>
                      <a:gd name="T5" fmla="*/ 473 h 473"/>
                      <a:gd name="T6" fmla="*/ 398 w 513"/>
                      <a:gd name="T7" fmla="*/ 378 h 473"/>
                      <a:gd name="T8" fmla="*/ 256 w 513"/>
                      <a:gd name="T9" fmla="*/ 0 h 473"/>
                    </a:gdLst>
                    <a:ahLst/>
                    <a:cxnLst>
                      <a:cxn ang="0">
                        <a:pos x="T0" y="T1"/>
                      </a:cxn>
                      <a:cxn ang="0">
                        <a:pos x="T2" y="T3"/>
                      </a:cxn>
                      <a:cxn ang="0">
                        <a:pos x="T4" y="T5"/>
                      </a:cxn>
                      <a:cxn ang="0">
                        <a:pos x="T6" y="T7"/>
                      </a:cxn>
                      <a:cxn ang="0">
                        <a:pos x="T8" y="T9"/>
                      </a:cxn>
                    </a:cxnLst>
                    <a:rect l="0" t="0" r="r" b="b"/>
                    <a:pathLst>
                      <a:path w="513" h="473">
                        <a:moveTo>
                          <a:pt x="256" y="0"/>
                        </a:moveTo>
                        <a:cubicBezTo>
                          <a:pt x="0" y="0"/>
                          <a:pt x="98" y="351"/>
                          <a:pt x="115" y="378"/>
                        </a:cubicBezTo>
                        <a:cubicBezTo>
                          <a:pt x="134" y="408"/>
                          <a:pt x="215" y="473"/>
                          <a:pt x="256" y="473"/>
                        </a:cubicBezTo>
                        <a:cubicBezTo>
                          <a:pt x="298" y="473"/>
                          <a:pt x="379" y="408"/>
                          <a:pt x="398" y="378"/>
                        </a:cubicBezTo>
                        <a:cubicBezTo>
                          <a:pt x="415" y="351"/>
                          <a:pt x="513" y="0"/>
                          <a:pt x="256" y="0"/>
                        </a:cubicBezTo>
                        <a:close/>
                      </a:path>
                    </a:pathLst>
                  </a:custGeom>
                  <a:solidFill>
                    <a:srgbClr val="DBB1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0" name="Freeform 96">
                    <a:extLst>
                      <a:ext uri="{FF2B5EF4-FFF2-40B4-BE49-F238E27FC236}">
                        <a16:creationId xmlns:a16="http://schemas.microsoft.com/office/drawing/2014/main" id="{CC2869F0-CC39-4ADD-8023-5B21E873CC9E}"/>
                      </a:ext>
                    </a:extLst>
                  </p:cNvPr>
                  <p:cNvSpPr>
                    <a:spLocks noEditPoints="1"/>
                  </p:cNvSpPr>
                  <p:nvPr/>
                </p:nvSpPr>
                <p:spPr bwMode="auto">
                  <a:xfrm>
                    <a:off x="5752" y="1369"/>
                    <a:ext cx="333" cy="310"/>
                  </a:xfrm>
                  <a:custGeom>
                    <a:avLst/>
                    <a:gdLst>
                      <a:gd name="T0" fmla="*/ 93 w 390"/>
                      <a:gd name="T1" fmla="*/ 68 h 363"/>
                      <a:gd name="T2" fmla="*/ 390 w 390"/>
                      <a:gd name="T3" fmla="*/ 66 h 363"/>
                      <a:gd name="T4" fmla="*/ 374 w 390"/>
                      <a:gd name="T5" fmla="*/ 357 h 363"/>
                      <a:gd name="T6" fmla="*/ 374 w 390"/>
                      <a:gd name="T7" fmla="*/ 357 h 363"/>
                      <a:gd name="T8" fmla="*/ 374 w 390"/>
                      <a:gd name="T9" fmla="*/ 360 h 363"/>
                      <a:gd name="T10" fmla="*/ 372 w 390"/>
                      <a:gd name="T11" fmla="*/ 363 h 363"/>
                      <a:gd name="T12" fmla="*/ 367 w 390"/>
                      <a:gd name="T13" fmla="*/ 362 h 363"/>
                      <a:gd name="T14" fmla="*/ 366 w 390"/>
                      <a:gd name="T15" fmla="*/ 361 h 363"/>
                      <a:gd name="T16" fmla="*/ 366 w 390"/>
                      <a:gd name="T17" fmla="*/ 339 h 363"/>
                      <a:gd name="T18" fmla="*/ 371 w 390"/>
                      <a:gd name="T19" fmla="*/ 307 h 363"/>
                      <a:gd name="T20" fmla="*/ 327 w 390"/>
                      <a:gd name="T21" fmla="*/ 183 h 363"/>
                      <a:gd name="T22" fmla="*/ 318 w 390"/>
                      <a:gd name="T23" fmla="*/ 171 h 363"/>
                      <a:gd name="T24" fmla="*/ 307 w 390"/>
                      <a:gd name="T25" fmla="*/ 158 h 363"/>
                      <a:gd name="T26" fmla="*/ 301 w 390"/>
                      <a:gd name="T27" fmla="*/ 154 h 363"/>
                      <a:gd name="T28" fmla="*/ 212 w 390"/>
                      <a:gd name="T29" fmla="*/ 168 h 363"/>
                      <a:gd name="T30" fmla="*/ 129 w 390"/>
                      <a:gd name="T31" fmla="*/ 186 h 363"/>
                      <a:gd name="T32" fmla="*/ 93 w 390"/>
                      <a:gd name="T33" fmla="*/ 176 h 363"/>
                      <a:gd name="T34" fmla="*/ 45 w 390"/>
                      <a:gd name="T35" fmla="*/ 315 h 363"/>
                      <a:gd name="T36" fmla="*/ 48 w 390"/>
                      <a:gd name="T37" fmla="*/ 339 h 363"/>
                      <a:gd name="T38" fmla="*/ 48 w 390"/>
                      <a:gd name="T39" fmla="*/ 361 h 363"/>
                      <a:gd name="T40" fmla="*/ 48 w 390"/>
                      <a:gd name="T41" fmla="*/ 362 h 363"/>
                      <a:gd name="T42" fmla="*/ 43 w 390"/>
                      <a:gd name="T43" fmla="*/ 363 h 363"/>
                      <a:gd name="T44" fmla="*/ 41 w 390"/>
                      <a:gd name="T45" fmla="*/ 360 h 363"/>
                      <a:gd name="T46" fmla="*/ 40 w 390"/>
                      <a:gd name="T47" fmla="*/ 351 h 363"/>
                      <a:gd name="T48" fmla="*/ 38 w 390"/>
                      <a:gd name="T49" fmla="*/ 338 h 363"/>
                      <a:gd name="T50" fmla="*/ 93 w 390"/>
                      <a:gd name="T51" fmla="*/ 68 h 363"/>
                      <a:gd name="T52" fmla="*/ 224 w 390"/>
                      <a:gd name="T53" fmla="*/ 135 h 363"/>
                      <a:gd name="T54" fmla="*/ 228 w 390"/>
                      <a:gd name="T55" fmla="*/ 134 h 363"/>
                      <a:gd name="T56" fmla="*/ 222 w 390"/>
                      <a:gd name="T57" fmla="*/ 135 h 363"/>
                      <a:gd name="T58" fmla="*/ 224 w 390"/>
                      <a:gd name="T59" fmla="*/ 13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363">
                        <a:moveTo>
                          <a:pt x="93" y="68"/>
                        </a:moveTo>
                        <a:cubicBezTo>
                          <a:pt x="179" y="0"/>
                          <a:pt x="350" y="10"/>
                          <a:pt x="390" y="66"/>
                        </a:cubicBezTo>
                        <a:cubicBezTo>
                          <a:pt x="374" y="123"/>
                          <a:pt x="386" y="276"/>
                          <a:pt x="374" y="357"/>
                        </a:cubicBezTo>
                        <a:cubicBezTo>
                          <a:pt x="374" y="357"/>
                          <a:pt x="374" y="357"/>
                          <a:pt x="374" y="357"/>
                        </a:cubicBezTo>
                        <a:cubicBezTo>
                          <a:pt x="374" y="358"/>
                          <a:pt x="374" y="359"/>
                          <a:pt x="374" y="360"/>
                        </a:cubicBezTo>
                        <a:cubicBezTo>
                          <a:pt x="373" y="360"/>
                          <a:pt x="372" y="362"/>
                          <a:pt x="372" y="363"/>
                        </a:cubicBezTo>
                        <a:cubicBezTo>
                          <a:pt x="371" y="363"/>
                          <a:pt x="368" y="363"/>
                          <a:pt x="367" y="362"/>
                        </a:cubicBezTo>
                        <a:cubicBezTo>
                          <a:pt x="367" y="362"/>
                          <a:pt x="366" y="361"/>
                          <a:pt x="366" y="361"/>
                        </a:cubicBezTo>
                        <a:cubicBezTo>
                          <a:pt x="366" y="354"/>
                          <a:pt x="366" y="340"/>
                          <a:pt x="366" y="339"/>
                        </a:cubicBezTo>
                        <a:cubicBezTo>
                          <a:pt x="367" y="328"/>
                          <a:pt x="370" y="318"/>
                          <a:pt x="371" y="307"/>
                        </a:cubicBezTo>
                        <a:cubicBezTo>
                          <a:pt x="363" y="255"/>
                          <a:pt x="339" y="245"/>
                          <a:pt x="327" y="183"/>
                        </a:cubicBezTo>
                        <a:cubicBezTo>
                          <a:pt x="324" y="179"/>
                          <a:pt x="321" y="175"/>
                          <a:pt x="318" y="171"/>
                        </a:cubicBezTo>
                        <a:cubicBezTo>
                          <a:pt x="315" y="167"/>
                          <a:pt x="311" y="162"/>
                          <a:pt x="307" y="158"/>
                        </a:cubicBezTo>
                        <a:cubicBezTo>
                          <a:pt x="305" y="157"/>
                          <a:pt x="303" y="156"/>
                          <a:pt x="301" y="154"/>
                        </a:cubicBezTo>
                        <a:cubicBezTo>
                          <a:pt x="254" y="137"/>
                          <a:pt x="256" y="150"/>
                          <a:pt x="212" y="168"/>
                        </a:cubicBezTo>
                        <a:cubicBezTo>
                          <a:pt x="195" y="175"/>
                          <a:pt x="148" y="188"/>
                          <a:pt x="129" y="186"/>
                        </a:cubicBezTo>
                        <a:cubicBezTo>
                          <a:pt x="121" y="186"/>
                          <a:pt x="94" y="183"/>
                          <a:pt x="93" y="176"/>
                        </a:cubicBezTo>
                        <a:cubicBezTo>
                          <a:pt x="58" y="230"/>
                          <a:pt x="55" y="269"/>
                          <a:pt x="45" y="315"/>
                        </a:cubicBezTo>
                        <a:cubicBezTo>
                          <a:pt x="46" y="323"/>
                          <a:pt x="48" y="331"/>
                          <a:pt x="48" y="339"/>
                        </a:cubicBezTo>
                        <a:cubicBezTo>
                          <a:pt x="48" y="340"/>
                          <a:pt x="49" y="354"/>
                          <a:pt x="48" y="361"/>
                        </a:cubicBezTo>
                        <a:cubicBezTo>
                          <a:pt x="48" y="361"/>
                          <a:pt x="48" y="362"/>
                          <a:pt x="48" y="362"/>
                        </a:cubicBezTo>
                        <a:cubicBezTo>
                          <a:pt x="47" y="363"/>
                          <a:pt x="43" y="363"/>
                          <a:pt x="43" y="363"/>
                        </a:cubicBezTo>
                        <a:cubicBezTo>
                          <a:pt x="43" y="362"/>
                          <a:pt x="41" y="360"/>
                          <a:pt x="41" y="360"/>
                        </a:cubicBezTo>
                        <a:cubicBezTo>
                          <a:pt x="40" y="356"/>
                          <a:pt x="40" y="354"/>
                          <a:pt x="40" y="351"/>
                        </a:cubicBezTo>
                        <a:cubicBezTo>
                          <a:pt x="39" y="347"/>
                          <a:pt x="39" y="342"/>
                          <a:pt x="38" y="338"/>
                        </a:cubicBezTo>
                        <a:cubicBezTo>
                          <a:pt x="25" y="288"/>
                          <a:pt x="0" y="89"/>
                          <a:pt x="93" y="68"/>
                        </a:cubicBezTo>
                        <a:close/>
                        <a:moveTo>
                          <a:pt x="224" y="135"/>
                        </a:moveTo>
                        <a:cubicBezTo>
                          <a:pt x="225" y="135"/>
                          <a:pt x="227" y="134"/>
                          <a:pt x="228" y="134"/>
                        </a:cubicBezTo>
                        <a:cubicBezTo>
                          <a:pt x="226" y="134"/>
                          <a:pt x="224" y="135"/>
                          <a:pt x="222" y="135"/>
                        </a:cubicBezTo>
                        <a:cubicBezTo>
                          <a:pt x="222" y="135"/>
                          <a:pt x="223" y="135"/>
                          <a:pt x="224" y="135"/>
                        </a:cubicBez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1" name="Freeform 97">
                    <a:extLst>
                      <a:ext uri="{FF2B5EF4-FFF2-40B4-BE49-F238E27FC236}">
                        <a16:creationId xmlns:a16="http://schemas.microsoft.com/office/drawing/2014/main" id="{D531221D-D19C-4ACF-B10D-9FDD65B9D83C}"/>
                      </a:ext>
                    </a:extLst>
                  </p:cNvPr>
                  <p:cNvSpPr>
                    <a:spLocks/>
                  </p:cNvSpPr>
                  <p:nvPr/>
                </p:nvSpPr>
                <p:spPr bwMode="auto">
                  <a:xfrm>
                    <a:off x="5927" y="1821"/>
                    <a:ext cx="75" cy="151"/>
                  </a:xfrm>
                  <a:custGeom>
                    <a:avLst/>
                    <a:gdLst>
                      <a:gd name="T0" fmla="*/ 71 w 75"/>
                      <a:gd name="T1" fmla="*/ 0 h 151"/>
                      <a:gd name="T2" fmla="*/ 75 w 75"/>
                      <a:gd name="T3" fmla="*/ 24 h 151"/>
                      <a:gd name="T4" fmla="*/ 59 w 75"/>
                      <a:gd name="T5" fmla="*/ 151 h 151"/>
                      <a:gd name="T6" fmla="*/ 0 w 75"/>
                      <a:gd name="T7" fmla="*/ 89 h 151"/>
                      <a:gd name="T8" fmla="*/ 71 w 75"/>
                      <a:gd name="T9" fmla="*/ 0 h 151"/>
                    </a:gdLst>
                    <a:ahLst/>
                    <a:cxnLst>
                      <a:cxn ang="0">
                        <a:pos x="T0" y="T1"/>
                      </a:cxn>
                      <a:cxn ang="0">
                        <a:pos x="T2" y="T3"/>
                      </a:cxn>
                      <a:cxn ang="0">
                        <a:pos x="T4" y="T5"/>
                      </a:cxn>
                      <a:cxn ang="0">
                        <a:pos x="T6" y="T7"/>
                      </a:cxn>
                      <a:cxn ang="0">
                        <a:pos x="T8" y="T9"/>
                      </a:cxn>
                    </a:cxnLst>
                    <a:rect l="0" t="0" r="r" b="b"/>
                    <a:pathLst>
                      <a:path w="75" h="151">
                        <a:moveTo>
                          <a:pt x="71" y="0"/>
                        </a:moveTo>
                        <a:lnTo>
                          <a:pt x="75" y="24"/>
                        </a:lnTo>
                        <a:lnTo>
                          <a:pt x="59" y="151"/>
                        </a:lnTo>
                        <a:lnTo>
                          <a:pt x="0" y="89"/>
                        </a:lnTo>
                        <a:lnTo>
                          <a:pt x="71"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2" name="Freeform 98">
                    <a:extLst>
                      <a:ext uri="{FF2B5EF4-FFF2-40B4-BE49-F238E27FC236}">
                        <a16:creationId xmlns:a16="http://schemas.microsoft.com/office/drawing/2014/main" id="{EED2E363-B59D-4412-9875-A355C2086EE4}"/>
                      </a:ext>
                    </a:extLst>
                  </p:cNvPr>
                  <p:cNvSpPr>
                    <a:spLocks/>
                  </p:cNvSpPr>
                  <p:nvPr/>
                </p:nvSpPr>
                <p:spPr bwMode="auto">
                  <a:xfrm>
                    <a:off x="5927" y="1821"/>
                    <a:ext cx="75" cy="151"/>
                  </a:xfrm>
                  <a:custGeom>
                    <a:avLst/>
                    <a:gdLst>
                      <a:gd name="T0" fmla="*/ 71 w 75"/>
                      <a:gd name="T1" fmla="*/ 0 h 151"/>
                      <a:gd name="T2" fmla="*/ 75 w 75"/>
                      <a:gd name="T3" fmla="*/ 24 h 151"/>
                      <a:gd name="T4" fmla="*/ 59 w 75"/>
                      <a:gd name="T5" fmla="*/ 151 h 151"/>
                      <a:gd name="T6" fmla="*/ 0 w 75"/>
                      <a:gd name="T7" fmla="*/ 89 h 151"/>
                      <a:gd name="T8" fmla="*/ 71 w 75"/>
                      <a:gd name="T9" fmla="*/ 0 h 151"/>
                    </a:gdLst>
                    <a:ahLst/>
                    <a:cxnLst>
                      <a:cxn ang="0">
                        <a:pos x="T0" y="T1"/>
                      </a:cxn>
                      <a:cxn ang="0">
                        <a:pos x="T2" y="T3"/>
                      </a:cxn>
                      <a:cxn ang="0">
                        <a:pos x="T4" y="T5"/>
                      </a:cxn>
                      <a:cxn ang="0">
                        <a:pos x="T6" y="T7"/>
                      </a:cxn>
                      <a:cxn ang="0">
                        <a:pos x="T8" y="T9"/>
                      </a:cxn>
                    </a:cxnLst>
                    <a:rect l="0" t="0" r="r" b="b"/>
                    <a:pathLst>
                      <a:path w="75" h="151">
                        <a:moveTo>
                          <a:pt x="71" y="0"/>
                        </a:moveTo>
                        <a:lnTo>
                          <a:pt x="75" y="24"/>
                        </a:lnTo>
                        <a:lnTo>
                          <a:pt x="59" y="151"/>
                        </a:lnTo>
                        <a:lnTo>
                          <a:pt x="0" y="8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3" name="Freeform 99">
                    <a:extLst>
                      <a:ext uri="{FF2B5EF4-FFF2-40B4-BE49-F238E27FC236}">
                        <a16:creationId xmlns:a16="http://schemas.microsoft.com/office/drawing/2014/main" id="{4CF83ADD-7EC1-45B4-B077-C0A565EDA2AC}"/>
                      </a:ext>
                    </a:extLst>
                  </p:cNvPr>
                  <p:cNvSpPr>
                    <a:spLocks/>
                  </p:cNvSpPr>
                  <p:nvPr/>
                </p:nvSpPr>
                <p:spPr bwMode="auto">
                  <a:xfrm>
                    <a:off x="5855" y="1819"/>
                    <a:ext cx="143" cy="91"/>
                  </a:xfrm>
                  <a:custGeom>
                    <a:avLst/>
                    <a:gdLst>
                      <a:gd name="T0" fmla="*/ 143 w 143"/>
                      <a:gd name="T1" fmla="*/ 0 h 91"/>
                      <a:gd name="T2" fmla="*/ 72 w 143"/>
                      <a:gd name="T3" fmla="*/ 88 h 91"/>
                      <a:gd name="T4" fmla="*/ 0 w 143"/>
                      <a:gd name="T5" fmla="*/ 0 h 91"/>
                      <a:gd name="T6" fmla="*/ 0 w 143"/>
                      <a:gd name="T7" fmla="*/ 2 h 91"/>
                      <a:gd name="T8" fmla="*/ 72 w 143"/>
                      <a:gd name="T9" fmla="*/ 91 h 91"/>
                      <a:gd name="T10" fmla="*/ 72 w 143"/>
                      <a:gd name="T11" fmla="*/ 91 h 91"/>
                      <a:gd name="T12" fmla="*/ 143 w 143"/>
                      <a:gd name="T13" fmla="*/ 2 h 91"/>
                      <a:gd name="T14" fmla="*/ 143 w 143"/>
                      <a:gd name="T15" fmla="*/ 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 h="91">
                        <a:moveTo>
                          <a:pt x="143" y="0"/>
                        </a:moveTo>
                        <a:lnTo>
                          <a:pt x="72" y="88"/>
                        </a:lnTo>
                        <a:lnTo>
                          <a:pt x="0" y="0"/>
                        </a:lnTo>
                        <a:lnTo>
                          <a:pt x="0" y="2"/>
                        </a:lnTo>
                        <a:lnTo>
                          <a:pt x="72" y="91"/>
                        </a:lnTo>
                        <a:lnTo>
                          <a:pt x="72" y="91"/>
                        </a:lnTo>
                        <a:lnTo>
                          <a:pt x="143" y="2"/>
                        </a:lnTo>
                        <a:lnTo>
                          <a:pt x="143" y="0"/>
                        </a:lnTo>
                        <a:close/>
                      </a:path>
                    </a:pathLst>
                  </a:custGeom>
                  <a:solidFill>
                    <a:srgbClr val="D0A8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4" name="Freeform 100">
                    <a:extLst>
                      <a:ext uri="{FF2B5EF4-FFF2-40B4-BE49-F238E27FC236}">
                        <a16:creationId xmlns:a16="http://schemas.microsoft.com/office/drawing/2014/main" id="{68668327-0766-43F6-9BAE-A66078C22AEB}"/>
                      </a:ext>
                    </a:extLst>
                  </p:cNvPr>
                  <p:cNvSpPr>
                    <a:spLocks/>
                  </p:cNvSpPr>
                  <p:nvPr/>
                </p:nvSpPr>
                <p:spPr bwMode="auto">
                  <a:xfrm>
                    <a:off x="5855" y="1819"/>
                    <a:ext cx="143" cy="91"/>
                  </a:xfrm>
                  <a:custGeom>
                    <a:avLst/>
                    <a:gdLst>
                      <a:gd name="T0" fmla="*/ 143 w 143"/>
                      <a:gd name="T1" fmla="*/ 0 h 91"/>
                      <a:gd name="T2" fmla="*/ 72 w 143"/>
                      <a:gd name="T3" fmla="*/ 88 h 91"/>
                      <a:gd name="T4" fmla="*/ 0 w 143"/>
                      <a:gd name="T5" fmla="*/ 0 h 91"/>
                      <a:gd name="T6" fmla="*/ 0 w 143"/>
                      <a:gd name="T7" fmla="*/ 2 h 91"/>
                      <a:gd name="T8" fmla="*/ 72 w 143"/>
                      <a:gd name="T9" fmla="*/ 91 h 91"/>
                      <a:gd name="T10" fmla="*/ 72 w 143"/>
                      <a:gd name="T11" fmla="*/ 91 h 91"/>
                      <a:gd name="T12" fmla="*/ 143 w 143"/>
                      <a:gd name="T13" fmla="*/ 2 h 91"/>
                      <a:gd name="T14" fmla="*/ 143 w 143"/>
                      <a:gd name="T15" fmla="*/ 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 h="91">
                        <a:moveTo>
                          <a:pt x="143" y="0"/>
                        </a:moveTo>
                        <a:lnTo>
                          <a:pt x="72" y="88"/>
                        </a:lnTo>
                        <a:lnTo>
                          <a:pt x="0" y="0"/>
                        </a:lnTo>
                        <a:lnTo>
                          <a:pt x="0" y="2"/>
                        </a:lnTo>
                        <a:lnTo>
                          <a:pt x="72" y="91"/>
                        </a:lnTo>
                        <a:lnTo>
                          <a:pt x="72" y="91"/>
                        </a:lnTo>
                        <a:lnTo>
                          <a:pt x="143" y="2"/>
                        </a:lnTo>
                        <a:lnTo>
                          <a:pt x="1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5" name="Freeform 101">
                    <a:extLst>
                      <a:ext uri="{FF2B5EF4-FFF2-40B4-BE49-F238E27FC236}">
                        <a16:creationId xmlns:a16="http://schemas.microsoft.com/office/drawing/2014/main" id="{5F2DF038-6F6A-4EAC-B8BE-0C19A7B67B47}"/>
                      </a:ext>
                    </a:extLst>
                  </p:cNvPr>
                  <p:cNvSpPr>
                    <a:spLocks noEditPoints="1"/>
                  </p:cNvSpPr>
                  <p:nvPr/>
                </p:nvSpPr>
                <p:spPr bwMode="auto">
                  <a:xfrm>
                    <a:off x="5913" y="1970"/>
                    <a:ext cx="27" cy="1"/>
                  </a:xfrm>
                  <a:custGeom>
                    <a:avLst/>
                    <a:gdLst>
                      <a:gd name="T0" fmla="*/ 0 w 27"/>
                      <a:gd name="T1" fmla="*/ 0 h 1"/>
                      <a:gd name="T2" fmla="*/ 0 w 27"/>
                      <a:gd name="T3" fmla="*/ 1 h 1"/>
                      <a:gd name="T4" fmla="*/ 0 w 27"/>
                      <a:gd name="T5" fmla="*/ 1 h 1"/>
                      <a:gd name="T6" fmla="*/ 0 w 27"/>
                      <a:gd name="T7" fmla="*/ 0 h 1"/>
                      <a:gd name="T8" fmla="*/ 27 w 27"/>
                      <a:gd name="T9" fmla="*/ 0 h 1"/>
                      <a:gd name="T10" fmla="*/ 27 w 27"/>
                      <a:gd name="T11" fmla="*/ 0 h 1"/>
                      <a:gd name="T12" fmla="*/ 27 w 27"/>
                      <a:gd name="T13" fmla="*/ 1 h 1"/>
                      <a:gd name="T14" fmla="*/ 27 w 27"/>
                      <a:gd name="T15" fmla="*/ 1 h 1"/>
                      <a:gd name="T16" fmla="*/ 27 w 27"/>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
                        <a:moveTo>
                          <a:pt x="0" y="0"/>
                        </a:moveTo>
                        <a:lnTo>
                          <a:pt x="0" y="1"/>
                        </a:lnTo>
                        <a:lnTo>
                          <a:pt x="0" y="1"/>
                        </a:lnTo>
                        <a:lnTo>
                          <a:pt x="0" y="0"/>
                        </a:lnTo>
                        <a:close/>
                        <a:moveTo>
                          <a:pt x="27" y="0"/>
                        </a:moveTo>
                        <a:lnTo>
                          <a:pt x="27" y="0"/>
                        </a:lnTo>
                        <a:lnTo>
                          <a:pt x="27" y="1"/>
                        </a:lnTo>
                        <a:lnTo>
                          <a:pt x="27" y="1"/>
                        </a:lnTo>
                        <a:lnTo>
                          <a:pt x="27"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6" name="Freeform 102">
                    <a:extLst>
                      <a:ext uri="{FF2B5EF4-FFF2-40B4-BE49-F238E27FC236}">
                        <a16:creationId xmlns:a16="http://schemas.microsoft.com/office/drawing/2014/main" id="{F63FB522-750D-471F-ABCB-E1FE573A667C}"/>
                      </a:ext>
                    </a:extLst>
                  </p:cNvPr>
                  <p:cNvSpPr>
                    <a:spLocks noEditPoints="1"/>
                  </p:cNvSpPr>
                  <p:nvPr/>
                </p:nvSpPr>
                <p:spPr bwMode="auto">
                  <a:xfrm>
                    <a:off x="5913" y="1970"/>
                    <a:ext cx="27" cy="1"/>
                  </a:xfrm>
                  <a:custGeom>
                    <a:avLst/>
                    <a:gdLst>
                      <a:gd name="T0" fmla="*/ 0 w 27"/>
                      <a:gd name="T1" fmla="*/ 0 h 1"/>
                      <a:gd name="T2" fmla="*/ 0 w 27"/>
                      <a:gd name="T3" fmla="*/ 1 h 1"/>
                      <a:gd name="T4" fmla="*/ 0 w 27"/>
                      <a:gd name="T5" fmla="*/ 1 h 1"/>
                      <a:gd name="T6" fmla="*/ 0 w 27"/>
                      <a:gd name="T7" fmla="*/ 0 h 1"/>
                      <a:gd name="T8" fmla="*/ 27 w 27"/>
                      <a:gd name="T9" fmla="*/ 0 h 1"/>
                      <a:gd name="T10" fmla="*/ 27 w 27"/>
                      <a:gd name="T11" fmla="*/ 0 h 1"/>
                      <a:gd name="T12" fmla="*/ 27 w 27"/>
                      <a:gd name="T13" fmla="*/ 1 h 1"/>
                      <a:gd name="T14" fmla="*/ 27 w 27"/>
                      <a:gd name="T15" fmla="*/ 1 h 1"/>
                      <a:gd name="T16" fmla="*/ 27 w 27"/>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
                        <a:moveTo>
                          <a:pt x="0" y="0"/>
                        </a:moveTo>
                        <a:lnTo>
                          <a:pt x="0" y="1"/>
                        </a:lnTo>
                        <a:lnTo>
                          <a:pt x="0" y="1"/>
                        </a:lnTo>
                        <a:lnTo>
                          <a:pt x="0" y="0"/>
                        </a:lnTo>
                        <a:moveTo>
                          <a:pt x="27" y="0"/>
                        </a:moveTo>
                        <a:lnTo>
                          <a:pt x="27" y="0"/>
                        </a:lnTo>
                        <a:lnTo>
                          <a:pt x="27" y="1"/>
                        </a:lnTo>
                        <a:lnTo>
                          <a:pt x="27" y="1"/>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7" name="Rectangle 103">
                    <a:extLst>
                      <a:ext uri="{FF2B5EF4-FFF2-40B4-BE49-F238E27FC236}">
                        <a16:creationId xmlns:a16="http://schemas.microsoft.com/office/drawing/2014/main" id="{DD375900-988E-43B1-B705-24208811970B}"/>
                      </a:ext>
                    </a:extLst>
                  </p:cNvPr>
                  <p:cNvSpPr>
                    <a:spLocks noChangeArrowheads="1"/>
                  </p:cNvSpPr>
                  <p:nvPr/>
                </p:nvSpPr>
                <p:spPr bwMode="auto">
                  <a:xfrm>
                    <a:off x="5913" y="1970"/>
                    <a:ext cx="27" cy="1"/>
                  </a:xfrm>
                  <a:prstGeom prst="rect">
                    <a:avLst/>
                  </a:prstGeom>
                  <a:solidFill>
                    <a:srgbClr val="2F2F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8" name="Rectangle 104">
                    <a:extLst>
                      <a:ext uri="{FF2B5EF4-FFF2-40B4-BE49-F238E27FC236}">
                        <a16:creationId xmlns:a16="http://schemas.microsoft.com/office/drawing/2014/main" id="{6C23F63A-E514-40DA-A8C2-1A5022B276FB}"/>
                      </a:ext>
                    </a:extLst>
                  </p:cNvPr>
                  <p:cNvSpPr>
                    <a:spLocks noChangeArrowheads="1"/>
                  </p:cNvSpPr>
                  <p:nvPr/>
                </p:nvSpPr>
                <p:spPr bwMode="auto">
                  <a:xfrm>
                    <a:off x="5913" y="1970"/>
                    <a:ext cx="2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9" name="Freeform 105">
                    <a:extLst>
                      <a:ext uri="{FF2B5EF4-FFF2-40B4-BE49-F238E27FC236}">
                        <a16:creationId xmlns:a16="http://schemas.microsoft.com/office/drawing/2014/main" id="{22A3AF81-FFA2-40A6-9807-9571619F0D49}"/>
                      </a:ext>
                    </a:extLst>
                  </p:cNvPr>
                  <p:cNvSpPr>
                    <a:spLocks/>
                  </p:cNvSpPr>
                  <p:nvPr/>
                </p:nvSpPr>
                <p:spPr bwMode="auto">
                  <a:xfrm>
                    <a:off x="4728" y="1568"/>
                    <a:ext cx="663" cy="30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FFDE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40" name="Freeform 106">
                    <a:extLst>
                      <a:ext uri="{FF2B5EF4-FFF2-40B4-BE49-F238E27FC236}">
                        <a16:creationId xmlns:a16="http://schemas.microsoft.com/office/drawing/2014/main" id="{055D77BC-A693-4B63-B918-24A88CB8B461}"/>
                      </a:ext>
                    </a:extLst>
                  </p:cNvPr>
                  <p:cNvSpPr>
                    <a:spLocks/>
                  </p:cNvSpPr>
                  <p:nvPr/>
                </p:nvSpPr>
                <p:spPr bwMode="auto">
                  <a:xfrm>
                    <a:off x="4728" y="1568"/>
                    <a:ext cx="663" cy="300"/>
                  </a:xfrm>
                  <a:custGeom>
                    <a:avLst/>
                    <a:gdLst>
                      <a:gd name="T0" fmla="*/ 311 w 777"/>
                      <a:gd name="T1" fmla="*/ 0 h 352"/>
                      <a:gd name="T2" fmla="*/ 67 w 777"/>
                      <a:gd name="T3" fmla="*/ 133 h 352"/>
                      <a:gd name="T4" fmla="*/ 0 w 777"/>
                      <a:gd name="T5" fmla="*/ 352 h 352"/>
                      <a:gd name="T6" fmla="*/ 388 w 777"/>
                      <a:gd name="T7" fmla="*/ 352 h 352"/>
                      <a:gd name="T8" fmla="*/ 777 w 777"/>
                      <a:gd name="T9" fmla="*/ 352 h 352"/>
                      <a:gd name="T10" fmla="*/ 710 w 777"/>
                      <a:gd name="T11" fmla="*/ 133 h 352"/>
                      <a:gd name="T12" fmla="*/ 468 w 777"/>
                      <a:gd name="T13" fmla="*/ 1 h 352"/>
                      <a:gd name="T14" fmla="*/ 311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1"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7491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41" name="Freeform 107">
                    <a:extLst>
                      <a:ext uri="{FF2B5EF4-FFF2-40B4-BE49-F238E27FC236}">
                        <a16:creationId xmlns:a16="http://schemas.microsoft.com/office/drawing/2014/main" id="{7E6BF4AB-D3F3-4139-A22C-CCC0511A2D12}"/>
                      </a:ext>
                    </a:extLst>
                  </p:cNvPr>
                  <p:cNvSpPr>
                    <a:spLocks/>
                  </p:cNvSpPr>
                  <p:nvPr/>
                </p:nvSpPr>
                <p:spPr bwMode="auto">
                  <a:xfrm>
                    <a:off x="4988" y="1351"/>
                    <a:ext cx="143" cy="299"/>
                  </a:xfrm>
                  <a:custGeom>
                    <a:avLst/>
                    <a:gdLst>
                      <a:gd name="T0" fmla="*/ 0 w 167"/>
                      <a:gd name="T1" fmla="*/ 102 h 349"/>
                      <a:gd name="T2" fmla="*/ 0 w 167"/>
                      <a:gd name="T3" fmla="*/ 230 h 349"/>
                      <a:gd name="T4" fmla="*/ 0 w 167"/>
                      <a:gd name="T5" fmla="*/ 293 h 349"/>
                      <a:gd name="T6" fmla="*/ 167 w 167"/>
                      <a:gd name="T7" fmla="*/ 293 h 349"/>
                      <a:gd name="T8" fmla="*/ 167 w 167"/>
                      <a:gd name="T9" fmla="*/ 230 h 349"/>
                      <a:gd name="T10" fmla="*/ 167 w 167"/>
                      <a:gd name="T11" fmla="*/ 102 h 349"/>
                      <a:gd name="T12" fmla="*/ 0 w 167"/>
                      <a:gd name="T13" fmla="*/ 102 h 349"/>
                    </a:gdLst>
                    <a:ahLst/>
                    <a:cxnLst>
                      <a:cxn ang="0">
                        <a:pos x="T0" y="T1"/>
                      </a:cxn>
                      <a:cxn ang="0">
                        <a:pos x="T2" y="T3"/>
                      </a:cxn>
                      <a:cxn ang="0">
                        <a:pos x="T4" y="T5"/>
                      </a:cxn>
                      <a:cxn ang="0">
                        <a:pos x="T6" y="T7"/>
                      </a:cxn>
                      <a:cxn ang="0">
                        <a:pos x="T8" y="T9"/>
                      </a:cxn>
                      <a:cxn ang="0">
                        <a:pos x="T10" y="T11"/>
                      </a:cxn>
                      <a:cxn ang="0">
                        <a:pos x="T12" y="T13"/>
                      </a:cxn>
                    </a:cxnLst>
                    <a:rect l="0" t="0" r="r" b="b"/>
                    <a:pathLst>
                      <a:path w="167" h="349">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F6D9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42" name="Freeform 108">
                    <a:extLst>
                      <a:ext uri="{FF2B5EF4-FFF2-40B4-BE49-F238E27FC236}">
                        <a16:creationId xmlns:a16="http://schemas.microsoft.com/office/drawing/2014/main" id="{92C890D8-DAEC-4793-9B91-C823CFD3E66B}"/>
                      </a:ext>
                    </a:extLst>
                  </p:cNvPr>
                  <p:cNvSpPr>
                    <a:spLocks/>
                  </p:cNvSpPr>
                  <p:nvPr/>
                </p:nvSpPr>
                <p:spPr bwMode="auto">
                  <a:xfrm>
                    <a:off x="4894" y="1333"/>
                    <a:ext cx="60" cy="87"/>
                  </a:xfrm>
                  <a:custGeom>
                    <a:avLst/>
                    <a:gdLst>
                      <a:gd name="T0" fmla="*/ 19 w 70"/>
                      <a:gd name="T1" fmla="*/ 5 h 102"/>
                      <a:gd name="T2" fmla="*/ 61 w 70"/>
                      <a:gd name="T3" fmla="*/ 42 h 102"/>
                      <a:gd name="T4" fmla="*/ 50 w 70"/>
                      <a:gd name="T5" fmla="*/ 97 h 102"/>
                      <a:gd name="T6" fmla="*/ 8 w 70"/>
                      <a:gd name="T7" fmla="*/ 60 h 102"/>
                      <a:gd name="T8" fmla="*/ 19 w 70"/>
                      <a:gd name="T9" fmla="*/ 5 h 102"/>
                    </a:gdLst>
                    <a:ahLst/>
                    <a:cxnLst>
                      <a:cxn ang="0">
                        <a:pos x="T0" y="T1"/>
                      </a:cxn>
                      <a:cxn ang="0">
                        <a:pos x="T2" y="T3"/>
                      </a:cxn>
                      <a:cxn ang="0">
                        <a:pos x="T4" y="T5"/>
                      </a:cxn>
                      <a:cxn ang="0">
                        <a:pos x="T6" y="T7"/>
                      </a:cxn>
                      <a:cxn ang="0">
                        <a:pos x="T8" y="T9"/>
                      </a:cxn>
                    </a:cxnLst>
                    <a:rect l="0" t="0" r="r" b="b"/>
                    <a:pathLst>
                      <a:path w="70" h="102">
                        <a:moveTo>
                          <a:pt x="19" y="5"/>
                        </a:moveTo>
                        <a:cubicBezTo>
                          <a:pt x="34" y="0"/>
                          <a:pt x="53" y="17"/>
                          <a:pt x="61" y="42"/>
                        </a:cubicBezTo>
                        <a:cubicBezTo>
                          <a:pt x="70" y="67"/>
                          <a:pt x="64" y="92"/>
                          <a:pt x="50" y="97"/>
                        </a:cubicBezTo>
                        <a:cubicBezTo>
                          <a:pt x="35" y="102"/>
                          <a:pt x="16" y="85"/>
                          <a:pt x="8" y="60"/>
                        </a:cubicBezTo>
                        <a:cubicBezTo>
                          <a:pt x="0" y="34"/>
                          <a:pt x="5" y="10"/>
                          <a:pt x="19" y="5"/>
                        </a:cubicBezTo>
                        <a:close/>
                      </a:path>
                    </a:pathLst>
                  </a:custGeom>
                  <a:solidFill>
                    <a:srgbClr val="F6D9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43" name="Freeform 109">
                    <a:extLst>
                      <a:ext uri="{FF2B5EF4-FFF2-40B4-BE49-F238E27FC236}">
                        <a16:creationId xmlns:a16="http://schemas.microsoft.com/office/drawing/2014/main" id="{C1F3BDA4-EF9C-46F3-B793-2C271454AAA8}"/>
                      </a:ext>
                    </a:extLst>
                  </p:cNvPr>
                  <p:cNvSpPr>
                    <a:spLocks/>
                  </p:cNvSpPr>
                  <p:nvPr/>
                </p:nvSpPr>
                <p:spPr bwMode="auto">
                  <a:xfrm>
                    <a:off x="5164" y="1333"/>
                    <a:ext cx="60" cy="87"/>
                  </a:xfrm>
                  <a:custGeom>
                    <a:avLst/>
                    <a:gdLst>
                      <a:gd name="T0" fmla="*/ 50 w 70"/>
                      <a:gd name="T1" fmla="*/ 5 h 102"/>
                      <a:gd name="T2" fmla="*/ 9 w 70"/>
                      <a:gd name="T3" fmla="*/ 42 h 102"/>
                      <a:gd name="T4" fmla="*/ 20 w 70"/>
                      <a:gd name="T5" fmla="*/ 97 h 102"/>
                      <a:gd name="T6" fmla="*/ 62 w 70"/>
                      <a:gd name="T7" fmla="*/ 60 h 102"/>
                      <a:gd name="T8" fmla="*/ 50 w 70"/>
                      <a:gd name="T9" fmla="*/ 5 h 102"/>
                    </a:gdLst>
                    <a:ahLst/>
                    <a:cxnLst>
                      <a:cxn ang="0">
                        <a:pos x="T0" y="T1"/>
                      </a:cxn>
                      <a:cxn ang="0">
                        <a:pos x="T2" y="T3"/>
                      </a:cxn>
                      <a:cxn ang="0">
                        <a:pos x="T4" y="T5"/>
                      </a:cxn>
                      <a:cxn ang="0">
                        <a:pos x="T6" y="T7"/>
                      </a:cxn>
                      <a:cxn ang="0">
                        <a:pos x="T8" y="T9"/>
                      </a:cxn>
                    </a:cxnLst>
                    <a:rect l="0" t="0" r="r" b="b"/>
                    <a:pathLst>
                      <a:path w="70" h="102">
                        <a:moveTo>
                          <a:pt x="50" y="5"/>
                        </a:moveTo>
                        <a:cubicBezTo>
                          <a:pt x="36" y="0"/>
                          <a:pt x="17" y="17"/>
                          <a:pt x="9" y="42"/>
                        </a:cubicBezTo>
                        <a:cubicBezTo>
                          <a:pt x="0" y="67"/>
                          <a:pt x="5" y="92"/>
                          <a:pt x="20" y="97"/>
                        </a:cubicBezTo>
                        <a:cubicBezTo>
                          <a:pt x="35" y="102"/>
                          <a:pt x="54" y="85"/>
                          <a:pt x="62" y="60"/>
                        </a:cubicBezTo>
                        <a:cubicBezTo>
                          <a:pt x="70" y="34"/>
                          <a:pt x="65" y="10"/>
                          <a:pt x="50" y="5"/>
                        </a:cubicBezTo>
                        <a:close/>
                      </a:path>
                    </a:pathLst>
                  </a:custGeom>
                  <a:solidFill>
                    <a:srgbClr val="F6D9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44" name="Freeform 110">
                    <a:extLst>
                      <a:ext uri="{FF2B5EF4-FFF2-40B4-BE49-F238E27FC236}">
                        <a16:creationId xmlns:a16="http://schemas.microsoft.com/office/drawing/2014/main" id="{D5F3764B-A1A0-44FA-9C11-C64DD3E70363}"/>
                      </a:ext>
                    </a:extLst>
                  </p:cNvPr>
                  <p:cNvSpPr>
                    <a:spLocks/>
                  </p:cNvSpPr>
                  <p:nvPr/>
                </p:nvSpPr>
                <p:spPr bwMode="auto">
                  <a:xfrm>
                    <a:off x="5028" y="1637"/>
                    <a:ext cx="62" cy="59"/>
                  </a:xfrm>
                  <a:custGeom>
                    <a:avLst/>
                    <a:gdLst>
                      <a:gd name="T0" fmla="*/ 0 w 72"/>
                      <a:gd name="T1" fmla="*/ 39 h 70"/>
                      <a:gd name="T2" fmla="*/ 21 w 72"/>
                      <a:gd name="T3" fmla="*/ 70 h 70"/>
                      <a:gd name="T4" fmla="*/ 52 w 72"/>
                      <a:gd name="T5" fmla="*/ 70 h 70"/>
                      <a:gd name="T6" fmla="*/ 72 w 72"/>
                      <a:gd name="T7" fmla="*/ 39 h 70"/>
                      <a:gd name="T8" fmla="*/ 37 w 72"/>
                      <a:gd name="T9" fmla="*/ 0 h 70"/>
                      <a:gd name="T10" fmla="*/ 0 w 72"/>
                      <a:gd name="T11" fmla="*/ 39 h 70"/>
                    </a:gdLst>
                    <a:ahLst/>
                    <a:cxnLst>
                      <a:cxn ang="0">
                        <a:pos x="T0" y="T1"/>
                      </a:cxn>
                      <a:cxn ang="0">
                        <a:pos x="T2" y="T3"/>
                      </a:cxn>
                      <a:cxn ang="0">
                        <a:pos x="T4" y="T5"/>
                      </a:cxn>
                      <a:cxn ang="0">
                        <a:pos x="T6" y="T7"/>
                      </a:cxn>
                      <a:cxn ang="0">
                        <a:pos x="T8" y="T9"/>
                      </a:cxn>
                      <a:cxn ang="0">
                        <a:pos x="T10" y="T11"/>
                      </a:cxn>
                    </a:cxnLst>
                    <a:rect l="0" t="0" r="r" b="b"/>
                    <a:pathLst>
                      <a:path w="72" h="70">
                        <a:moveTo>
                          <a:pt x="0" y="39"/>
                        </a:moveTo>
                        <a:cubicBezTo>
                          <a:pt x="21" y="70"/>
                          <a:pt x="21" y="70"/>
                          <a:pt x="21" y="70"/>
                        </a:cubicBezTo>
                        <a:cubicBezTo>
                          <a:pt x="31" y="70"/>
                          <a:pt x="42" y="70"/>
                          <a:pt x="52" y="70"/>
                        </a:cubicBezTo>
                        <a:cubicBezTo>
                          <a:pt x="72" y="39"/>
                          <a:pt x="72" y="39"/>
                          <a:pt x="72" y="39"/>
                        </a:cubicBezTo>
                        <a:cubicBezTo>
                          <a:pt x="37" y="0"/>
                          <a:pt x="37" y="0"/>
                          <a:pt x="37" y="0"/>
                        </a:cubicBezTo>
                        <a:cubicBezTo>
                          <a:pt x="0" y="39"/>
                          <a:pt x="0" y="39"/>
                          <a:pt x="0" y="39"/>
                        </a:cubicBezTo>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45" name="Freeform 111">
                    <a:extLst>
                      <a:ext uri="{FF2B5EF4-FFF2-40B4-BE49-F238E27FC236}">
                        <a16:creationId xmlns:a16="http://schemas.microsoft.com/office/drawing/2014/main" id="{6FBB0375-C208-4F75-9C53-A92EEF7B79C7}"/>
                      </a:ext>
                    </a:extLst>
                  </p:cNvPr>
                  <p:cNvSpPr>
                    <a:spLocks/>
                  </p:cNvSpPr>
                  <p:nvPr/>
                </p:nvSpPr>
                <p:spPr bwMode="auto">
                  <a:xfrm>
                    <a:off x="5022" y="1696"/>
                    <a:ext cx="75" cy="172"/>
                  </a:xfrm>
                  <a:custGeom>
                    <a:avLst/>
                    <a:gdLst>
                      <a:gd name="T0" fmla="*/ 24 w 75"/>
                      <a:gd name="T1" fmla="*/ 0 h 172"/>
                      <a:gd name="T2" fmla="*/ 0 w 75"/>
                      <a:gd name="T3" fmla="*/ 172 h 172"/>
                      <a:gd name="T4" fmla="*/ 75 w 75"/>
                      <a:gd name="T5" fmla="*/ 172 h 172"/>
                      <a:gd name="T6" fmla="*/ 51 w 75"/>
                      <a:gd name="T7" fmla="*/ 0 h 172"/>
                      <a:gd name="T8" fmla="*/ 24 w 75"/>
                      <a:gd name="T9" fmla="*/ 0 h 172"/>
                    </a:gdLst>
                    <a:ahLst/>
                    <a:cxnLst>
                      <a:cxn ang="0">
                        <a:pos x="T0" y="T1"/>
                      </a:cxn>
                      <a:cxn ang="0">
                        <a:pos x="T2" y="T3"/>
                      </a:cxn>
                      <a:cxn ang="0">
                        <a:pos x="T4" y="T5"/>
                      </a:cxn>
                      <a:cxn ang="0">
                        <a:pos x="T6" y="T7"/>
                      </a:cxn>
                      <a:cxn ang="0">
                        <a:pos x="T8" y="T9"/>
                      </a:cxn>
                    </a:cxnLst>
                    <a:rect l="0" t="0" r="r" b="b"/>
                    <a:pathLst>
                      <a:path w="75" h="172">
                        <a:moveTo>
                          <a:pt x="24" y="0"/>
                        </a:moveTo>
                        <a:lnTo>
                          <a:pt x="0" y="172"/>
                        </a:lnTo>
                        <a:lnTo>
                          <a:pt x="75" y="172"/>
                        </a:lnTo>
                        <a:lnTo>
                          <a:pt x="51" y="0"/>
                        </a:lnTo>
                        <a:lnTo>
                          <a:pt x="24" y="0"/>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46" name="Freeform 112">
                    <a:extLst>
                      <a:ext uri="{FF2B5EF4-FFF2-40B4-BE49-F238E27FC236}">
                        <a16:creationId xmlns:a16="http://schemas.microsoft.com/office/drawing/2014/main" id="{4CAC78C3-82F1-4A2D-A928-53B534D4B3A5}"/>
                      </a:ext>
                    </a:extLst>
                  </p:cNvPr>
                  <p:cNvSpPr>
                    <a:spLocks/>
                  </p:cNvSpPr>
                  <p:nvPr/>
                </p:nvSpPr>
                <p:spPr bwMode="auto">
                  <a:xfrm>
                    <a:off x="5022" y="1696"/>
                    <a:ext cx="75" cy="172"/>
                  </a:xfrm>
                  <a:custGeom>
                    <a:avLst/>
                    <a:gdLst>
                      <a:gd name="T0" fmla="*/ 24 w 75"/>
                      <a:gd name="T1" fmla="*/ 0 h 172"/>
                      <a:gd name="T2" fmla="*/ 0 w 75"/>
                      <a:gd name="T3" fmla="*/ 172 h 172"/>
                      <a:gd name="T4" fmla="*/ 75 w 75"/>
                      <a:gd name="T5" fmla="*/ 172 h 172"/>
                      <a:gd name="T6" fmla="*/ 51 w 75"/>
                      <a:gd name="T7" fmla="*/ 0 h 172"/>
                      <a:gd name="T8" fmla="*/ 24 w 75"/>
                      <a:gd name="T9" fmla="*/ 0 h 172"/>
                    </a:gdLst>
                    <a:ahLst/>
                    <a:cxnLst>
                      <a:cxn ang="0">
                        <a:pos x="T0" y="T1"/>
                      </a:cxn>
                      <a:cxn ang="0">
                        <a:pos x="T2" y="T3"/>
                      </a:cxn>
                      <a:cxn ang="0">
                        <a:pos x="T4" y="T5"/>
                      </a:cxn>
                      <a:cxn ang="0">
                        <a:pos x="T6" y="T7"/>
                      </a:cxn>
                      <a:cxn ang="0">
                        <a:pos x="T8" y="T9"/>
                      </a:cxn>
                    </a:cxnLst>
                    <a:rect l="0" t="0" r="r" b="b"/>
                    <a:pathLst>
                      <a:path w="75" h="172">
                        <a:moveTo>
                          <a:pt x="24" y="0"/>
                        </a:moveTo>
                        <a:lnTo>
                          <a:pt x="0" y="172"/>
                        </a:lnTo>
                        <a:lnTo>
                          <a:pt x="75" y="172"/>
                        </a:lnTo>
                        <a:lnTo>
                          <a:pt x="51" y="0"/>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47" name="Freeform 113">
                    <a:extLst>
                      <a:ext uri="{FF2B5EF4-FFF2-40B4-BE49-F238E27FC236}">
                        <a16:creationId xmlns:a16="http://schemas.microsoft.com/office/drawing/2014/main" id="{2384A319-A05F-4F2A-89E3-62FFC83095DC}"/>
                      </a:ext>
                    </a:extLst>
                  </p:cNvPr>
                  <p:cNvSpPr>
                    <a:spLocks/>
                  </p:cNvSpPr>
                  <p:nvPr/>
                </p:nvSpPr>
                <p:spPr bwMode="auto">
                  <a:xfrm>
                    <a:off x="4982" y="1548"/>
                    <a:ext cx="78" cy="150"/>
                  </a:xfrm>
                  <a:custGeom>
                    <a:avLst/>
                    <a:gdLst>
                      <a:gd name="T0" fmla="*/ 6 w 78"/>
                      <a:gd name="T1" fmla="*/ 0 h 150"/>
                      <a:gd name="T2" fmla="*/ 0 w 78"/>
                      <a:gd name="T3" fmla="*/ 24 h 150"/>
                      <a:gd name="T4" fmla="*/ 17 w 78"/>
                      <a:gd name="T5" fmla="*/ 150 h 150"/>
                      <a:gd name="T6" fmla="*/ 78 w 78"/>
                      <a:gd name="T7" fmla="*/ 89 h 150"/>
                      <a:gd name="T8" fmla="*/ 6 w 78"/>
                      <a:gd name="T9" fmla="*/ 0 h 150"/>
                    </a:gdLst>
                    <a:ahLst/>
                    <a:cxnLst>
                      <a:cxn ang="0">
                        <a:pos x="T0" y="T1"/>
                      </a:cxn>
                      <a:cxn ang="0">
                        <a:pos x="T2" y="T3"/>
                      </a:cxn>
                      <a:cxn ang="0">
                        <a:pos x="T4" y="T5"/>
                      </a:cxn>
                      <a:cxn ang="0">
                        <a:pos x="T6" y="T7"/>
                      </a:cxn>
                      <a:cxn ang="0">
                        <a:pos x="T8" y="T9"/>
                      </a:cxn>
                    </a:cxnLst>
                    <a:rect l="0" t="0" r="r" b="b"/>
                    <a:pathLst>
                      <a:path w="78" h="150">
                        <a:moveTo>
                          <a:pt x="6" y="0"/>
                        </a:moveTo>
                        <a:lnTo>
                          <a:pt x="0" y="24"/>
                        </a:lnTo>
                        <a:lnTo>
                          <a:pt x="17" y="150"/>
                        </a:lnTo>
                        <a:lnTo>
                          <a:pt x="78" y="89"/>
                        </a:lnTo>
                        <a:lnTo>
                          <a:pt x="6"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48" name="Freeform 114">
                    <a:extLst>
                      <a:ext uri="{FF2B5EF4-FFF2-40B4-BE49-F238E27FC236}">
                        <a16:creationId xmlns:a16="http://schemas.microsoft.com/office/drawing/2014/main" id="{AEF5B747-161F-404C-BB6F-C2BF62A7EC77}"/>
                      </a:ext>
                    </a:extLst>
                  </p:cNvPr>
                  <p:cNvSpPr>
                    <a:spLocks/>
                  </p:cNvSpPr>
                  <p:nvPr/>
                </p:nvSpPr>
                <p:spPr bwMode="auto">
                  <a:xfrm>
                    <a:off x="4982" y="1548"/>
                    <a:ext cx="78" cy="150"/>
                  </a:xfrm>
                  <a:custGeom>
                    <a:avLst/>
                    <a:gdLst>
                      <a:gd name="T0" fmla="*/ 6 w 78"/>
                      <a:gd name="T1" fmla="*/ 0 h 150"/>
                      <a:gd name="T2" fmla="*/ 0 w 78"/>
                      <a:gd name="T3" fmla="*/ 24 h 150"/>
                      <a:gd name="T4" fmla="*/ 17 w 78"/>
                      <a:gd name="T5" fmla="*/ 150 h 150"/>
                      <a:gd name="T6" fmla="*/ 78 w 78"/>
                      <a:gd name="T7" fmla="*/ 89 h 150"/>
                      <a:gd name="T8" fmla="*/ 6 w 78"/>
                      <a:gd name="T9" fmla="*/ 0 h 150"/>
                    </a:gdLst>
                    <a:ahLst/>
                    <a:cxnLst>
                      <a:cxn ang="0">
                        <a:pos x="T0" y="T1"/>
                      </a:cxn>
                      <a:cxn ang="0">
                        <a:pos x="T2" y="T3"/>
                      </a:cxn>
                      <a:cxn ang="0">
                        <a:pos x="T4" y="T5"/>
                      </a:cxn>
                      <a:cxn ang="0">
                        <a:pos x="T6" y="T7"/>
                      </a:cxn>
                      <a:cxn ang="0">
                        <a:pos x="T8" y="T9"/>
                      </a:cxn>
                    </a:cxnLst>
                    <a:rect l="0" t="0" r="r" b="b"/>
                    <a:pathLst>
                      <a:path w="78" h="150">
                        <a:moveTo>
                          <a:pt x="6" y="0"/>
                        </a:moveTo>
                        <a:lnTo>
                          <a:pt x="0" y="24"/>
                        </a:lnTo>
                        <a:lnTo>
                          <a:pt x="17" y="150"/>
                        </a:lnTo>
                        <a:lnTo>
                          <a:pt x="78" y="89"/>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49" name="Freeform 115">
                    <a:extLst>
                      <a:ext uri="{FF2B5EF4-FFF2-40B4-BE49-F238E27FC236}">
                        <a16:creationId xmlns:a16="http://schemas.microsoft.com/office/drawing/2014/main" id="{5BE895F2-3D5A-4DC6-B89C-2E60638C21AE}"/>
                      </a:ext>
                    </a:extLst>
                  </p:cNvPr>
                  <p:cNvSpPr>
                    <a:spLocks/>
                  </p:cNvSpPr>
                  <p:nvPr/>
                </p:nvSpPr>
                <p:spPr bwMode="auto">
                  <a:xfrm>
                    <a:off x="4988" y="1518"/>
                    <a:ext cx="143" cy="50"/>
                  </a:xfrm>
                  <a:custGeom>
                    <a:avLst/>
                    <a:gdLst>
                      <a:gd name="T0" fmla="*/ 0 w 167"/>
                      <a:gd name="T1" fmla="*/ 0 h 58"/>
                      <a:gd name="T2" fmla="*/ 0 w 167"/>
                      <a:gd name="T3" fmla="*/ 6 h 58"/>
                      <a:gd name="T4" fmla="*/ 83 w 167"/>
                      <a:gd name="T5" fmla="*/ 58 h 58"/>
                      <a:gd name="T6" fmla="*/ 85 w 167"/>
                      <a:gd name="T7" fmla="*/ 58 h 58"/>
                      <a:gd name="T8" fmla="*/ 167 w 167"/>
                      <a:gd name="T9" fmla="*/ 9 h 58"/>
                      <a:gd name="T10" fmla="*/ 167 w 167"/>
                      <a:gd name="T11" fmla="*/ 0 h 58"/>
                      <a:gd name="T12" fmla="*/ 0 w 167"/>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7" h="58">
                        <a:moveTo>
                          <a:pt x="0" y="0"/>
                        </a:moveTo>
                        <a:cubicBezTo>
                          <a:pt x="0" y="6"/>
                          <a:pt x="0" y="6"/>
                          <a:pt x="0" y="6"/>
                        </a:cubicBezTo>
                        <a:cubicBezTo>
                          <a:pt x="0" y="6"/>
                          <a:pt x="43" y="56"/>
                          <a:pt x="83" y="58"/>
                        </a:cubicBezTo>
                        <a:cubicBezTo>
                          <a:pt x="84" y="58"/>
                          <a:pt x="85" y="58"/>
                          <a:pt x="85" y="58"/>
                        </a:cubicBezTo>
                        <a:cubicBezTo>
                          <a:pt x="125" y="58"/>
                          <a:pt x="167" y="9"/>
                          <a:pt x="167" y="9"/>
                        </a:cubicBezTo>
                        <a:cubicBezTo>
                          <a:pt x="167" y="0"/>
                          <a:pt x="167" y="0"/>
                          <a:pt x="167" y="0"/>
                        </a:cubicBezTo>
                        <a:cubicBezTo>
                          <a:pt x="0" y="0"/>
                          <a:pt x="0" y="0"/>
                          <a:pt x="0" y="0"/>
                        </a:cubicBezTo>
                      </a:path>
                    </a:pathLst>
                  </a:custGeom>
                  <a:solidFill>
                    <a:srgbClr val="C5AE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50" name="Freeform 116">
                    <a:extLst>
                      <a:ext uri="{FF2B5EF4-FFF2-40B4-BE49-F238E27FC236}">
                        <a16:creationId xmlns:a16="http://schemas.microsoft.com/office/drawing/2014/main" id="{29B7FB87-375A-47F2-854F-29FAEBA4E004}"/>
                      </a:ext>
                    </a:extLst>
                  </p:cNvPr>
                  <p:cNvSpPr>
                    <a:spLocks/>
                  </p:cNvSpPr>
                  <p:nvPr/>
                </p:nvSpPr>
                <p:spPr bwMode="auto">
                  <a:xfrm>
                    <a:off x="4841" y="1147"/>
                    <a:ext cx="437" cy="404"/>
                  </a:xfrm>
                  <a:custGeom>
                    <a:avLst/>
                    <a:gdLst>
                      <a:gd name="T0" fmla="*/ 256 w 513"/>
                      <a:gd name="T1" fmla="*/ 0 h 473"/>
                      <a:gd name="T2" fmla="*/ 115 w 513"/>
                      <a:gd name="T3" fmla="*/ 378 h 473"/>
                      <a:gd name="T4" fmla="*/ 256 w 513"/>
                      <a:gd name="T5" fmla="*/ 473 h 473"/>
                      <a:gd name="T6" fmla="*/ 398 w 513"/>
                      <a:gd name="T7" fmla="*/ 378 h 473"/>
                      <a:gd name="T8" fmla="*/ 256 w 513"/>
                      <a:gd name="T9" fmla="*/ 0 h 473"/>
                    </a:gdLst>
                    <a:ahLst/>
                    <a:cxnLst>
                      <a:cxn ang="0">
                        <a:pos x="T0" y="T1"/>
                      </a:cxn>
                      <a:cxn ang="0">
                        <a:pos x="T2" y="T3"/>
                      </a:cxn>
                      <a:cxn ang="0">
                        <a:pos x="T4" y="T5"/>
                      </a:cxn>
                      <a:cxn ang="0">
                        <a:pos x="T6" y="T7"/>
                      </a:cxn>
                      <a:cxn ang="0">
                        <a:pos x="T8" y="T9"/>
                      </a:cxn>
                    </a:cxnLst>
                    <a:rect l="0" t="0" r="r" b="b"/>
                    <a:pathLst>
                      <a:path w="513" h="473">
                        <a:moveTo>
                          <a:pt x="256" y="0"/>
                        </a:moveTo>
                        <a:cubicBezTo>
                          <a:pt x="0" y="0"/>
                          <a:pt x="98" y="351"/>
                          <a:pt x="115" y="378"/>
                        </a:cubicBezTo>
                        <a:cubicBezTo>
                          <a:pt x="134" y="408"/>
                          <a:pt x="215" y="473"/>
                          <a:pt x="256" y="473"/>
                        </a:cubicBezTo>
                        <a:cubicBezTo>
                          <a:pt x="298" y="473"/>
                          <a:pt x="379" y="408"/>
                          <a:pt x="398" y="378"/>
                        </a:cubicBezTo>
                        <a:cubicBezTo>
                          <a:pt x="415" y="351"/>
                          <a:pt x="513" y="0"/>
                          <a:pt x="256" y="0"/>
                        </a:cubicBezTo>
                        <a:close/>
                      </a:path>
                    </a:pathLst>
                  </a:custGeom>
                  <a:solidFill>
                    <a:srgbClr val="F6D9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51" name="Freeform 117">
                    <a:extLst>
                      <a:ext uri="{FF2B5EF4-FFF2-40B4-BE49-F238E27FC236}">
                        <a16:creationId xmlns:a16="http://schemas.microsoft.com/office/drawing/2014/main" id="{0BB627AB-C428-43DA-9107-4BF69E491056}"/>
                      </a:ext>
                    </a:extLst>
                  </p:cNvPr>
                  <p:cNvSpPr>
                    <a:spLocks noEditPoints="1"/>
                  </p:cNvSpPr>
                  <p:nvPr/>
                </p:nvSpPr>
                <p:spPr bwMode="auto">
                  <a:xfrm>
                    <a:off x="4903" y="1088"/>
                    <a:ext cx="336" cy="318"/>
                  </a:xfrm>
                  <a:custGeom>
                    <a:avLst/>
                    <a:gdLst>
                      <a:gd name="T0" fmla="*/ 302 w 394"/>
                      <a:gd name="T1" fmla="*/ 78 h 373"/>
                      <a:gd name="T2" fmla="*/ 0 w 394"/>
                      <a:gd name="T3" fmla="*/ 156 h 373"/>
                      <a:gd name="T4" fmla="*/ 20 w 394"/>
                      <a:gd name="T5" fmla="*/ 367 h 373"/>
                      <a:gd name="T6" fmla="*/ 20 w 394"/>
                      <a:gd name="T7" fmla="*/ 367 h 373"/>
                      <a:gd name="T8" fmla="*/ 21 w 394"/>
                      <a:gd name="T9" fmla="*/ 370 h 373"/>
                      <a:gd name="T10" fmla="*/ 23 w 394"/>
                      <a:gd name="T11" fmla="*/ 373 h 373"/>
                      <a:gd name="T12" fmla="*/ 27 w 394"/>
                      <a:gd name="T13" fmla="*/ 372 h 373"/>
                      <a:gd name="T14" fmla="*/ 28 w 394"/>
                      <a:gd name="T15" fmla="*/ 371 h 373"/>
                      <a:gd name="T16" fmla="*/ 28 w 394"/>
                      <a:gd name="T17" fmla="*/ 349 h 373"/>
                      <a:gd name="T18" fmla="*/ 27 w 394"/>
                      <a:gd name="T19" fmla="*/ 316 h 373"/>
                      <a:gd name="T20" fmla="*/ 56 w 394"/>
                      <a:gd name="T21" fmla="*/ 212 h 373"/>
                      <a:gd name="T22" fmla="*/ 76 w 394"/>
                      <a:gd name="T23" fmla="*/ 188 h 373"/>
                      <a:gd name="T24" fmla="*/ 183 w 394"/>
                      <a:gd name="T25" fmla="*/ 218 h 373"/>
                      <a:gd name="T26" fmla="*/ 243 w 394"/>
                      <a:gd name="T27" fmla="*/ 225 h 373"/>
                      <a:gd name="T28" fmla="*/ 301 w 394"/>
                      <a:gd name="T29" fmla="*/ 186 h 373"/>
                      <a:gd name="T30" fmla="*/ 350 w 394"/>
                      <a:gd name="T31" fmla="*/ 325 h 373"/>
                      <a:gd name="T32" fmla="*/ 346 w 394"/>
                      <a:gd name="T33" fmla="*/ 349 h 373"/>
                      <a:gd name="T34" fmla="*/ 346 w 394"/>
                      <a:gd name="T35" fmla="*/ 371 h 373"/>
                      <a:gd name="T36" fmla="*/ 347 w 394"/>
                      <a:gd name="T37" fmla="*/ 372 h 373"/>
                      <a:gd name="T38" fmla="*/ 351 w 394"/>
                      <a:gd name="T39" fmla="*/ 373 h 373"/>
                      <a:gd name="T40" fmla="*/ 353 w 394"/>
                      <a:gd name="T41" fmla="*/ 370 h 373"/>
                      <a:gd name="T42" fmla="*/ 354 w 394"/>
                      <a:gd name="T43" fmla="*/ 361 h 373"/>
                      <a:gd name="T44" fmla="*/ 356 w 394"/>
                      <a:gd name="T45" fmla="*/ 348 h 373"/>
                      <a:gd name="T46" fmla="*/ 302 w 394"/>
                      <a:gd name="T47" fmla="*/ 78 h 373"/>
                      <a:gd name="T48" fmla="*/ 170 w 394"/>
                      <a:gd name="T49" fmla="*/ 145 h 373"/>
                      <a:gd name="T50" fmla="*/ 166 w 394"/>
                      <a:gd name="T51" fmla="*/ 144 h 373"/>
                      <a:gd name="T52" fmla="*/ 173 w 394"/>
                      <a:gd name="T53" fmla="*/ 145 h 373"/>
                      <a:gd name="T54" fmla="*/ 170 w 394"/>
                      <a:gd name="T55" fmla="*/ 145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4" h="373">
                        <a:moveTo>
                          <a:pt x="302" y="78"/>
                        </a:moveTo>
                        <a:cubicBezTo>
                          <a:pt x="213" y="0"/>
                          <a:pt x="40" y="100"/>
                          <a:pt x="0" y="156"/>
                        </a:cubicBezTo>
                        <a:cubicBezTo>
                          <a:pt x="16" y="213"/>
                          <a:pt x="8" y="286"/>
                          <a:pt x="20" y="367"/>
                        </a:cubicBezTo>
                        <a:cubicBezTo>
                          <a:pt x="20" y="367"/>
                          <a:pt x="20" y="367"/>
                          <a:pt x="20" y="367"/>
                        </a:cubicBezTo>
                        <a:cubicBezTo>
                          <a:pt x="20" y="368"/>
                          <a:pt x="21" y="369"/>
                          <a:pt x="21" y="370"/>
                        </a:cubicBezTo>
                        <a:cubicBezTo>
                          <a:pt x="21" y="370"/>
                          <a:pt x="22" y="372"/>
                          <a:pt x="23" y="373"/>
                        </a:cubicBezTo>
                        <a:cubicBezTo>
                          <a:pt x="23" y="373"/>
                          <a:pt x="26" y="373"/>
                          <a:pt x="27" y="372"/>
                        </a:cubicBezTo>
                        <a:cubicBezTo>
                          <a:pt x="28" y="372"/>
                          <a:pt x="28" y="371"/>
                          <a:pt x="28" y="371"/>
                        </a:cubicBezTo>
                        <a:cubicBezTo>
                          <a:pt x="28" y="364"/>
                          <a:pt x="28" y="350"/>
                          <a:pt x="28" y="349"/>
                        </a:cubicBezTo>
                        <a:cubicBezTo>
                          <a:pt x="27" y="338"/>
                          <a:pt x="29" y="327"/>
                          <a:pt x="27" y="316"/>
                        </a:cubicBezTo>
                        <a:cubicBezTo>
                          <a:pt x="35" y="265"/>
                          <a:pt x="28" y="263"/>
                          <a:pt x="56" y="212"/>
                        </a:cubicBezTo>
                        <a:cubicBezTo>
                          <a:pt x="59" y="207"/>
                          <a:pt x="74" y="190"/>
                          <a:pt x="76" y="188"/>
                        </a:cubicBezTo>
                        <a:cubicBezTo>
                          <a:pt x="122" y="171"/>
                          <a:pt x="139" y="200"/>
                          <a:pt x="183" y="218"/>
                        </a:cubicBezTo>
                        <a:cubicBezTo>
                          <a:pt x="199" y="225"/>
                          <a:pt x="225" y="225"/>
                          <a:pt x="243" y="225"/>
                        </a:cubicBezTo>
                        <a:cubicBezTo>
                          <a:pt x="272" y="225"/>
                          <a:pt x="300" y="193"/>
                          <a:pt x="301" y="186"/>
                        </a:cubicBezTo>
                        <a:cubicBezTo>
                          <a:pt x="336" y="240"/>
                          <a:pt x="340" y="279"/>
                          <a:pt x="350" y="325"/>
                        </a:cubicBezTo>
                        <a:cubicBezTo>
                          <a:pt x="348" y="333"/>
                          <a:pt x="347" y="341"/>
                          <a:pt x="346" y="349"/>
                        </a:cubicBezTo>
                        <a:cubicBezTo>
                          <a:pt x="346" y="350"/>
                          <a:pt x="346" y="364"/>
                          <a:pt x="346" y="371"/>
                        </a:cubicBezTo>
                        <a:cubicBezTo>
                          <a:pt x="346" y="371"/>
                          <a:pt x="346" y="372"/>
                          <a:pt x="347" y="372"/>
                        </a:cubicBezTo>
                        <a:cubicBezTo>
                          <a:pt x="348" y="373"/>
                          <a:pt x="351" y="373"/>
                          <a:pt x="351" y="373"/>
                        </a:cubicBezTo>
                        <a:cubicBezTo>
                          <a:pt x="352" y="372"/>
                          <a:pt x="353" y="370"/>
                          <a:pt x="353" y="370"/>
                        </a:cubicBezTo>
                        <a:cubicBezTo>
                          <a:pt x="354" y="366"/>
                          <a:pt x="354" y="364"/>
                          <a:pt x="354" y="361"/>
                        </a:cubicBezTo>
                        <a:cubicBezTo>
                          <a:pt x="355" y="357"/>
                          <a:pt x="356" y="352"/>
                          <a:pt x="356" y="348"/>
                        </a:cubicBezTo>
                        <a:cubicBezTo>
                          <a:pt x="369" y="298"/>
                          <a:pt x="394" y="99"/>
                          <a:pt x="302" y="78"/>
                        </a:cubicBezTo>
                        <a:close/>
                        <a:moveTo>
                          <a:pt x="170" y="145"/>
                        </a:moveTo>
                        <a:cubicBezTo>
                          <a:pt x="169" y="145"/>
                          <a:pt x="168" y="144"/>
                          <a:pt x="166" y="144"/>
                        </a:cubicBezTo>
                        <a:cubicBezTo>
                          <a:pt x="168" y="144"/>
                          <a:pt x="170" y="145"/>
                          <a:pt x="173" y="145"/>
                        </a:cubicBezTo>
                        <a:cubicBezTo>
                          <a:pt x="172" y="145"/>
                          <a:pt x="171" y="145"/>
                          <a:pt x="170" y="145"/>
                        </a:cubicBezTo>
                        <a:close/>
                      </a:path>
                    </a:pathLst>
                  </a:custGeom>
                  <a:solidFill>
                    <a:srgbClr val="BF97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52" name="Freeform 118">
                    <a:extLst>
                      <a:ext uri="{FF2B5EF4-FFF2-40B4-BE49-F238E27FC236}">
                        <a16:creationId xmlns:a16="http://schemas.microsoft.com/office/drawing/2014/main" id="{CE8ADAAD-4015-414F-ADCB-ABC2FD7721F4}"/>
                      </a:ext>
                    </a:extLst>
                  </p:cNvPr>
                  <p:cNvSpPr>
                    <a:spLocks noEditPoints="1"/>
                  </p:cNvSpPr>
                  <p:nvPr/>
                </p:nvSpPr>
                <p:spPr bwMode="auto">
                  <a:xfrm>
                    <a:off x="4267" y="1055"/>
                    <a:ext cx="345" cy="319"/>
                  </a:xfrm>
                  <a:custGeom>
                    <a:avLst/>
                    <a:gdLst>
                      <a:gd name="T0" fmla="*/ 95 w 404"/>
                      <a:gd name="T1" fmla="*/ 78 h 373"/>
                      <a:gd name="T2" fmla="*/ 404 w 404"/>
                      <a:gd name="T3" fmla="*/ 156 h 373"/>
                      <a:gd name="T4" fmla="*/ 383 w 404"/>
                      <a:gd name="T5" fmla="*/ 367 h 373"/>
                      <a:gd name="T6" fmla="*/ 383 w 404"/>
                      <a:gd name="T7" fmla="*/ 367 h 373"/>
                      <a:gd name="T8" fmla="*/ 382 w 404"/>
                      <a:gd name="T9" fmla="*/ 369 h 373"/>
                      <a:gd name="T10" fmla="*/ 380 w 404"/>
                      <a:gd name="T11" fmla="*/ 372 h 373"/>
                      <a:gd name="T12" fmla="*/ 376 w 404"/>
                      <a:gd name="T13" fmla="*/ 372 h 373"/>
                      <a:gd name="T14" fmla="*/ 375 w 404"/>
                      <a:gd name="T15" fmla="*/ 371 h 373"/>
                      <a:gd name="T16" fmla="*/ 375 w 404"/>
                      <a:gd name="T17" fmla="*/ 349 h 373"/>
                      <a:gd name="T18" fmla="*/ 376 w 404"/>
                      <a:gd name="T19" fmla="*/ 316 h 373"/>
                      <a:gd name="T20" fmla="*/ 346 w 404"/>
                      <a:gd name="T21" fmla="*/ 211 h 373"/>
                      <a:gd name="T22" fmla="*/ 326 w 404"/>
                      <a:gd name="T23" fmla="*/ 188 h 373"/>
                      <a:gd name="T24" fmla="*/ 217 w 404"/>
                      <a:gd name="T25" fmla="*/ 217 h 373"/>
                      <a:gd name="T26" fmla="*/ 154 w 404"/>
                      <a:gd name="T27" fmla="*/ 225 h 373"/>
                      <a:gd name="T28" fmla="*/ 95 w 404"/>
                      <a:gd name="T29" fmla="*/ 186 h 373"/>
                      <a:gd name="T30" fmla="*/ 45 w 404"/>
                      <a:gd name="T31" fmla="*/ 325 h 373"/>
                      <a:gd name="T32" fmla="*/ 49 w 404"/>
                      <a:gd name="T33" fmla="*/ 349 h 373"/>
                      <a:gd name="T34" fmla="*/ 49 w 404"/>
                      <a:gd name="T35" fmla="*/ 371 h 373"/>
                      <a:gd name="T36" fmla="*/ 48 w 404"/>
                      <a:gd name="T37" fmla="*/ 372 h 373"/>
                      <a:gd name="T38" fmla="*/ 44 w 404"/>
                      <a:gd name="T39" fmla="*/ 372 h 373"/>
                      <a:gd name="T40" fmla="*/ 42 w 404"/>
                      <a:gd name="T41" fmla="*/ 369 h 373"/>
                      <a:gd name="T42" fmla="*/ 41 w 404"/>
                      <a:gd name="T43" fmla="*/ 361 h 373"/>
                      <a:gd name="T44" fmla="*/ 39 w 404"/>
                      <a:gd name="T45" fmla="*/ 348 h 373"/>
                      <a:gd name="T46" fmla="*/ 95 w 404"/>
                      <a:gd name="T47" fmla="*/ 78 h 373"/>
                      <a:gd name="T48" fmla="*/ 229 w 404"/>
                      <a:gd name="T49" fmla="*/ 145 h 373"/>
                      <a:gd name="T50" fmla="*/ 233 w 404"/>
                      <a:gd name="T51" fmla="*/ 143 h 373"/>
                      <a:gd name="T52" fmla="*/ 227 w 404"/>
                      <a:gd name="T53" fmla="*/ 145 h 373"/>
                      <a:gd name="T54" fmla="*/ 229 w 404"/>
                      <a:gd name="T55" fmla="*/ 145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4" h="373">
                        <a:moveTo>
                          <a:pt x="95" y="78"/>
                        </a:moveTo>
                        <a:cubicBezTo>
                          <a:pt x="185" y="0"/>
                          <a:pt x="362" y="99"/>
                          <a:pt x="404" y="156"/>
                        </a:cubicBezTo>
                        <a:cubicBezTo>
                          <a:pt x="387" y="213"/>
                          <a:pt x="395" y="286"/>
                          <a:pt x="383" y="367"/>
                        </a:cubicBezTo>
                        <a:cubicBezTo>
                          <a:pt x="383" y="367"/>
                          <a:pt x="383" y="367"/>
                          <a:pt x="383" y="367"/>
                        </a:cubicBezTo>
                        <a:cubicBezTo>
                          <a:pt x="383" y="368"/>
                          <a:pt x="383" y="368"/>
                          <a:pt x="382" y="369"/>
                        </a:cubicBezTo>
                        <a:cubicBezTo>
                          <a:pt x="382" y="370"/>
                          <a:pt x="381" y="372"/>
                          <a:pt x="380" y="372"/>
                        </a:cubicBezTo>
                        <a:cubicBezTo>
                          <a:pt x="380" y="373"/>
                          <a:pt x="377" y="372"/>
                          <a:pt x="376" y="372"/>
                        </a:cubicBezTo>
                        <a:cubicBezTo>
                          <a:pt x="375" y="372"/>
                          <a:pt x="375" y="371"/>
                          <a:pt x="375" y="371"/>
                        </a:cubicBezTo>
                        <a:cubicBezTo>
                          <a:pt x="375" y="364"/>
                          <a:pt x="375" y="349"/>
                          <a:pt x="375" y="349"/>
                        </a:cubicBezTo>
                        <a:cubicBezTo>
                          <a:pt x="376" y="338"/>
                          <a:pt x="374" y="327"/>
                          <a:pt x="376" y="316"/>
                        </a:cubicBezTo>
                        <a:cubicBezTo>
                          <a:pt x="368" y="265"/>
                          <a:pt x="375" y="263"/>
                          <a:pt x="346" y="211"/>
                        </a:cubicBezTo>
                        <a:cubicBezTo>
                          <a:pt x="343" y="207"/>
                          <a:pt x="328" y="190"/>
                          <a:pt x="326" y="188"/>
                        </a:cubicBezTo>
                        <a:cubicBezTo>
                          <a:pt x="278" y="171"/>
                          <a:pt x="262" y="200"/>
                          <a:pt x="217" y="217"/>
                        </a:cubicBezTo>
                        <a:cubicBezTo>
                          <a:pt x="199" y="224"/>
                          <a:pt x="173" y="225"/>
                          <a:pt x="154" y="225"/>
                        </a:cubicBezTo>
                        <a:cubicBezTo>
                          <a:pt x="125" y="225"/>
                          <a:pt x="96" y="193"/>
                          <a:pt x="95" y="186"/>
                        </a:cubicBezTo>
                        <a:cubicBezTo>
                          <a:pt x="59" y="240"/>
                          <a:pt x="56" y="279"/>
                          <a:pt x="45" y="325"/>
                        </a:cubicBezTo>
                        <a:cubicBezTo>
                          <a:pt x="47" y="333"/>
                          <a:pt x="48" y="341"/>
                          <a:pt x="49" y="349"/>
                        </a:cubicBezTo>
                        <a:cubicBezTo>
                          <a:pt x="49" y="349"/>
                          <a:pt x="50" y="364"/>
                          <a:pt x="49" y="371"/>
                        </a:cubicBezTo>
                        <a:cubicBezTo>
                          <a:pt x="49" y="371"/>
                          <a:pt x="49" y="372"/>
                          <a:pt x="48" y="372"/>
                        </a:cubicBezTo>
                        <a:cubicBezTo>
                          <a:pt x="47" y="372"/>
                          <a:pt x="44" y="373"/>
                          <a:pt x="44" y="372"/>
                        </a:cubicBezTo>
                        <a:cubicBezTo>
                          <a:pt x="43" y="372"/>
                          <a:pt x="42" y="370"/>
                          <a:pt x="42" y="369"/>
                        </a:cubicBezTo>
                        <a:cubicBezTo>
                          <a:pt x="41" y="366"/>
                          <a:pt x="41" y="364"/>
                          <a:pt x="41" y="361"/>
                        </a:cubicBezTo>
                        <a:cubicBezTo>
                          <a:pt x="40" y="356"/>
                          <a:pt x="39" y="352"/>
                          <a:pt x="39" y="348"/>
                        </a:cubicBezTo>
                        <a:cubicBezTo>
                          <a:pt x="25" y="298"/>
                          <a:pt x="0" y="99"/>
                          <a:pt x="95" y="78"/>
                        </a:cubicBezTo>
                        <a:close/>
                        <a:moveTo>
                          <a:pt x="229" y="145"/>
                        </a:moveTo>
                        <a:cubicBezTo>
                          <a:pt x="230" y="144"/>
                          <a:pt x="232" y="144"/>
                          <a:pt x="233" y="143"/>
                        </a:cubicBezTo>
                        <a:cubicBezTo>
                          <a:pt x="231" y="144"/>
                          <a:pt x="229" y="145"/>
                          <a:pt x="227" y="145"/>
                        </a:cubicBezTo>
                        <a:cubicBezTo>
                          <a:pt x="228" y="145"/>
                          <a:pt x="228" y="145"/>
                          <a:pt x="229" y="145"/>
                        </a:cubicBezTo>
                        <a:close/>
                      </a:path>
                    </a:pathLst>
                  </a:custGeom>
                  <a:solidFill>
                    <a:srgbClr val="605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53" name="Freeform 119">
                    <a:extLst>
                      <a:ext uri="{FF2B5EF4-FFF2-40B4-BE49-F238E27FC236}">
                        <a16:creationId xmlns:a16="http://schemas.microsoft.com/office/drawing/2014/main" id="{C1A486C6-24A6-4129-A959-B91B962E477B}"/>
                      </a:ext>
                    </a:extLst>
                  </p:cNvPr>
                  <p:cNvSpPr>
                    <a:spLocks/>
                  </p:cNvSpPr>
                  <p:nvPr/>
                </p:nvSpPr>
                <p:spPr bwMode="auto">
                  <a:xfrm>
                    <a:off x="5060" y="1548"/>
                    <a:ext cx="75" cy="151"/>
                  </a:xfrm>
                  <a:custGeom>
                    <a:avLst/>
                    <a:gdLst>
                      <a:gd name="T0" fmla="*/ 71 w 75"/>
                      <a:gd name="T1" fmla="*/ 0 h 151"/>
                      <a:gd name="T2" fmla="*/ 75 w 75"/>
                      <a:gd name="T3" fmla="*/ 24 h 151"/>
                      <a:gd name="T4" fmla="*/ 59 w 75"/>
                      <a:gd name="T5" fmla="*/ 151 h 151"/>
                      <a:gd name="T6" fmla="*/ 0 w 75"/>
                      <a:gd name="T7" fmla="*/ 89 h 151"/>
                      <a:gd name="T8" fmla="*/ 71 w 75"/>
                      <a:gd name="T9" fmla="*/ 0 h 151"/>
                    </a:gdLst>
                    <a:ahLst/>
                    <a:cxnLst>
                      <a:cxn ang="0">
                        <a:pos x="T0" y="T1"/>
                      </a:cxn>
                      <a:cxn ang="0">
                        <a:pos x="T2" y="T3"/>
                      </a:cxn>
                      <a:cxn ang="0">
                        <a:pos x="T4" y="T5"/>
                      </a:cxn>
                      <a:cxn ang="0">
                        <a:pos x="T6" y="T7"/>
                      </a:cxn>
                      <a:cxn ang="0">
                        <a:pos x="T8" y="T9"/>
                      </a:cxn>
                    </a:cxnLst>
                    <a:rect l="0" t="0" r="r" b="b"/>
                    <a:pathLst>
                      <a:path w="75" h="151">
                        <a:moveTo>
                          <a:pt x="71" y="0"/>
                        </a:moveTo>
                        <a:lnTo>
                          <a:pt x="75" y="24"/>
                        </a:lnTo>
                        <a:lnTo>
                          <a:pt x="59" y="151"/>
                        </a:lnTo>
                        <a:lnTo>
                          <a:pt x="0" y="89"/>
                        </a:lnTo>
                        <a:lnTo>
                          <a:pt x="71"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54" name="Freeform 120">
                    <a:extLst>
                      <a:ext uri="{FF2B5EF4-FFF2-40B4-BE49-F238E27FC236}">
                        <a16:creationId xmlns:a16="http://schemas.microsoft.com/office/drawing/2014/main" id="{95091E5E-0439-44BB-9D0A-B5017C5E1595}"/>
                      </a:ext>
                    </a:extLst>
                  </p:cNvPr>
                  <p:cNvSpPr>
                    <a:spLocks/>
                  </p:cNvSpPr>
                  <p:nvPr/>
                </p:nvSpPr>
                <p:spPr bwMode="auto">
                  <a:xfrm>
                    <a:off x="5060" y="1548"/>
                    <a:ext cx="75" cy="151"/>
                  </a:xfrm>
                  <a:custGeom>
                    <a:avLst/>
                    <a:gdLst>
                      <a:gd name="T0" fmla="*/ 71 w 75"/>
                      <a:gd name="T1" fmla="*/ 0 h 151"/>
                      <a:gd name="T2" fmla="*/ 75 w 75"/>
                      <a:gd name="T3" fmla="*/ 24 h 151"/>
                      <a:gd name="T4" fmla="*/ 59 w 75"/>
                      <a:gd name="T5" fmla="*/ 151 h 151"/>
                      <a:gd name="T6" fmla="*/ 0 w 75"/>
                      <a:gd name="T7" fmla="*/ 89 h 151"/>
                      <a:gd name="T8" fmla="*/ 71 w 75"/>
                      <a:gd name="T9" fmla="*/ 0 h 151"/>
                    </a:gdLst>
                    <a:ahLst/>
                    <a:cxnLst>
                      <a:cxn ang="0">
                        <a:pos x="T0" y="T1"/>
                      </a:cxn>
                      <a:cxn ang="0">
                        <a:pos x="T2" y="T3"/>
                      </a:cxn>
                      <a:cxn ang="0">
                        <a:pos x="T4" y="T5"/>
                      </a:cxn>
                      <a:cxn ang="0">
                        <a:pos x="T6" y="T7"/>
                      </a:cxn>
                      <a:cxn ang="0">
                        <a:pos x="T8" y="T9"/>
                      </a:cxn>
                    </a:cxnLst>
                    <a:rect l="0" t="0" r="r" b="b"/>
                    <a:pathLst>
                      <a:path w="75" h="151">
                        <a:moveTo>
                          <a:pt x="71" y="0"/>
                        </a:moveTo>
                        <a:lnTo>
                          <a:pt x="75" y="24"/>
                        </a:lnTo>
                        <a:lnTo>
                          <a:pt x="59" y="151"/>
                        </a:lnTo>
                        <a:lnTo>
                          <a:pt x="0" y="8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55" name="Freeform 121">
                    <a:extLst>
                      <a:ext uri="{FF2B5EF4-FFF2-40B4-BE49-F238E27FC236}">
                        <a16:creationId xmlns:a16="http://schemas.microsoft.com/office/drawing/2014/main" id="{ADEECD94-2BB6-4CEF-8F59-AAF929705466}"/>
                      </a:ext>
                    </a:extLst>
                  </p:cNvPr>
                  <p:cNvSpPr>
                    <a:spLocks/>
                  </p:cNvSpPr>
                  <p:nvPr/>
                </p:nvSpPr>
                <p:spPr bwMode="auto">
                  <a:xfrm>
                    <a:off x="4988" y="1545"/>
                    <a:ext cx="143" cy="92"/>
                  </a:xfrm>
                  <a:custGeom>
                    <a:avLst/>
                    <a:gdLst>
                      <a:gd name="T0" fmla="*/ 143 w 143"/>
                      <a:gd name="T1" fmla="*/ 0 h 92"/>
                      <a:gd name="T2" fmla="*/ 72 w 143"/>
                      <a:gd name="T3" fmla="*/ 89 h 92"/>
                      <a:gd name="T4" fmla="*/ 0 w 143"/>
                      <a:gd name="T5" fmla="*/ 0 h 92"/>
                      <a:gd name="T6" fmla="*/ 0 w 143"/>
                      <a:gd name="T7" fmla="*/ 3 h 92"/>
                      <a:gd name="T8" fmla="*/ 72 w 143"/>
                      <a:gd name="T9" fmla="*/ 92 h 92"/>
                      <a:gd name="T10" fmla="*/ 143 w 143"/>
                      <a:gd name="T11" fmla="*/ 3 h 92"/>
                      <a:gd name="T12" fmla="*/ 143 w 143"/>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143" h="92">
                        <a:moveTo>
                          <a:pt x="143" y="0"/>
                        </a:moveTo>
                        <a:lnTo>
                          <a:pt x="72" y="89"/>
                        </a:lnTo>
                        <a:lnTo>
                          <a:pt x="0" y="0"/>
                        </a:lnTo>
                        <a:lnTo>
                          <a:pt x="0" y="3"/>
                        </a:lnTo>
                        <a:lnTo>
                          <a:pt x="72" y="92"/>
                        </a:lnTo>
                        <a:lnTo>
                          <a:pt x="143" y="3"/>
                        </a:lnTo>
                        <a:lnTo>
                          <a:pt x="143" y="0"/>
                        </a:lnTo>
                        <a:close/>
                      </a:path>
                    </a:pathLst>
                  </a:custGeom>
                  <a:solidFill>
                    <a:srgbClr val="E9CE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56" name="Freeform 122">
                    <a:extLst>
                      <a:ext uri="{FF2B5EF4-FFF2-40B4-BE49-F238E27FC236}">
                        <a16:creationId xmlns:a16="http://schemas.microsoft.com/office/drawing/2014/main" id="{513B7858-936B-44F2-9E39-3EFEE58A87C0}"/>
                      </a:ext>
                    </a:extLst>
                  </p:cNvPr>
                  <p:cNvSpPr>
                    <a:spLocks/>
                  </p:cNvSpPr>
                  <p:nvPr/>
                </p:nvSpPr>
                <p:spPr bwMode="auto">
                  <a:xfrm>
                    <a:off x="4988" y="1545"/>
                    <a:ext cx="143" cy="92"/>
                  </a:xfrm>
                  <a:custGeom>
                    <a:avLst/>
                    <a:gdLst>
                      <a:gd name="T0" fmla="*/ 143 w 143"/>
                      <a:gd name="T1" fmla="*/ 0 h 92"/>
                      <a:gd name="T2" fmla="*/ 72 w 143"/>
                      <a:gd name="T3" fmla="*/ 89 h 92"/>
                      <a:gd name="T4" fmla="*/ 0 w 143"/>
                      <a:gd name="T5" fmla="*/ 0 h 92"/>
                      <a:gd name="T6" fmla="*/ 0 w 143"/>
                      <a:gd name="T7" fmla="*/ 3 h 92"/>
                      <a:gd name="T8" fmla="*/ 72 w 143"/>
                      <a:gd name="T9" fmla="*/ 92 h 92"/>
                      <a:gd name="T10" fmla="*/ 143 w 143"/>
                      <a:gd name="T11" fmla="*/ 3 h 92"/>
                      <a:gd name="T12" fmla="*/ 143 w 143"/>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143" h="92">
                        <a:moveTo>
                          <a:pt x="143" y="0"/>
                        </a:moveTo>
                        <a:lnTo>
                          <a:pt x="72" y="89"/>
                        </a:lnTo>
                        <a:lnTo>
                          <a:pt x="0" y="0"/>
                        </a:lnTo>
                        <a:lnTo>
                          <a:pt x="0" y="3"/>
                        </a:lnTo>
                        <a:lnTo>
                          <a:pt x="72" y="92"/>
                        </a:lnTo>
                        <a:lnTo>
                          <a:pt x="143" y="3"/>
                        </a:lnTo>
                        <a:lnTo>
                          <a:pt x="1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57" name="Freeform 123">
                    <a:extLst>
                      <a:ext uri="{FF2B5EF4-FFF2-40B4-BE49-F238E27FC236}">
                        <a16:creationId xmlns:a16="http://schemas.microsoft.com/office/drawing/2014/main" id="{F4D6E7D4-FC7E-4938-8C71-897392A9AFBA}"/>
                      </a:ext>
                    </a:extLst>
                  </p:cNvPr>
                  <p:cNvSpPr>
                    <a:spLocks noEditPoints="1"/>
                  </p:cNvSpPr>
                  <p:nvPr/>
                </p:nvSpPr>
                <p:spPr bwMode="auto">
                  <a:xfrm>
                    <a:off x="5046" y="1696"/>
                    <a:ext cx="27" cy="1"/>
                  </a:xfrm>
                  <a:custGeom>
                    <a:avLst/>
                    <a:gdLst>
                      <a:gd name="T0" fmla="*/ 0 w 27"/>
                      <a:gd name="T1" fmla="*/ 0 h 1"/>
                      <a:gd name="T2" fmla="*/ 0 w 27"/>
                      <a:gd name="T3" fmla="*/ 1 h 1"/>
                      <a:gd name="T4" fmla="*/ 0 w 27"/>
                      <a:gd name="T5" fmla="*/ 1 h 1"/>
                      <a:gd name="T6" fmla="*/ 0 w 27"/>
                      <a:gd name="T7" fmla="*/ 0 h 1"/>
                      <a:gd name="T8" fmla="*/ 27 w 27"/>
                      <a:gd name="T9" fmla="*/ 0 h 1"/>
                      <a:gd name="T10" fmla="*/ 27 w 27"/>
                      <a:gd name="T11" fmla="*/ 0 h 1"/>
                      <a:gd name="T12" fmla="*/ 27 w 27"/>
                      <a:gd name="T13" fmla="*/ 1 h 1"/>
                      <a:gd name="T14" fmla="*/ 27 w 27"/>
                      <a:gd name="T15" fmla="*/ 1 h 1"/>
                      <a:gd name="T16" fmla="*/ 27 w 27"/>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
                        <a:moveTo>
                          <a:pt x="0" y="0"/>
                        </a:moveTo>
                        <a:lnTo>
                          <a:pt x="0" y="1"/>
                        </a:lnTo>
                        <a:lnTo>
                          <a:pt x="0" y="1"/>
                        </a:lnTo>
                        <a:lnTo>
                          <a:pt x="0" y="0"/>
                        </a:lnTo>
                        <a:close/>
                        <a:moveTo>
                          <a:pt x="27" y="0"/>
                        </a:moveTo>
                        <a:lnTo>
                          <a:pt x="27" y="0"/>
                        </a:lnTo>
                        <a:lnTo>
                          <a:pt x="27" y="1"/>
                        </a:lnTo>
                        <a:lnTo>
                          <a:pt x="27" y="1"/>
                        </a:lnTo>
                        <a:lnTo>
                          <a:pt x="27" y="0"/>
                        </a:lnTo>
                        <a:close/>
                      </a:path>
                    </a:pathLst>
                  </a:custGeom>
                  <a:solidFill>
                    <a:srgbClr val="6882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58" name="Freeform 124">
                    <a:extLst>
                      <a:ext uri="{FF2B5EF4-FFF2-40B4-BE49-F238E27FC236}">
                        <a16:creationId xmlns:a16="http://schemas.microsoft.com/office/drawing/2014/main" id="{48784821-ABD6-41A5-86E7-428827518027}"/>
                      </a:ext>
                    </a:extLst>
                  </p:cNvPr>
                  <p:cNvSpPr>
                    <a:spLocks noEditPoints="1"/>
                  </p:cNvSpPr>
                  <p:nvPr/>
                </p:nvSpPr>
                <p:spPr bwMode="auto">
                  <a:xfrm>
                    <a:off x="5046" y="1696"/>
                    <a:ext cx="27" cy="1"/>
                  </a:xfrm>
                  <a:custGeom>
                    <a:avLst/>
                    <a:gdLst>
                      <a:gd name="T0" fmla="*/ 0 w 27"/>
                      <a:gd name="T1" fmla="*/ 0 h 1"/>
                      <a:gd name="T2" fmla="*/ 0 w 27"/>
                      <a:gd name="T3" fmla="*/ 1 h 1"/>
                      <a:gd name="T4" fmla="*/ 0 w 27"/>
                      <a:gd name="T5" fmla="*/ 1 h 1"/>
                      <a:gd name="T6" fmla="*/ 0 w 27"/>
                      <a:gd name="T7" fmla="*/ 0 h 1"/>
                      <a:gd name="T8" fmla="*/ 27 w 27"/>
                      <a:gd name="T9" fmla="*/ 0 h 1"/>
                      <a:gd name="T10" fmla="*/ 27 w 27"/>
                      <a:gd name="T11" fmla="*/ 0 h 1"/>
                      <a:gd name="T12" fmla="*/ 27 w 27"/>
                      <a:gd name="T13" fmla="*/ 1 h 1"/>
                      <a:gd name="T14" fmla="*/ 27 w 27"/>
                      <a:gd name="T15" fmla="*/ 1 h 1"/>
                      <a:gd name="T16" fmla="*/ 27 w 27"/>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
                        <a:moveTo>
                          <a:pt x="0" y="0"/>
                        </a:moveTo>
                        <a:lnTo>
                          <a:pt x="0" y="1"/>
                        </a:lnTo>
                        <a:lnTo>
                          <a:pt x="0" y="1"/>
                        </a:lnTo>
                        <a:lnTo>
                          <a:pt x="0" y="0"/>
                        </a:lnTo>
                        <a:moveTo>
                          <a:pt x="27" y="0"/>
                        </a:moveTo>
                        <a:lnTo>
                          <a:pt x="27" y="0"/>
                        </a:lnTo>
                        <a:lnTo>
                          <a:pt x="27" y="1"/>
                        </a:lnTo>
                        <a:lnTo>
                          <a:pt x="27" y="1"/>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59" name="Rectangle 125">
                    <a:extLst>
                      <a:ext uri="{FF2B5EF4-FFF2-40B4-BE49-F238E27FC236}">
                        <a16:creationId xmlns:a16="http://schemas.microsoft.com/office/drawing/2014/main" id="{E0BDA2B5-CA52-4B2C-95EE-09A24D7574AB}"/>
                      </a:ext>
                    </a:extLst>
                  </p:cNvPr>
                  <p:cNvSpPr>
                    <a:spLocks noChangeArrowheads="1"/>
                  </p:cNvSpPr>
                  <p:nvPr/>
                </p:nvSpPr>
                <p:spPr bwMode="auto">
                  <a:xfrm>
                    <a:off x="5046" y="1696"/>
                    <a:ext cx="27" cy="1"/>
                  </a:xfrm>
                  <a:prstGeom prst="rect">
                    <a:avLst/>
                  </a:prstGeom>
                  <a:solidFill>
                    <a:srgbClr val="2F2F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60" name="Rectangle 126">
                    <a:extLst>
                      <a:ext uri="{FF2B5EF4-FFF2-40B4-BE49-F238E27FC236}">
                        <a16:creationId xmlns:a16="http://schemas.microsoft.com/office/drawing/2014/main" id="{9BE9475F-F894-4326-AACC-2CE0A418080C}"/>
                      </a:ext>
                    </a:extLst>
                  </p:cNvPr>
                  <p:cNvSpPr>
                    <a:spLocks noChangeArrowheads="1"/>
                  </p:cNvSpPr>
                  <p:nvPr/>
                </p:nvSpPr>
                <p:spPr bwMode="auto">
                  <a:xfrm>
                    <a:off x="5046" y="1696"/>
                    <a:ext cx="2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61" name="Freeform 127">
                    <a:extLst>
                      <a:ext uri="{FF2B5EF4-FFF2-40B4-BE49-F238E27FC236}">
                        <a16:creationId xmlns:a16="http://schemas.microsoft.com/office/drawing/2014/main" id="{A7277D3C-3B23-4D60-9AF4-2E9F73E6EA1A}"/>
                      </a:ext>
                    </a:extLst>
                  </p:cNvPr>
                  <p:cNvSpPr>
                    <a:spLocks/>
                  </p:cNvSpPr>
                  <p:nvPr/>
                </p:nvSpPr>
                <p:spPr bwMode="auto">
                  <a:xfrm>
                    <a:off x="5294" y="1550"/>
                    <a:ext cx="423" cy="555"/>
                  </a:xfrm>
                  <a:custGeom>
                    <a:avLst/>
                    <a:gdLst>
                      <a:gd name="T0" fmla="*/ 179 w 496"/>
                      <a:gd name="T1" fmla="*/ 59 h 650"/>
                      <a:gd name="T2" fmla="*/ 401 w 496"/>
                      <a:gd name="T3" fmla="*/ 112 h 650"/>
                      <a:gd name="T4" fmla="*/ 463 w 496"/>
                      <a:gd name="T5" fmla="*/ 303 h 650"/>
                      <a:gd name="T6" fmla="*/ 442 w 496"/>
                      <a:gd name="T7" fmla="*/ 442 h 650"/>
                      <a:gd name="T8" fmla="*/ 440 w 496"/>
                      <a:gd name="T9" fmla="*/ 495 h 650"/>
                      <a:gd name="T10" fmla="*/ 237 w 496"/>
                      <a:gd name="T11" fmla="*/ 649 h 650"/>
                      <a:gd name="T12" fmla="*/ 54 w 496"/>
                      <a:gd name="T13" fmla="*/ 499 h 650"/>
                      <a:gd name="T14" fmla="*/ 58 w 496"/>
                      <a:gd name="T15" fmla="*/ 446 h 650"/>
                      <a:gd name="T16" fmla="*/ 38 w 496"/>
                      <a:gd name="T17" fmla="*/ 295 h 650"/>
                      <a:gd name="T18" fmla="*/ 179 w 496"/>
                      <a:gd name="T19" fmla="*/ 5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6" h="650">
                        <a:moveTo>
                          <a:pt x="179" y="59"/>
                        </a:moveTo>
                        <a:cubicBezTo>
                          <a:pt x="197" y="27"/>
                          <a:pt x="342" y="0"/>
                          <a:pt x="401" y="112"/>
                        </a:cubicBezTo>
                        <a:cubicBezTo>
                          <a:pt x="460" y="224"/>
                          <a:pt x="430" y="263"/>
                          <a:pt x="463" y="303"/>
                        </a:cubicBezTo>
                        <a:cubicBezTo>
                          <a:pt x="496" y="343"/>
                          <a:pt x="465" y="434"/>
                          <a:pt x="442" y="442"/>
                        </a:cubicBezTo>
                        <a:cubicBezTo>
                          <a:pt x="420" y="450"/>
                          <a:pt x="429" y="481"/>
                          <a:pt x="440" y="495"/>
                        </a:cubicBezTo>
                        <a:cubicBezTo>
                          <a:pt x="487" y="552"/>
                          <a:pt x="419" y="650"/>
                          <a:pt x="237" y="649"/>
                        </a:cubicBezTo>
                        <a:cubicBezTo>
                          <a:pt x="42" y="647"/>
                          <a:pt x="4" y="534"/>
                          <a:pt x="54" y="499"/>
                        </a:cubicBezTo>
                        <a:cubicBezTo>
                          <a:pt x="70" y="488"/>
                          <a:pt x="76" y="466"/>
                          <a:pt x="58" y="446"/>
                        </a:cubicBezTo>
                        <a:cubicBezTo>
                          <a:pt x="41" y="427"/>
                          <a:pt x="0" y="354"/>
                          <a:pt x="38" y="295"/>
                        </a:cubicBezTo>
                        <a:cubicBezTo>
                          <a:pt x="77" y="235"/>
                          <a:pt x="43" y="59"/>
                          <a:pt x="179" y="59"/>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62" name="Freeform 128">
                    <a:extLst>
                      <a:ext uri="{FF2B5EF4-FFF2-40B4-BE49-F238E27FC236}">
                        <a16:creationId xmlns:a16="http://schemas.microsoft.com/office/drawing/2014/main" id="{6D8786C2-B1BC-42F7-905C-3735933FC322}"/>
                      </a:ext>
                    </a:extLst>
                  </p:cNvPr>
                  <p:cNvSpPr>
                    <a:spLocks/>
                  </p:cNvSpPr>
                  <p:nvPr/>
                </p:nvSpPr>
                <p:spPr bwMode="auto">
                  <a:xfrm>
                    <a:off x="5190" y="1994"/>
                    <a:ext cx="629" cy="250"/>
                  </a:xfrm>
                  <a:custGeom>
                    <a:avLst/>
                    <a:gdLst>
                      <a:gd name="T0" fmla="*/ 438 w 737"/>
                      <a:gd name="T1" fmla="*/ 0 h 292"/>
                      <a:gd name="T2" fmla="*/ 295 w 737"/>
                      <a:gd name="T3" fmla="*/ 7 h 292"/>
                      <a:gd name="T4" fmla="*/ 79 w 737"/>
                      <a:gd name="T5" fmla="*/ 115 h 292"/>
                      <a:gd name="T6" fmla="*/ 0 w 737"/>
                      <a:gd name="T7" fmla="*/ 292 h 292"/>
                      <a:gd name="T8" fmla="*/ 737 w 737"/>
                      <a:gd name="T9" fmla="*/ 292 h 292"/>
                      <a:gd name="T10" fmla="*/ 658 w 737"/>
                      <a:gd name="T11" fmla="*/ 115 h 292"/>
                      <a:gd name="T12" fmla="*/ 438 w 737"/>
                      <a:gd name="T13" fmla="*/ 0 h 292"/>
                    </a:gdLst>
                    <a:ahLst/>
                    <a:cxnLst>
                      <a:cxn ang="0">
                        <a:pos x="T0" y="T1"/>
                      </a:cxn>
                      <a:cxn ang="0">
                        <a:pos x="T2" y="T3"/>
                      </a:cxn>
                      <a:cxn ang="0">
                        <a:pos x="T4" y="T5"/>
                      </a:cxn>
                      <a:cxn ang="0">
                        <a:pos x="T6" y="T7"/>
                      </a:cxn>
                      <a:cxn ang="0">
                        <a:pos x="T8" y="T9"/>
                      </a:cxn>
                      <a:cxn ang="0">
                        <a:pos x="T10" y="T11"/>
                      </a:cxn>
                      <a:cxn ang="0">
                        <a:pos x="T12" y="T13"/>
                      </a:cxn>
                    </a:cxnLst>
                    <a:rect l="0" t="0" r="r" b="b"/>
                    <a:pathLst>
                      <a:path w="737" h="292">
                        <a:moveTo>
                          <a:pt x="438" y="0"/>
                        </a:moveTo>
                        <a:cubicBezTo>
                          <a:pt x="437" y="3"/>
                          <a:pt x="296" y="5"/>
                          <a:pt x="295" y="7"/>
                        </a:cubicBezTo>
                        <a:cubicBezTo>
                          <a:pt x="250" y="70"/>
                          <a:pt x="155" y="98"/>
                          <a:pt x="79" y="115"/>
                        </a:cubicBezTo>
                        <a:cubicBezTo>
                          <a:pt x="3" y="132"/>
                          <a:pt x="0" y="228"/>
                          <a:pt x="0" y="292"/>
                        </a:cubicBezTo>
                        <a:cubicBezTo>
                          <a:pt x="737" y="292"/>
                          <a:pt x="737" y="292"/>
                          <a:pt x="737" y="292"/>
                        </a:cubicBezTo>
                        <a:cubicBezTo>
                          <a:pt x="737" y="228"/>
                          <a:pt x="736" y="132"/>
                          <a:pt x="658" y="115"/>
                        </a:cubicBezTo>
                        <a:cubicBezTo>
                          <a:pt x="581" y="97"/>
                          <a:pt x="480" y="66"/>
                          <a:pt x="438" y="0"/>
                        </a:cubicBezTo>
                      </a:path>
                    </a:pathLst>
                  </a:custGeom>
                  <a:solidFill>
                    <a:srgbClr val="268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63" name="Freeform 129">
                    <a:extLst>
                      <a:ext uri="{FF2B5EF4-FFF2-40B4-BE49-F238E27FC236}">
                        <a16:creationId xmlns:a16="http://schemas.microsoft.com/office/drawing/2014/main" id="{7FB37065-3A45-4ADE-B50E-3DD7A3BB82F4}"/>
                      </a:ext>
                    </a:extLst>
                  </p:cNvPr>
                  <p:cNvSpPr>
                    <a:spLocks/>
                  </p:cNvSpPr>
                  <p:nvPr/>
                </p:nvSpPr>
                <p:spPr bwMode="auto">
                  <a:xfrm>
                    <a:off x="5441" y="1796"/>
                    <a:ext cx="127" cy="304"/>
                  </a:xfrm>
                  <a:custGeom>
                    <a:avLst/>
                    <a:gdLst>
                      <a:gd name="T0" fmla="*/ 0 w 148"/>
                      <a:gd name="T1" fmla="*/ 98 h 356"/>
                      <a:gd name="T2" fmla="*/ 0 w 148"/>
                      <a:gd name="T3" fmla="*/ 219 h 356"/>
                      <a:gd name="T4" fmla="*/ 0 w 148"/>
                      <a:gd name="T5" fmla="*/ 278 h 356"/>
                      <a:gd name="T6" fmla="*/ 148 w 148"/>
                      <a:gd name="T7" fmla="*/ 278 h 356"/>
                      <a:gd name="T8" fmla="*/ 148 w 148"/>
                      <a:gd name="T9" fmla="*/ 219 h 356"/>
                      <a:gd name="T10" fmla="*/ 148 w 148"/>
                      <a:gd name="T11" fmla="*/ 98 h 356"/>
                      <a:gd name="T12" fmla="*/ 0 w 148"/>
                      <a:gd name="T13" fmla="*/ 98 h 356"/>
                    </a:gdLst>
                    <a:ahLst/>
                    <a:cxnLst>
                      <a:cxn ang="0">
                        <a:pos x="T0" y="T1"/>
                      </a:cxn>
                      <a:cxn ang="0">
                        <a:pos x="T2" y="T3"/>
                      </a:cxn>
                      <a:cxn ang="0">
                        <a:pos x="T4" y="T5"/>
                      </a:cxn>
                      <a:cxn ang="0">
                        <a:pos x="T6" y="T7"/>
                      </a:cxn>
                      <a:cxn ang="0">
                        <a:pos x="T8" y="T9"/>
                      </a:cxn>
                      <a:cxn ang="0">
                        <a:pos x="T10" y="T11"/>
                      </a:cxn>
                      <a:cxn ang="0">
                        <a:pos x="T12" y="T13"/>
                      </a:cxn>
                    </a:cxnLst>
                    <a:rect l="0" t="0" r="r" b="b"/>
                    <a:pathLst>
                      <a:path w="148" h="356">
                        <a:moveTo>
                          <a:pt x="0" y="98"/>
                        </a:moveTo>
                        <a:cubicBezTo>
                          <a:pt x="0" y="219"/>
                          <a:pt x="0" y="219"/>
                          <a:pt x="0" y="219"/>
                        </a:cubicBezTo>
                        <a:cubicBezTo>
                          <a:pt x="0" y="278"/>
                          <a:pt x="0" y="278"/>
                          <a:pt x="0" y="278"/>
                        </a:cubicBezTo>
                        <a:cubicBezTo>
                          <a:pt x="37" y="354"/>
                          <a:pt x="103" y="356"/>
                          <a:pt x="148" y="278"/>
                        </a:cubicBezTo>
                        <a:cubicBezTo>
                          <a:pt x="148" y="219"/>
                          <a:pt x="148" y="219"/>
                          <a:pt x="148" y="219"/>
                        </a:cubicBezTo>
                        <a:cubicBezTo>
                          <a:pt x="148" y="98"/>
                          <a:pt x="148" y="98"/>
                          <a:pt x="148" y="98"/>
                        </a:cubicBezTo>
                        <a:cubicBezTo>
                          <a:pt x="148" y="0"/>
                          <a:pt x="0" y="0"/>
                          <a:pt x="0" y="98"/>
                        </a:cubicBezTo>
                      </a:path>
                    </a:pathLst>
                  </a:custGeom>
                  <a:solidFill>
                    <a:srgbClr val="F5D5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64" name="Freeform 130">
                    <a:extLst>
                      <a:ext uri="{FF2B5EF4-FFF2-40B4-BE49-F238E27FC236}">
                        <a16:creationId xmlns:a16="http://schemas.microsoft.com/office/drawing/2014/main" id="{D55B2FB3-1792-468F-A212-96B7720DDC25}"/>
                      </a:ext>
                    </a:extLst>
                  </p:cNvPr>
                  <p:cNvSpPr>
                    <a:spLocks/>
                  </p:cNvSpPr>
                  <p:nvPr/>
                </p:nvSpPr>
                <p:spPr bwMode="auto">
                  <a:xfrm>
                    <a:off x="5622" y="1801"/>
                    <a:ext cx="64" cy="95"/>
                  </a:xfrm>
                  <a:custGeom>
                    <a:avLst/>
                    <a:gdLst>
                      <a:gd name="T0" fmla="*/ 57 w 75"/>
                      <a:gd name="T1" fmla="*/ 7 h 111"/>
                      <a:gd name="T2" fmla="*/ 11 w 75"/>
                      <a:gd name="T3" fmla="*/ 43 h 111"/>
                      <a:gd name="T4" fmla="*/ 18 w 75"/>
                      <a:gd name="T5" fmla="*/ 104 h 111"/>
                      <a:gd name="T6" fmla="*/ 64 w 75"/>
                      <a:gd name="T7" fmla="*/ 68 h 111"/>
                      <a:gd name="T8" fmla="*/ 57 w 75"/>
                      <a:gd name="T9" fmla="*/ 7 h 111"/>
                    </a:gdLst>
                    <a:ahLst/>
                    <a:cxnLst>
                      <a:cxn ang="0">
                        <a:pos x="T0" y="T1"/>
                      </a:cxn>
                      <a:cxn ang="0">
                        <a:pos x="T2" y="T3"/>
                      </a:cxn>
                      <a:cxn ang="0">
                        <a:pos x="T4" y="T5"/>
                      </a:cxn>
                      <a:cxn ang="0">
                        <a:pos x="T6" y="T7"/>
                      </a:cxn>
                      <a:cxn ang="0">
                        <a:pos x="T8" y="T9"/>
                      </a:cxn>
                    </a:cxnLst>
                    <a:rect l="0" t="0" r="r" b="b"/>
                    <a:pathLst>
                      <a:path w="75" h="111">
                        <a:moveTo>
                          <a:pt x="57" y="7"/>
                        </a:moveTo>
                        <a:cubicBezTo>
                          <a:pt x="43" y="0"/>
                          <a:pt x="22" y="17"/>
                          <a:pt x="11" y="43"/>
                        </a:cubicBezTo>
                        <a:cubicBezTo>
                          <a:pt x="0" y="70"/>
                          <a:pt x="3" y="97"/>
                          <a:pt x="18" y="104"/>
                        </a:cubicBezTo>
                        <a:cubicBezTo>
                          <a:pt x="33" y="111"/>
                          <a:pt x="53" y="94"/>
                          <a:pt x="64" y="68"/>
                        </a:cubicBezTo>
                        <a:cubicBezTo>
                          <a:pt x="75" y="41"/>
                          <a:pt x="72" y="14"/>
                          <a:pt x="57" y="7"/>
                        </a:cubicBezTo>
                        <a:close/>
                      </a:path>
                    </a:pathLst>
                  </a:custGeom>
                  <a:solidFill>
                    <a:srgbClr val="F5D5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65" name="Freeform 131">
                    <a:extLst>
                      <a:ext uri="{FF2B5EF4-FFF2-40B4-BE49-F238E27FC236}">
                        <a16:creationId xmlns:a16="http://schemas.microsoft.com/office/drawing/2014/main" id="{76BE680E-BD25-45C8-B224-9077B9A49D26}"/>
                      </a:ext>
                    </a:extLst>
                  </p:cNvPr>
                  <p:cNvSpPr>
                    <a:spLocks/>
                  </p:cNvSpPr>
                  <p:nvPr/>
                </p:nvSpPr>
                <p:spPr bwMode="auto">
                  <a:xfrm>
                    <a:off x="5323" y="1801"/>
                    <a:ext cx="65" cy="95"/>
                  </a:xfrm>
                  <a:custGeom>
                    <a:avLst/>
                    <a:gdLst>
                      <a:gd name="T0" fmla="*/ 18 w 76"/>
                      <a:gd name="T1" fmla="*/ 7 h 111"/>
                      <a:gd name="T2" fmla="*/ 65 w 76"/>
                      <a:gd name="T3" fmla="*/ 43 h 111"/>
                      <a:gd name="T4" fmla="*/ 58 w 76"/>
                      <a:gd name="T5" fmla="*/ 104 h 111"/>
                      <a:gd name="T6" fmla="*/ 11 w 76"/>
                      <a:gd name="T7" fmla="*/ 68 h 111"/>
                      <a:gd name="T8" fmla="*/ 18 w 76"/>
                      <a:gd name="T9" fmla="*/ 7 h 111"/>
                    </a:gdLst>
                    <a:ahLst/>
                    <a:cxnLst>
                      <a:cxn ang="0">
                        <a:pos x="T0" y="T1"/>
                      </a:cxn>
                      <a:cxn ang="0">
                        <a:pos x="T2" y="T3"/>
                      </a:cxn>
                      <a:cxn ang="0">
                        <a:pos x="T4" y="T5"/>
                      </a:cxn>
                      <a:cxn ang="0">
                        <a:pos x="T6" y="T7"/>
                      </a:cxn>
                      <a:cxn ang="0">
                        <a:pos x="T8" y="T9"/>
                      </a:cxn>
                    </a:cxnLst>
                    <a:rect l="0" t="0" r="r" b="b"/>
                    <a:pathLst>
                      <a:path w="76" h="111">
                        <a:moveTo>
                          <a:pt x="18" y="7"/>
                        </a:moveTo>
                        <a:cubicBezTo>
                          <a:pt x="33" y="0"/>
                          <a:pt x="54" y="17"/>
                          <a:pt x="65" y="43"/>
                        </a:cubicBezTo>
                        <a:cubicBezTo>
                          <a:pt x="76" y="70"/>
                          <a:pt x="72" y="97"/>
                          <a:pt x="58" y="104"/>
                        </a:cubicBezTo>
                        <a:cubicBezTo>
                          <a:pt x="43" y="111"/>
                          <a:pt x="22" y="94"/>
                          <a:pt x="11" y="68"/>
                        </a:cubicBezTo>
                        <a:cubicBezTo>
                          <a:pt x="0" y="41"/>
                          <a:pt x="3" y="14"/>
                          <a:pt x="18" y="7"/>
                        </a:cubicBezTo>
                        <a:close/>
                      </a:path>
                    </a:pathLst>
                  </a:custGeom>
                  <a:solidFill>
                    <a:srgbClr val="F5D5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66" name="Freeform 132">
                    <a:extLst>
                      <a:ext uri="{FF2B5EF4-FFF2-40B4-BE49-F238E27FC236}">
                        <a16:creationId xmlns:a16="http://schemas.microsoft.com/office/drawing/2014/main" id="{F7C9A2C0-A7C8-46D0-A280-AACF99204936}"/>
                      </a:ext>
                    </a:extLst>
                  </p:cNvPr>
                  <p:cNvSpPr>
                    <a:spLocks/>
                  </p:cNvSpPr>
                  <p:nvPr/>
                </p:nvSpPr>
                <p:spPr bwMode="auto">
                  <a:xfrm>
                    <a:off x="5441" y="1957"/>
                    <a:ext cx="127" cy="43"/>
                  </a:xfrm>
                  <a:custGeom>
                    <a:avLst/>
                    <a:gdLst>
                      <a:gd name="T0" fmla="*/ 148 w 148"/>
                      <a:gd name="T1" fmla="*/ 0 h 51"/>
                      <a:gd name="T2" fmla="*/ 0 w 148"/>
                      <a:gd name="T3" fmla="*/ 0 h 51"/>
                      <a:gd name="T4" fmla="*/ 0 w 148"/>
                      <a:gd name="T5" fmla="*/ 5 h 51"/>
                      <a:gd name="T6" fmla="*/ 73 w 148"/>
                      <a:gd name="T7" fmla="*/ 51 h 51"/>
                      <a:gd name="T8" fmla="*/ 148 w 148"/>
                      <a:gd name="T9" fmla="*/ 4 h 51"/>
                      <a:gd name="T10" fmla="*/ 148 w 148"/>
                      <a:gd name="T11" fmla="*/ 0 h 51"/>
                    </a:gdLst>
                    <a:ahLst/>
                    <a:cxnLst>
                      <a:cxn ang="0">
                        <a:pos x="T0" y="T1"/>
                      </a:cxn>
                      <a:cxn ang="0">
                        <a:pos x="T2" y="T3"/>
                      </a:cxn>
                      <a:cxn ang="0">
                        <a:pos x="T4" y="T5"/>
                      </a:cxn>
                      <a:cxn ang="0">
                        <a:pos x="T6" y="T7"/>
                      </a:cxn>
                      <a:cxn ang="0">
                        <a:pos x="T8" y="T9"/>
                      </a:cxn>
                      <a:cxn ang="0">
                        <a:pos x="T10" y="T11"/>
                      </a:cxn>
                    </a:cxnLst>
                    <a:rect l="0" t="0" r="r" b="b"/>
                    <a:pathLst>
                      <a:path w="148" h="51">
                        <a:moveTo>
                          <a:pt x="148" y="0"/>
                        </a:moveTo>
                        <a:cubicBezTo>
                          <a:pt x="0" y="0"/>
                          <a:pt x="0" y="0"/>
                          <a:pt x="0" y="0"/>
                        </a:cubicBezTo>
                        <a:cubicBezTo>
                          <a:pt x="0" y="5"/>
                          <a:pt x="0" y="5"/>
                          <a:pt x="0" y="5"/>
                        </a:cubicBezTo>
                        <a:cubicBezTo>
                          <a:pt x="0" y="5"/>
                          <a:pt x="46" y="51"/>
                          <a:pt x="73" y="51"/>
                        </a:cubicBezTo>
                        <a:cubicBezTo>
                          <a:pt x="100" y="51"/>
                          <a:pt x="148" y="4"/>
                          <a:pt x="148" y="4"/>
                        </a:cubicBezTo>
                        <a:cubicBezTo>
                          <a:pt x="148" y="0"/>
                          <a:pt x="148" y="0"/>
                          <a:pt x="148" y="0"/>
                        </a:cubicBezTo>
                      </a:path>
                    </a:pathLst>
                  </a:custGeom>
                  <a:solidFill>
                    <a:srgbClr val="C4A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67" name="Freeform 133">
                    <a:extLst>
                      <a:ext uri="{FF2B5EF4-FFF2-40B4-BE49-F238E27FC236}">
                        <a16:creationId xmlns:a16="http://schemas.microsoft.com/office/drawing/2014/main" id="{5025E28A-8B97-4590-81FF-97B5A404EE6D}"/>
                      </a:ext>
                    </a:extLst>
                  </p:cNvPr>
                  <p:cNvSpPr>
                    <a:spLocks/>
                  </p:cNvSpPr>
                  <p:nvPr/>
                </p:nvSpPr>
                <p:spPr bwMode="auto">
                  <a:xfrm>
                    <a:off x="5331" y="1603"/>
                    <a:ext cx="347" cy="384"/>
                  </a:xfrm>
                  <a:custGeom>
                    <a:avLst/>
                    <a:gdLst>
                      <a:gd name="T0" fmla="*/ 203 w 406"/>
                      <a:gd name="T1" fmla="*/ 450 h 450"/>
                      <a:gd name="T2" fmla="*/ 30 w 406"/>
                      <a:gd name="T3" fmla="*/ 266 h 450"/>
                      <a:gd name="T4" fmla="*/ 203 w 406"/>
                      <a:gd name="T5" fmla="*/ 0 h 450"/>
                      <a:gd name="T6" fmla="*/ 375 w 406"/>
                      <a:gd name="T7" fmla="*/ 266 h 450"/>
                      <a:gd name="T8" fmla="*/ 203 w 406"/>
                      <a:gd name="T9" fmla="*/ 450 h 450"/>
                    </a:gdLst>
                    <a:ahLst/>
                    <a:cxnLst>
                      <a:cxn ang="0">
                        <a:pos x="T0" y="T1"/>
                      </a:cxn>
                      <a:cxn ang="0">
                        <a:pos x="T2" y="T3"/>
                      </a:cxn>
                      <a:cxn ang="0">
                        <a:pos x="T4" y="T5"/>
                      </a:cxn>
                      <a:cxn ang="0">
                        <a:pos x="T6" y="T7"/>
                      </a:cxn>
                      <a:cxn ang="0">
                        <a:pos x="T8" y="T9"/>
                      </a:cxn>
                    </a:cxnLst>
                    <a:rect l="0" t="0" r="r" b="b"/>
                    <a:pathLst>
                      <a:path w="406" h="450">
                        <a:moveTo>
                          <a:pt x="203" y="450"/>
                        </a:moveTo>
                        <a:cubicBezTo>
                          <a:pt x="157" y="450"/>
                          <a:pt x="60" y="374"/>
                          <a:pt x="30" y="266"/>
                        </a:cubicBezTo>
                        <a:cubicBezTo>
                          <a:pt x="0" y="157"/>
                          <a:pt x="57" y="0"/>
                          <a:pt x="203" y="0"/>
                        </a:cubicBezTo>
                        <a:cubicBezTo>
                          <a:pt x="349" y="0"/>
                          <a:pt x="406" y="157"/>
                          <a:pt x="375" y="266"/>
                        </a:cubicBezTo>
                        <a:cubicBezTo>
                          <a:pt x="346" y="374"/>
                          <a:pt x="249" y="450"/>
                          <a:pt x="203" y="450"/>
                        </a:cubicBezTo>
                        <a:close/>
                      </a:path>
                    </a:pathLst>
                  </a:custGeom>
                  <a:solidFill>
                    <a:srgbClr val="F5D5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68" name="Freeform 134">
                    <a:extLst>
                      <a:ext uri="{FF2B5EF4-FFF2-40B4-BE49-F238E27FC236}">
                        <a16:creationId xmlns:a16="http://schemas.microsoft.com/office/drawing/2014/main" id="{EBD3300B-E62B-4872-972C-9EB0BBFC6B49}"/>
                      </a:ext>
                    </a:extLst>
                  </p:cNvPr>
                  <p:cNvSpPr>
                    <a:spLocks/>
                  </p:cNvSpPr>
                  <p:nvPr/>
                </p:nvSpPr>
                <p:spPr bwMode="auto">
                  <a:xfrm>
                    <a:off x="5330" y="1591"/>
                    <a:ext cx="367" cy="265"/>
                  </a:xfrm>
                  <a:custGeom>
                    <a:avLst/>
                    <a:gdLst>
                      <a:gd name="T0" fmla="*/ 170 w 430"/>
                      <a:gd name="T1" fmla="*/ 148 h 310"/>
                      <a:gd name="T2" fmla="*/ 73 w 430"/>
                      <a:gd name="T3" fmla="*/ 226 h 310"/>
                      <a:gd name="T4" fmla="*/ 43 w 430"/>
                      <a:gd name="T5" fmla="*/ 301 h 310"/>
                      <a:gd name="T6" fmla="*/ 18 w 430"/>
                      <a:gd name="T7" fmla="*/ 145 h 310"/>
                      <a:gd name="T8" fmla="*/ 173 w 430"/>
                      <a:gd name="T9" fmla="*/ 4 h 310"/>
                      <a:gd name="T10" fmla="*/ 326 w 430"/>
                      <a:gd name="T11" fmla="*/ 47 h 310"/>
                      <a:gd name="T12" fmla="*/ 367 w 430"/>
                      <a:gd name="T13" fmla="*/ 310 h 310"/>
                      <a:gd name="T14" fmla="*/ 282 w 430"/>
                      <a:gd name="T15" fmla="*/ 105 h 310"/>
                      <a:gd name="T16" fmla="*/ 170 w 430"/>
                      <a:gd name="T17" fmla="*/ 1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310">
                        <a:moveTo>
                          <a:pt x="170" y="148"/>
                        </a:moveTo>
                        <a:cubicBezTo>
                          <a:pt x="135" y="223"/>
                          <a:pt x="120" y="246"/>
                          <a:pt x="73" y="226"/>
                        </a:cubicBezTo>
                        <a:cubicBezTo>
                          <a:pt x="25" y="206"/>
                          <a:pt x="34" y="262"/>
                          <a:pt x="43" y="301"/>
                        </a:cubicBezTo>
                        <a:cubicBezTo>
                          <a:pt x="0" y="248"/>
                          <a:pt x="5" y="197"/>
                          <a:pt x="18" y="145"/>
                        </a:cubicBezTo>
                        <a:cubicBezTo>
                          <a:pt x="33" y="88"/>
                          <a:pt x="105" y="2"/>
                          <a:pt x="173" y="4"/>
                        </a:cubicBezTo>
                        <a:cubicBezTo>
                          <a:pt x="210" y="0"/>
                          <a:pt x="266" y="5"/>
                          <a:pt x="326" y="47"/>
                        </a:cubicBezTo>
                        <a:cubicBezTo>
                          <a:pt x="430" y="122"/>
                          <a:pt x="395" y="290"/>
                          <a:pt x="367" y="310"/>
                        </a:cubicBezTo>
                        <a:cubicBezTo>
                          <a:pt x="394" y="155"/>
                          <a:pt x="328" y="186"/>
                          <a:pt x="282" y="105"/>
                        </a:cubicBezTo>
                        <a:cubicBezTo>
                          <a:pt x="267" y="69"/>
                          <a:pt x="209" y="67"/>
                          <a:pt x="170" y="148"/>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69" name="Rectangle 135">
                    <a:extLst>
                      <a:ext uri="{FF2B5EF4-FFF2-40B4-BE49-F238E27FC236}">
                        <a16:creationId xmlns:a16="http://schemas.microsoft.com/office/drawing/2014/main" id="{420EACDE-09FD-4EE0-9190-FA7CBE6060F1}"/>
                      </a:ext>
                    </a:extLst>
                  </p:cNvPr>
                  <p:cNvSpPr>
                    <a:spLocks noChangeArrowheads="1"/>
                  </p:cNvSpPr>
                  <p:nvPr/>
                </p:nvSpPr>
                <p:spPr bwMode="auto">
                  <a:xfrm>
                    <a:off x="5496" y="2084"/>
                    <a:ext cx="13" cy="1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70" name="Freeform 136">
                    <a:extLst>
                      <a:ext uri="{FF2B5EF4-FFF2-40B4-BE49-F238E27FC236}">
                        <a16:creationId xmlns:a16="http://schemas.microsoft.com/office/drawing/2014/main" id="{F4FED229-1F64-46C5-9DA5-8B1E4450B1C3}"/>
                      </a:ext>
                    </a:extLst>
                  </p:cNvPr>
                  <p:cNvSpPr>
                    <a:spLocks/>
                  </p:cNvSpPr>
                  <p:nvPr/>
                </p:nvSpPr>
                <p:spPr bwMode="auto">
                  <a:xfrm>
                    <a:off x="5396" y="2000"/>
                    <a:ext cx="107" cy="130"/>
                  </a:xfrm>
                  <a:custGeom>
                    <a:avLst/>
                    <a:gdLst>
                      <a:gd name="T0" fmla="*/ 45 w 107"/>
                      <a:gd name="T1" fmla="*/ 0 h 130"/>
                      <a:gd name="T2" fmla="*/ 0 w 107"/>
                      <a:gd name="T3" fmla="*/ 41 h 130"/>
                      <a:gd name="T4" fmla="*/ 57 w 107"/>
                      <a:gd name="T5" fmla="*/ 130 h 130"/>
                      <a:gd name="T6" fmla="*/ 107 w 107"/>
                      <a:gd name="T7" fmla="*/ 83 h 130"/>
                      <a:gd name="T8" fmla="*/ 45 w 107"/>
                      <a:gd name="T9" fmla="*/ 0 h 130"/>
                    </a:gdLst>
                    <a:ahLst/>
                    <a:cxnLst>
                      <a:cxn ang="0">
                        <a:pos x="T0" y="T1"/>
                      </a:cxn>
                      <a:cxn ang="0">
                        <a:pos x="T2" y="T3"/>
                      </a:cxn>
                      <a:cxn ang="0">
                        <a:pos x="T4" y="T5"/>
                      </a:cxn>
                      <a:cxn ang="0">
                        <a:pos x="T6" y="T7"/>
                      </a:cxn>
                      <a:cxn ang="0">
                        <a:pos x="T8" y="T9"/>
                      </a:cxn>
                    </a:cxnLst>
                    <a:rect l="0" t="0" r="r" b="b"/>
                    <a:pathLst>
                      <a:path w="107" h="130">
                        <a:moveTo>
                          <a:pt x="45" y="0"/>
                        </a:moveTo>
                        <a:lnTo>
                          <a:pt x="0" y="41"/>
                        </a:lnTo>
                        <a:lnTo>
                          <a:pt x="57" y="130"/>
                        </a:lnTo>
                        <a:lnTo>
                          <a:pt x="107" y="83"/>
                        </a:lnTo>
                        <a:lnTo>
                          <a:pt x="4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71" name="Freeform 137">
                    <a:extLst>
                      <a:ext uri="{FF2B5EF4-FFF2-40B4-BE49-F238E27FC236}">
                        <a16:creationId xmlns:a16="http://schemas.microsoft.com/office/drawing/2014/main" id="{69225F49-6EC4-4010-8F0A-C2EB13368601}"/>
                      </a:ext>
                    </a:extLst>
                  </p:cNvPr>
                  <p:cNvSpPr>
                    <a:spLocks/>
                  </p:cNvSpPr>
                  <p:nvPr/>
                </p:nvSpPr>
                <p:spPr bwMode="auto">
                  <a:xfrm>
                    <a:off x="5396" y="2000"/>
                    <a:ext cx="107" cy="130"/>
                  </a:xfrm>
                  <a:custGeom>
                    <a:avLst/>
                    <a:gdLst>
                      <a:gd name="T0" fmla="*/ 45 w 107"/>
                      <a:gd name="T1" fmla="*/ 0 h 130"/>
                      <a:gd name="T2" fmla="*/ 0 w 107"/>
                      <a:gd name="T3" fmla="*/ 41 h 130"/>
                      <a:gd name="T4" fmla="*/ 57 w 107"/>
                      <a:gd name="T5" fmla="*/ 130 h 130"/>
                      <a:gd name="T6" fmla="*/ 107 w 107"/>
                      <a:gd name="T7" fmla="*/ 83 h 130"/>
                      <a:gd name="T8" fmla="*/ 45 w 107"/>
                      <a:gd name="T9" fmla="*/ 0 h 130"/>
                    </a:gdLst>
                    <a:ahLst/>
                    <a:cxnLst>
                      <a:cxn ang="0">
                        <a:pos x="T0" y="T1"/>
                      </a:cxn>
                      <a:cxn ang="0">
                        <a:pos x="T2" y="T3"/>
                      </a:cxn>
                      <a:cxn ang="0">
                        <a:pos x="T4" y="T5"/>
                      </a:cxn>
                      <a:cxn ang="0">
                        <a:pos x="T6" y="T7"/>
                      </a:cxn>
                      <a:cxn ang="0">
                        <a:pos x="T8" y="T9"/>
                      </a:cxn>
                    </a:cxnLst>
                    <a:rect l="0" t="0" r="r" b="b"/>
                    <a:pathLst>
                      <a:path w="107" h="130">
                        <a:moveTo>
                          <a:pt x="45" y="0"/>
                        </a:moveTo>
                        <a:lnTo>
                          <a:pt x="0" y="41"/>
                        </a:lnTo>
                        <a:lnTo>
                          <a:pt x="57" y="130"/>
                        </a:lnTo>
                        <a:lnTo>
                          <a:pt x="107" y="83"/>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72" name="Freeform 138">
                    <a:extLst>
                      <a:ext uri="{FF2B5EF4-FFF2-40B4-BE49-F238E27FC236}">
                        <a16:creationId xmlns:a16="http://schemas.microsoft.com/office/drawing/2014/main" id="{5717D21E-0502-4174-8868-C510E0D86047}"/>
                      </a:ext>
                    </a:extLst>
                  </p:cNvPr>
                  <p:cNvSpPr>
                    <a:spLocks/>
                  </p:cNvSpPr>
                  <p:nvPr/>
                </p:nvSpPr>
                <p:spPr bwMode="auto">
                  <a:xfrm>
                    <a:off x="5503" y="2000"/>
                    <a:ext cx="109" cy="130"/>
                  </a:xfrm>
                  <a:custGeom>
                    <a:avLst/>
                    <a:gdLst>
                      <a:gd name="T0" fmla="*/ 65 w 109"/>
                      <a:gd name="T1" fmla="*/ 0 h 130"/>
                      <a:gd name="T2" fmla="*/ 109 w 109"/>
                      <a:gd name="T3" fmla="*/ 43 h 130"/>
                      <a:gd name="T4" fmla="*/ 49 w 109"/>
                      <a:gd name="T5" fmla="*/ 130 h 130"/>
                      <a:gd name="T6" fmla="*/ 0 w 109"/>
                      <a:gd name="T7" fmla="*/ 83 h 130"/>
                      <a:gd name="T8" fmla="*/ 65 w 109"/>
                      <a:gd name="T9" fmla="*/ 0 h 130"/>
                    </a:gdLst>
                    <a:ahLst/>
                    <a:cxnLst>
                      <a:cxn ang="0">
                        <a:pos x="T0" y="T1"/>
                      </a:cxn>
                      <a:cxn ang="0">
                        <a:pos x="T2" y="T3"/>
                      </a:cxn>
                      <a:cxn ang="0">
                        <a:pos x="T4" y="T5"/>
                      </a:cxn>
                      <a:cxn ang="0">
                        <a:pos x="T6" y="T7"/>
                      </a:cxn>
                      <a:cxn ang="0">
                        <a:pos x="T8" y="T9"/>
                      </a:cxn>
                    </a:cxnLst>
                    <a:rect l="0" t="0" r="r" b="b"/>
                    <a:pathLst>
                      <a:path w="109" h="130">
                        <a:moveTo>
                          <a:pt x="65" y="0"/>
                        </a:moveTo>
                        <a:lnTo>
                          <a:pt x="109" y="43"/>
                        </a:lnTo>
                        <a:lnTo>
                          <a:pt x="49" y="130"/>
                        </a:lnTo>
                        <a:lnTo>
                          <a:pt x="0" y="83"/>
                        </a:lnTo>
                        <a:lnTo>
                          <a:pt x="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73" name="Freeform 139">
                    <a:extLst>
                      <a:ext uri="{FF2B5EF4-FFF2-40B4-BE49-F238E27FC236}">
                        <a16:creationId xmlns:a16="http://schemas.microsoft.com/office/drawing/2014/main" id="{6EC19D16-DE47-47F0-9F3B-CC6C51322B21}"/>
                      </a:ext>
                    </a:extLst>
                  </p:cNvPr>
                  <p:cNvSpPr>
                    <a:spLocks/>
                  </p:cNvSpPr>
                  <p:nvPr/>
                </p:nvSpPr>
                <p:spPr bwMode="auto">
                  <a:xfrm>
                    <a:off x="5503" y="2000"/>
                    <a:ext cx="109" cy="130"/>
                  </a:xfrm>
                  <a:custGeom>
                    <a:avLst/>
                    <a:gdLst>
                      <a:gd name="T0" fmla="*/ 65 w 109"/>
                      <a:gd name="T1" fmla="*/ 0 h 130"/>
                      <a:gd name="T2" fmla="*/ 109 w 109"/>
                      <a:gd name="T3" fmla="*/ 43 h 130"/>
                      <a:gd name="T4" fmla="*/ 49 w 109"/>
                      <a:gd name="T5" fmla="*/ 130 h 130"/>
                      <a:gd name="T6" fmla="*/ 0 w 109"/>
                      <a:gd name="T7" fmla="*/ 83 h 130"/>
                      <a:gd name="T8" fmla="*/ 65 w 109"/>
                      <a:gd name="T9" fmla="*/ 0 h 130"/>
                    </a:gdLst>
                    <a:ahLst/>
                    <a:cxnLst>
                      <a:cxn ang="0">
                        <a:pos x="T0" y="T1"/>
                      </a:cxn>
                      <a:cxn ang="0">
                        <a:pos x="T2" y="T3"/>
                      </a:cxn>
                      <a:cxn ang="0">
                        <a:pos x="T4" y="T5"/>
                      </a:cxn>
                      <a:cxn ang="0">
                        <a:pos x="T6" y="T7"/>
                      </a:cxn>
                      <a:cxn ang="0">
                        <a:pos x="T8" y="T9"/>
                      </a:cxn>
                    </a:cxnLst>
                    <a:rect l="0" t="0" r="r" b="b"/>
                    <a:pathLst>
                      <a:path w="109" h="130">
                        <a:moveTo>
                          <a:pt x="65" y="0"/>
                        </a:moveTo>
                        <a:lnTo>
                          <a:pt x="109" y="43"/>
                        </a:lnTo>
                        <a:lnTo>
                          <a:pt x="49" y="130"/>
                        </a:lnTo>
                        <a:lnTo>
                          <a:pt x="0" y="83"/>
                        </a:lnTo>
                        <a:lnTo>
                          <a:pt x="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74" name="Freeform 140">
                    <a:extLst>
                      <a:ext uri="{FF2B5EF4-FFF2-40B4-BE49-F238E27FC236}">
                        <a16:creationId xmlns:a16="http://schemas.microsoft.com/office/drawing/2014/main" id="{AD7F44DE-E5BE-48A2-AFEF-5432344C0040}"/>
                      </a:ext>
                    </a:extLst>
                  </p:cNvPr>
                  <p:cNvSpPr>
                    <a:spLocks noEditPoints="1"/>
                  </p:cNvSpPr>
                  <p:nvPr/>
                </p:nvSpPr>
                <p:spPr bwMode="auto">
                  <a:xfrm>
                    <a:off x="5371" y="1780"/>
                    <a:ext cx="270" cy="98"/>
                  </a:xfrm>
                  <a:custGeom>
                    <a:avLst/>
                    <a:gdLst>
                      <a:gd name="T0" fmla="*/ 236 w 316"/>
                      <a:gd name="T1" fmla="*/ 114 h 115"/>
                      <a:gd name="T2" fmla="*/ 240 w 316"/>
                      <a:gd name="T3" fmla="*/ 114 h 115"/>
                      <a:gd name="T4" fmla="*/ 297 w 316"/>
                      <a:gd name="T5" fmla="*/ 68 h 115"/>
                      <a:gd name="T6" fmla="*/ 310 w 316"/>
                      <a:gd name="T7" fmla="*/ 30 h 115"/>
                      <a:gd name="T8" fmla="*/ 316 w 316"/>
                      <a:gd name="T9" fmla="*/ 16 h 115"/>
                      <a:gd name="T10" fmla="*/ 307 w 316"/>
                      <a:gd name="T11" fmla="*/ 5 h 115"/>
                      <a:gd name="T12" fmla="*/ 238 w 316"/>
                      <a:gd name="T13" fmla="*/ 2 h 115"/>
                      <a:gd name="T14" fmla="*/ 238 w 316"/>
                      <a:gd name="T15" fmla="*/ 9 h 115"/>
                      <a:gd name="T16" fmla="*/ 285 w 316"/>
                      <a:gd name="T17" fmla="*/ 14 h 115"/>
                      <a:gd name="T18" fmla="*/ 283 w 316"/>
                      <a:gd name="T19" fmla="*/ 86 h 115"/>
                      <a:gd name="T20" fmla="*/ 236 w 316"/>
                      <a:gd name="T21" fmla="*/ 108 h 115"/>
                      <a:gd name="T22" fmla="*/ 236 w 316"/>
                      <a:gd name="T23" fmla="*/ 114 h 115"/>
                      <a:gd name="T24" fmla="*/ 158 w 316"/>
                      <a:gd name="T25" fmla="*/ 15 h 115"/>
                      <a:gd name="T26" fmla="*/ 84 w 316"/>
                      <a:gd name="T27" fmla="*/ 2 h 115"/>
                      <a:gd name="T28" fmla="*/ 78 w 316"/>
                      <a:gd name="T29" fmla="*/ 2 h 115"/>
                      <a:gd name="T30" fmla="*/ 78 w 316"/>
                      <a:gd name="T31" fmla="*/ 9 h 115"/>
                      <a:gd name="T32" fmla="*/ 130 w 316"/>
                      <a:gd name="T33" fmla="*/ 27 h 115"/>
                      <a:gd name="T34" fmla="*/ 99 w 316"/>
                      <a:gd name="T35" fmla="*/ 103 h 115"/>
                      <a:gd name="T36" fmla="*/ 76 w 316"/>
                      <a:gd name="T37" fmla="*/ 108 h 115"/>
                      <a:gd name="T38" fmla="*/ 76 w 316"/>
                      <a:gd name="T39" fmla="*/ 115 h 115"/>
                      <a:gd name="T40" fmla="*/ 130 w 316"/>
                      <a:gd name="T41" fmla="*/ 80 h 115"/>
                      <a:gd name="T42" fmla="*/ 157 w 316"/>
                      <a:gd name="T43" fmla="*/ 41 h 115"/>
                      <a:gd name="T44" fmla="*/ 183 w 316"/>
                      <a:gd name="T45" fmla="*/ 79 h 115"/>
                      <a:gd name="T46" fmla="*/ 236 w 316"/>
                      <a:gd name="T47" fmla="*/ 114 h 115"/>
                      <a:gd name="T48" fmla="*/ 236 w 316"/>
                      <a:gd name="T49" fmla="*/ 108 h 115"/>
                      <a:gd name="T50" fmla="*/ 211 w 316"/>
                      <a:gd name="T51" fmla="*/ 103 h 115"/>
                      <a:gd name="T52" fmla="*/ 185 w 316"/>
                      <a:gd name="T53" fmla="*/ 27 h 115"/>
                      <a:gd name="T54" fmla="*/ 238 w 316"/>
                      <a:gd name="T55" fmla="*/ 9 h 115"/>
                      <a:gd name="T56" fmla="*/ 238 w 316"/>
                      <a:gd name="T57" fmla="*/ 2 h 115"/>
                      <a:gd name="T58" fmla="*/ 233 w 316"/>
                      <a:gd name="T59" fmla="*/ 2 h 115"/>
                      <a:gd name="T60" fmla="*/ 158 w 316"/>
                      <a:gd name="T61" fmla="*/ 15 h 115"/>
                      <a:gd name="T62" fmla="*/ 78 w 316"/>
                      <a:gd name="T63" fmla="*/ 2 h 115"/>
                      <a:gd name="T64" fmla="*/ 9 w 316"/>
                      <a:gd name="T65" fmla="*/ 6 h 115"/>
                      <a:gd name="T66" fmla="*/ 0 w 316"/>
                      <a:gd name="T67" fmla="*/ 17 h 115"/>
                      <a:gd name="T68" fmla="*/ 5 w 316"/>
                      <a:gd name="T69" fmla="*/ 31 h 115"/>
                      <a:gd name="T70" fmla="*/ 15 w 316"/>
                      <a:gd name="T71" fmla="*/ 69 h 115"/>
                      <a:gd name="T72" fmla="*/ 69 w 316"/>
                      <a:gd name="T73" fmla="*/ 114 h 115"/>
                      <a:gd name="T74" fmla="*/ 76 w 316"/>
                      <a:gd name="T75" fmla="*/ 115 h 115"/>
                      <a:gd name="T76" fmla="*/ 76 w 316"/>
                      <a:gd name="T77" fmla="*/ 108 h 115"/>
                      <a:gd name="T78" fmla="*/ 28 w 316"/>
                      <a:gd name="T79" fmla="*/ 86 h 115"/>
                      <a:gd name="T80" fmla="*/ 31 w 316"/>
                      <a:gd name="T81" fmla="*/ 14 h 115"/>
                      <a:gd name="T82" fmla="*/ 78 w 316"/>
                      <a:gd name="T83" fmla="*/ 9 h 115"/>
                      <a:gd name="T84" fmla="*/ 78 w 316"/>
                      <a:gd name="T85" fmla="*/ 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6" h="115">
                        <a:moveTo>
                          <a:pt x="236" y="114"/>
                        </a:moveTo>
                        <a:cubicBezTo>
                          <a:pt x="237" y="114"/>
                          <a:pt x="239" y="114"/>
                          <a:pt x="240" y="114"/>
                        </a:cubicBezTo>
                        <a:cubicBezTo>
                          <a:pt x="282" y="110"/>
                          <a:pt x="293" y="92"/>
                          <a:pt x="297" y="68"/>
                        </a:cubicBezTo>
                        <a:cubicBezTo>
                          <a:pt x="302" y="42"/>
                          <a:pt x="303" y="33"/>
                          <a:pt x="310" y="30"/>
                        </a:cubicBezTo>
                        <a:cubicBezTo>
                          <a:pt x="314" y="28"/>
                          <a:pt x="316" y="23"/>
                          <a:pt x="316" y="16"/>
                        </a:cubicBezTo>
                        <a:cubicBezTo>
                          <a:pt x="315" y="9"/>
                          <a:pt x="315" y="8"/>
                          <a:pt x="307" y="5"/>
                        </a:cubicBezTo>
                        <a:cubicBezTo>
                          <a:pt x="301" y="3"/>
                          <a:pt x="265" y="0"/>
                          <a:pt x="238" y="2"/>
                        </a:cubicBezTo>
                        <a:cubicBezTo>
                          <a:pt x="238" y="9"/>
                          <a:pt x="238" y="9"/>
                          <a:pt x="238" y="9"/>
                        </a:cubicBezTo>
                        <a:cubicBezTo>
                          <a:pt x="259" y="8"/>
                          <a:pt x="279" y="10"/>
                          <a:pt x="285" y="14"/>
                        </a:cubicBezTo>
                        <a:cubicBezTo>
                          <a:pt x="299" y="23"/>
                          <a:pt x="295" y="65"/>
                          <a:pt x="283" y="86"/>
                        </a:cubicBezTo>
                        <a:cubicBezTo>
                          <a:pt x="276" y="100"/>
                          <a:pt x="255" y="107"/>
                          <a:pt x="236" y="108"/>
                        </a:cubicBezTo>
                        <a:lnTo>
                          <a:pt x="236" y="114"/>
                        </a:lnTo>
                        <a:close/>
                        <a:moveTo>
                          <a:pt x="158" y="15"/>
                        </a:moveTo>
                        <a:cubicBezTo>
                          <a:pt x="148" y="16"/>
                          <a:pt x="110" y="5"/>
                          <a:pt x="84" y="2"/>
                        </a:cubicBezTo>
                        <a:cubicBezTo>
                          <a:pt x="82" y="2"/>
                          <a:pt x="80" y="2"/>
                          <a:pt x="78" y="2"/>
                        </a:cubicBezTo>
                        <a:cubicBezTo>
                          <a:pt x="78" y="9"/>
                          <a:pt x="78" y="9"/>
                          <a:pt x="78" y="9"/>
                        </a:cubicBezTo>
                        <a:cubicBezTo>
                          <a:pt x="99" y="10"/>
                          <a:pt x="122" y="15"/>
                          <a:pt x="130" y="27"/>
                        </a:cubicBezTo>
                        <a:cubicBezTo>
                          <a:pt x="143" y="46"/>
                          <a:pt x="120" y="93"/>
                          <a:pt x="99" y="103"/>
                        </a:cubicBezTo>
                        <a:cubicBezTo>
                          <a:pt x="93" y="106"/>
                          <a:pt x="84" y="108"/>
                          <a:pt x="76" y="108"/>
                        </a:cubicBezTo>
                        <a:cubicBezTo>
                          <a:pt x="76" y="115"/>
                          <a:pt x="76" y="115"/>
                          <a:pt x="76" y="115"/>
                        </a:cubicBezTo>
                        <a:cubicBezTo>
                          <a:pt x="112" y="115"/>
                          <a:pt x="125" y="89"/>
                          <a:pt x="130" y="80"/>
                        </a:cubicBezTo>
                        <a:cubicBezTo>
                          <a:pt x="138" y="63"/>
                          <a:pt x="136" y="41"/>
                          <a:pt x="157" y="41"/>
                        </a:cubicBezTo>
                        <a:cubicBezTo>
                          <a:pt x="178" y="41"/>
                          <a:pt x="175" y="63"/>
                          <a:pt x="183" y="79"/>
                        </a:cubicBezTo>
                        <a:cubicBezTo>
                          <a:pt x="187" y="88"/>
                          <a:pt x="198" y="115"/>
                          <a:pt x="236" y="114"/>
                        </a:cubicBezTo>
                        <a:cubicBezTo>
                          <a:pt x="236" y="108"/>
                          <a:pt x="236" y="108"/>
                          <a:pt x="236" y="108"/>
                        </a:cubicBezTo>
                        <a:cubicBezTo>
                          <a:pt x="227" y="108"/>
                          <a:pt x="218" y="106"/>
                          <a:pt x="211" y="103"/>
                        </a:cubicBezTo>
                        <a:cubicBezTo>
                          <a:pt x="191" y="93"/>
                          <a:pt x="171" y="46"/>
                          <a:pt x="185" y="27"/>
                        </a:cubicBezTo>
                        <a:cubicBezTo>
                          <a:pt x="194" y="15"/>
                          <a:pt x="216" y="10"/>
                          <a:pt x="238" y="9"/>
                        </a:cubicBezTo>
                        <a:cubicBezTo>
                          <a:pt x="238" y="2"/>
                          <a:pt x="238" y="2"/>
                          <a:pt x="238" y="2"/>
                        </a:cubicBezTo>
                        <a:cubicBezTo>
                          <a:pt x="236" y="2"/>
                          <a:pt x="235" y="2"/>
                          <a:pt x="233" y="2"/>
                        </a:cubicBezTo>
                        <a:cubicBezTo>
                          <a:pt x="209" y="4"/>
                          <a:pt x="179" y="15"/>
                          <a:pt x="158" y="15"/>
                        </a:cubicBezTo>
                        <a:close/>
                        <a:moveTo>
                          <a:pt x="78" y="2"/>
                        </a:moveTo>
                        <a:cubicBezTo>
                          <a:pt x="51" y="1"/>
                          <a:pt x="16" y="4"/>
                          <a:pt x="9" y="6"/>
                        </a:cubicBezTo>
                        <a:cubicBezTo>
                          <a:pt x="1" y="9"/>
                          <a:pt x="1" y="10"/>
                          <a:pt x="0" y="17"/>
                        </a:cubicBezTo>
                        <a:cubicBezTo>
                          <a:pt x="0" y="23"/>
                          <a:pt x="0" y="29"/>
                          <a:pt x="5" y="31"/>
                        </a:cubicBezTo>
                        <a:cubicBezTo>
                          <a:pt x="12" y="33"/>
                          <a:pt x="12" y="42"/>
                          <a:pt x="15" y="69"/>
                        </a:cubicBezTo>
                        <a:cubicBezTo>
                          <a:pt x="18" y="92"/>
                          <a:pt x="28" y="111"/>
                          <a:pt x="69" y="114"/>
                        </a:cubicBezTo>
                        <a:cubicBezTo>
                          <a:pt x="72" y="115"/>
                          <a:pt x="74" y="115"/>
                          <a:pt x="76" y="115"/>
                        </a:cubicBezTo>
                        <a:cubicBezTo>
                          <a:pt x="76" y="108"/>
                          <a:pt x="76" y="108"/>
                          <a:pt x="76" y="108"/>
                        </a:cubicBezTo>
                        <a:cubicBezTo>
                          <a:pt x="57" y="108"/>
                          <a:pt x="35" y="101"/>
                          <a:pt x="28" y="86"/>
                        </a:cubicBezTo>
                        <a:cubicBezTo>
                          <a:pt x="18" y="65"/>
                          <a:pt x="17" y="23"/>
                          <a:pt x="31" y="14"/>
                        </a:cubicBezTo>
                        <a:cubicBezTo>
                          <a:pt x="37" y="11"/>
                          <a:pt x="57" y="8"/>
                          <a:pt x="78" y="9"/>
                        </a:cubicBezTo>
                        <a:lnTo>
                          <a:pt x="78" y="2"/>
                        </a:lnTo>
                        <a:close/>
                      </a:path>
                    </a:pathLst>
                  </a:custGeom>
                  <a:solidFill>
                    <a:srgbClr val="268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75" name="Freeform 141">
                    <a:extLst>
                      <a:ext uri="{FF2B5EF4-FFF2-40B4-BE49-F238E27FC236}">
                        <a16:creationId xmlns:a16="http://schemas.microsoft.com/office/drawing/2014/main" id="{80294376-1F39-47D0-BDD9-31849C840C30}"/>
                      </a:ext>
                    </a:extLst>
                  </p:cNvPr>
                  <p:cNvSpPr>
                    <a:spLocks/>
                  </p:cNvSpPr>
                  <p:nvPr/>
                </p:nvSpPr>
                <p:spPr bwMode="auto">
                  <a:xfrm>
                    <a:off x="5503" y="208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247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76" name="Freeform 142">
                    <a:extLst>
                      <a:ext uri="{FF2B5EF4-FFF2-40B4-BE49-F238E27FC236}">
                        <a16:creationId xmlns:a16="http://schemas.microsoft.com/office/drawing/2014/main" id="{3E84267E-5B6A-4F3E-9F7B-9907F15F5BA7}"/>
                      </a:ext>
                    </a:extLst>
                  </p:cNvPr>
                  <p:cNvSpPr>
                    <a:spLocks/>
                  </p:cNvSpPr>
                  <p:nvPr/>
                </p:nvSpPr>
                <p:spPr bwMode="auto">
                  <a:xfrm>
                    <a:off x="5441" y="1998"/>
                    <a:ext cx="127" cy="85"/>
                  </a:xfrm>
                  <a:custGeom>
                    <a:avLst/>
                    <a:gdLst>
                      <a:gd name="T0" fmla="*/ 147 w 148"/>
                      <a:gd name="T1" fmla="*/ 0 h 100"/>
                      <a:gd name="T2" fmla="*/ 72 w 148"/>
                      <a:gd name="T3" fmla="*/ 97 h 100"/>
                      <a:gd name="T4" fmla="*/ 0 w 148"/>
                      <a:gd name="T5" fmla="*/ 0 h 100"/>
                      <a:gd name="T6" fmla="*/ 0 w 148"/>
                      <a:gd name="T7" fmla="*/ 3 h 100"/>
                      <a:gd name="T8" fmla="*/ 72 w 148"/>
                      <a:gd name="T9" fmla="*/ 100 h 100"/>
                      <a:gd name="T10" fmla="*/ 72 w 148"/>
                      <a:gd name="T11" fmla="*/ 100 h 100"/>
                      <a:gd name="T12" fmla="*/ 148 w 148"/>
                      <a:gd name="T13" fmla="*/ 2 h 100"/>
                      <a:gd name="T14" fmla="*/ 147 w 148"/>
                      <a:gd name="T15" fmla="*/ 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00">
                        <a:moveTo>
                          <a:pt x="147" y="0"/>
                        </a:moveTo>
                        <a:cubicBezTo>
                          <a:pt x="72" y="97"/>
                          <a:pt x="72" y="97"/>
                          <a:pt x="72" y="97"/>
                        </a:cubicBezTo>
                        <a:cubicBezTo>
                          <a:pt x="0" y="0"/>
                          <a:pt x="0" y="0"/>
                          <a:pt x="0" y="0"/>
                        </a:cubicBezTo>
                        <a:cubicBezTo>
                          <a:pt x="0" y="3"/>
                          <a:pt x="0" y="3"/>
                          <a:pt x="0" y="3"/>
                        </a:cubicBezTo>
                        <a:cubicBezTo>
                          <a:pt x="72" y="100"/>
                          <a:pt x="72" y="100"/>
                          <a:pt x="72" y="100"/>
                        </a:cubicBezTo>
                        <a:cubicBezTo>
                          <a:pt x="72" y="100"/>
                          <a:pt x="72" y="100"/>
                          <a:pt x="72" y="100"/>
                        </a:cubicBezTo>
                        <a:cubicBezTo>
                          <a:pt x="148" y="2"/>
                          <a:pt x="148" y="2"/>
                          <a:pt x="148" y="2"/>
                        </a:cubicBezTo>
                        <a:cubicBezTo>
                          <a:pt x="147" y="0"/>
                          <a:pt x="147" y="0"/>
                          <a:pt x="147" y="0"/>
                        </a:cubicBezTo>
                      </a:path>
                    </a:pathLst>
                  </a:custGeom>
                  <a:solidFill>
                    <a:srgbClr val="E9C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77" name="Freeform 143">
                    <a:extLst>
                      <a:ext uri="{FF2B5EF4-FFF2-40B4-BE49-F238E27FC236}">
                        <a16:creationId xmlns:a16="http://schemas.microsoft.com/office/drawing/2014/main" id="{66CC176A-6BF7-4D72-9D55-92F3C0C456F3}"/>
                      </a:ext>
                    </a:extLst>
                  </p:cNvPr>
                  <p:cNvSpPr>
                    <a:spLocks/>
                  </p:cNvSpPr>
                  <p:nvPr/>
                </p:nvSpPr>
                <p:spPr bwMode="auto">
                  <a:xfrm>
                    <a:off x="4352" y="1958"/>
                    <a:ext cx="664" cy="301"/>
                  </a:xfrm>
                  <a:custGeom>
                    <a:avLst/>
                    <a:gdLst>
                      <a:gd name="T0" fmla="*/ 311 w 777"/>
                      <a:gd name="T1" fmla="*/ 0 h 353"/>
                      <a:gd name="T2" fmla="*/ 67 w 777"/>
                      <a:gd name="T3" fmla="*/ 134 h 353"/>
                      <a:gd name="T4" fmla="*/ 0 w 777"/>
                      <a:gd name="T5" fmla="*/ 353 h 353"/>
                      <a:gd name="T6" fmla="*/ 389 w 777"/>
                      <a:gd name="T7" fmla="*/ 353 h 353"/>
                      <a:gd name="T8" fmla="*/ 777 w 777"/>
                      <a:gd name="T9" fmla="*/ 353 h 353"/>
                      <a:gd name="T10" fmla="*/ 710 w 777"/>
                      <a:gd name="T11" fmla="*/ 134 h 353"/>
                      <a:gd name="T12" fmla="*/ 468 w 777"/>
                      <a:gd name="T13" fmla="*/ 2 h 353"/>
                      <a:gd name="T14" fmla="*/ 311 w 777"/>
                      <a:gd name="T15" fmla="*/ 0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3">
                        <a:moveTo>
                          <a:pt x="311" y="0"/>
                        </a:moveTo>
                        <a:cubicBezTo>
                          <a:pt x="139" y="76"/>
                          <a:pt x="88" y="116"/>
                          <a:pt x="67" y="134"/>
                        </a:cubicBezTo>
                        <a:cubicBezTo>
                          <a:pt x="36" y="162"/>
                          <a:pt x="19" y="265"/>
                          <a:pt x="0" y="353"/>
                        </a:cubicBezTo>
                        <a:cubicBezTo>
                          <a:pt x="389" y="353"/>
                          <a:pt x="389" y="353"/>
                          <a:pt x="389" y="353"/>
                        </a:cubicBezTo>
                        <a:cubicBezTo>
                          <a:pt x="777" y="353"/>
                          <a:pt x="777" y="353"/>
                          <a:pt x="777" y="353"/>
                        </a:cubicBezTo>
                        <a:cubicBezTo>
                          <a:pt x="759" y="265"/>
                          <a:pt x="741" y="162"/>
                          <a:pt x="710" y="134"/>
                        </a:cubicBezTo>
                        <a:cubicBezTo>
                          <a:pt x="690" y="116"/>
                          <a:pt x="640" y="77"/>
                          <a:pt x="468" y="2"/>
                        </a:cubicBezTo>
                        <a:cubicBezTo>
                          <a:pt x="311" y="0"/>
                          <a:pt x="311" y="0"/>
                          <a:pt x="311" y="0"/>
                        </a:cubicBezTo>
                      </a:path>
                    </a:pathLst>
                  </a:custGeom>
                  <a:solidFill>
                    <a:srgbClr val="FFDE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78" name="Freeform 144">
                    <a:extLst>
                      <a:ext uri="{FF2B5EF4-FFF2-40B4-BE49-F238E27FC236}">
                        <a16:creationId xmlns:a16="http://schemas.microsoft.com/office/drawing/2014/main" id="{9039CF46-7D70-4F9F-ADFD-29A66BA7921F}"/>
                      </a:ext>
                    </a:extLst>
                  </p:cNvPr>
                  <p:cNvSpPr>
                    <a:spLocks/>
                  </p:cNvSpPr>
                  <p:nvPr/>
                </p:nvSpPr>
                <p:spPr bwMode="auto">
                  <a:xfrm>
                    <a:off x="4352" y="1958"/>
                    <a:ext cx="664" cy="301"/>
                  </a:xfrm>
                  <a:custGeom>
                    <a:avLst/>
                    <a:gdLst>
                      <a:gd name="T0" fmla="*/ 311 w 777"/>
                      <a:gd name="T1" fmla="*/ 0 h 353"/>
                      <a:gd name="T2" fmla="*/ 67 w 777"/>
                      <a:gd name="T3" fmla="*/ 134 h 353"/>
                      <a:gd name="T4" fmla="*/ 0 w 777"/>
                      <a:gd name="T5" fmla="*/ 353 h 353"/>
                      <a:gd name="T6" fmla="*/ 389 w 777"/>
                      <a:gd name="T7" fmla="*/ 353 h 353"/>
                      <a:gd name="T8" fmla="*/ 777 w 777"/>
                      <a:gd name="T9" fmla="*/ 353 h 353"/>
                      <a:gd name="T10" fmla="*/ 710 w 777"/>
                      <a:gd name="T11" fmla="*/ 134 h 353"/>
                      <a:gd name="T12" fmla="*/ 468 w 777"/>
                      <a:gd name="T13" fmla="*/ 2 h 353"/>
                      <a:gd name="T14" fmla="*/ 311 w 777"/>
                      <a:gd name="T15" fmla="*/ 0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3">
                        <a:moveTo>
                          <a:pt x="311" y="0"/>
                        </a:moveTo>
                        <a:cubicBezTo>
                          <a:pt x="139" y="76"/>
                          <a:pt x="88" y="116"/>
                          <a:pt x="67" y="134"/>
                        </a:cubicBezTo>
                        <a:cubicBezTo>
                          <a:pt x="36" y="162"/>
                          <a:pt x="19" y="265"/>
                          <a:pt x="0" y="353"/>
                        </a:cubicBezTo>
                        <a:cubicBezTo>
                          <a:pt x="389" y="353"/>
                          <a:pt x="389" y="353"/>
                          <a:pt x="389" y="353"/>
                        </a:cubicBezTo>
                        <a:cubicBezTo>
                          <a:pt x="777" y="353"/>
                          <a:pt x="777" y="353"/>
                          <a:pt x="777" y="353"/>
                        </a:cubicBezTo>
                        <a:cubicBezTo>
                          <a:pt x="759" y="265"/>
                          <a:pt x="741" y="162"/>
                          <a:pt x="710" y="134"/>
                        </a:cubicBezTo>
                        <a:cubicBezTo>
                          <a:pt x="690" y="116"/>
                          <a:pt x="640" y="77"/>
                          <a:pt x="468" y="2"/>
                        </a:cubicBezTo>
                        <a:cubicBezTo>
                          <a:pt x="311" y="0"/>
                          <a:pt x="311" y="0"/>
                          <a:pt x="311"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79" name="Freeform 145">
                    <a:extLst>
                      <a:ext uri="{FF2B5EF4-FFF2-40B4-BE49-F238E27FC236}">
                        <a16:creationId xmlns:a16="http://schemas.microsoft.com/office/drawing/2014/main" id="{43BB239E-B6C0-40DC-9040-CE657076A678}"/>
                      </a:ext>
                    </a:extLst>
                  </p:cNvPr>
                  <p:cNvSpPr>
                    <a:spLocks/>
                  </p:cNvSpPr>
                  <p:nvPr/>
                </p:nvSpPr>
                <p:spPr bwMode="auto">
                  <a:xfrm>
                    <a:off x="4613" y="1743"/>
                    <a:ext cx="142" cy="298"/>
                  </a:xfrm>
                  <a:custGeom>
                    <a:avLst/>
                    <a:gdLst>
                      <a:gd name="T0" fmla="*/ 0 w 167"/>
                      <a:gd name="T1" fmla="*/ 102 h 349"/>
                      <a:gd name="T2" fmla="*/ 0 w 167"/>
                      <a:gd name="T3" fmla="*/ 230 h 349"/>
                      <a:gd name="T4" fmla="*/ 0 w 167"/>
                      <a:gd name="T5" fmla="*/ 293 h 349"/>
                      <a:gd name="T6" fmla="*/ 167 w 167"/>
                      <a:gd name="T7" fmla="*/ 293 h 349"/>
                      <a:gd name="T8" fmla="*/ 167 w 167"/>
                      <a:gd name="T9" fmla="*/ 230 h 349"/>
                      <a:gd name="T10" fmla="*/ 167 w 167"/>
                      <a:gd name="T11" fmla="*/ 102 h 349"/>
                      <a:gd name="T12" fmla="*/ 0 w 167"/>
                      <a:gd name="T13" fmla="*/ 102 h 349"/>
                    </a:gdLst>
                    <a:ahLst/>
                    <a:cxnLst>
                      <a:cxn ang="0">
                        <a:pos x="T0" y="T1"/>
                      </a:cxn>
                      <a:cxn ang="0">
                        <a:pos x="T2" y="T3"/>
                      </a:cxn>
                      <a:cxn ang="0">
                        <a:pos x="T4" y="T5"/>
                      </a:cxn>
                      <a:cxn ang="0">
                        <a:pos x="T6" y="T7"/>
                      </a:cxn>
                      <a:cxn ang="0">
                        <a:pos x="T8" y="T9"/>
                      </a:cxn>
                      <a:cxn ang="0">
                        <a:pos x="T10" y="T11"/>
                      </a:cxn>
                      <a:cxn ang="0">
                        <a:pos x="T12" y="T13"/>
                      </a:cxn>
                    </a:cxnLst>
                    <a:rect l="0" t="0" r="r" b="b"/>
                    <a:pathLst>
                      <a:path w="167" h="349">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FFDB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80" name="Freeform 146">
                    <a:extLst>
                      <a:ext uri="{FF2B5EF4-FFF2-40B4-BE49-F238E27FC236}">
                        <a16:creationId xmlns:a16="http://schemas.microsoft.com/office/drawing/2014/main" id="{3E80826F-57D4-4224-AC2D-4B1BBAFBE90D}"/>
                      </a:ext>
                    </a:extLst>
                  </p:cNvPr>
                  <p:cNvSpPr>
                    <a:spLocks/>
                  </p:cNvSpPr>
                  <p:nvPr/>
                </p:nvSpPr>
                <p:spPr bwMode="auto">
                  <a:xfrm>
                    <a:off x="4519" y="1724"/>
                    <a:ext cx="60" cy="87"/>
                  </a:xfrm>
                  <a:custGeom>
                    <a:avLst/>
                    <a:gdLst>
                      <a:gd name="T0" fmla="*/ 20 w 70"/>
                      <a:gd name="T1" fmla="*/ 5 h 102"/>
                      <a:gd name="T2" fmla="*/ 62 w 70"/>
                      <a:gd name="T3" fmla="*/ 42 h 102"/>
                      <a:gd name="T4" fmla="*/ 50 w 70"/>
                      <a:gd name="T5" fmla="*/ 97 h 102"/>
                      <a:gd name="T6" fmla="*/ 8 w 70"/>
                      <a:gd name="T7" fmla="*/ 59 h 102"/>
                      <a:gd name="T8" fmla="*/ 20 w 70"/>
                      <a:gd name="T9" fmla="*/ 5 h 102"/>
                    </a:gdLst>
                    <a:ahLst/>
                    <a:cxnLst>
                      <a:cxn ang="0">
                        <a:pos x="T0" y="T1"/>
                      </a:cxn>
                      <a:cxn ang="0">
                        <a:pos x="T2" y="T3"/>
                      </a:cxn>
                      <a:cxn ang="0">
                        <a:pos x="T4" y="T5"/>
                      </a:cxn>
                      <a:cxn ang="0">
                        <a:pos x="T6" y="T7"/>
                      </a:cxn>
                      <a:cxn ang="0">
                        <a:pos x="T8" y="T9"/>
                      </a:cxn>
                    </a:cxnLst>
                    <a:rect l="0" t="0" r="r" b="b"/>
                    <a:pathLst>
                      <a:path w="70" h="102">
                        <a:moveTo>
                          <a:pt x="20" y="5"/>
                        </a:moveTo>
                        <a:cubicBezTo>
                          <a:pt x="35" y="0"/>
                          <a:pt x="53" y="17"/>
                          <a:pt x="62" y="42"/>
                        </a:cubicBezTo>
                        <a:cubicBezTo>
                          <a:pt x="70" y="67"/>
                          <a:pt x="65" y="92"/>
                          <a:pt x="50" y="97"/>
                        </a:cubicBezTo>
                        <a:cubicBezTo>
                          <a:pt x="35" y="102"/>
                          <a:pt x="17" y="85"/>
                          <a:pt x="8" y="59"/>
                        </a:cubicBezTo>
                        <a:cubicBezTo>
                          <a:pt x="0" y="34"/>
                          <a:pt x="5" y="10"/>
                          <a:pt x="20" y="5"/>
                        </a:cubicBezTo>
                        <a:close/>
                      </a:path>
                    </a:pathLst>
                  </a:custGeom>
                  <a:solidFill>
                    <a:srgbClr val="FFDB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81" name="Freeform 147">
                    <a:extLst>
                      <a:ext uri="{FF2B5EF4-FFF2-40B4-BE49-F238E27FC236}">
                        <a16:creationId xmlns:a16="http://schemas.microsoft.com/office/drawing/2014/main" id="{8784B124-C2A4-4C8C-B05E-1EBDA0A928D9}"/>
                      </a:ext>
                    </a:extLst>
                  </p:cNvPr>
                  <p:cNvSpPr>
                    <a:spLocks/>
                  </p:cNvSpPr>
                  <p:nvPr/>
                </p:nvSpPr>
                <p:spPr bwMode="auto">
                  <a:xfrm>
                    <a:off x="4789" y="1724"/>
                    <a:ext cx="60" cy="87"/>
                  </a:xfrm>
                  <a:custGeom>
                    <a:avLst/>
                    <a:gdLst>
                      <a:gd name="T0" fmla="*/ 50 w 70"/>
                      <a:gd name="T1" fmla="*/ 5 h 102"/>
                      <a:gd name="T2" fmla="*/ 8 w 70"/>
                      <a:gd name="T3" fmla="*/ 42 h 102"/>
                      <a:gd name="T4" fmla="*/ 20 w 70"/>
                      <a:gd name="T5" fmla="*/ 97 h 102"/>
                      <a:gd name="T6" fmla="*/ 61 w 70"/>
                      <a:gd name="T7" fmla="*/ 59 h 102"/>
                      <a:gd name="T8" fmla="*/ 50 w 70"/>
                      <a:gd name="T9" fmla="*/ 5 h 102"/>
                    </a:gdLst>
                    <a:ahLst/>
                    <a:cxnLst>
                      <a:cxn ang="0">
                        <a:pos x="T0" y="T1"/>
                      </a:cxn>
                      <a:cxn ang="0">
                        <a:pos x="T2" y="T3"/>
                      </a:cxn>
                      <a:cxn ang="0">
                        <a:pos x="T4" y="T5"/>
                      </a:cxn>
                      <a:cxn ang="0">
                        <a:pos x="T6" y="T7"/>
                      </a:cxn>
                      <a:cxn ang="0">
                        <a:pos x="T8" y="T9"/>
                      </a:cxn>
                    </a:cxnLst>
                    <a:rect l="0" t="0" r="r" b="b"/>
                    <a:pathLst>
                      <a:path w="70" h="102">
                        <a:moveTo>
                          <a:pt x="50" y="5"/>
                        </a:moveTo>
                        <a:cubicBezTo>
                          <a:pt x="35" y="0"/>
                          <a:pt x="16" y="17"/>
                          <a:pt x="8" y="42"/>
                        </a:cubicBezTo>
                        <a:cubicBezTo>
                          <a:pt x="0" y="67"/>
                          <a:pt x="5" y="92"/>
                          <a:pt x="20" y="97"/>
                        </a:cubicBezTo>
                        <a:cubicBezTo>
                          <a:pt x="34" y="102"/>
                          <a:pt x="53" y="85"/>
                          <a:pt x="61" y="59"/>
                        </a:cubicBezTo>
                        <a:cubicBezTo>
                          <a:pt x="70" y="34"/>
                          <a:pt x="65" y="10"/>
                          <a:pt x="50" y="5"/>
                        </a:cubicBezTo>
                        <a:close/>
                      </a:path>
                    </a:pathLst>
                  </a:custGeom>
                  <a:solidFill>
                    <a:srgbClr val="FFDB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82" name="Freeform 148">
                    <a:extLst>
                      <a:ext uri="{FF2B5EF4-FFF2-40B4-BE49-F238E27FC236}">
                        <a16:creationId xmlns:a16="http://schemas.microsoft.com/office/drawing/2014/main" id="{6FC0828D-43F4-4076-812D-970AC9388494}"/>
                      </a:ext>
                    </a:extLst>
                  </p:cNvPr>
                  <p:cNvSpPr>
                    <a:spLocks/>
                  </p:cNvSpPr>
                  <p:nvPr/>
                </p:nvSpPr>
                <p:spPr bwMode="auto">
                  <a:xfrm>
                    <a:off x="4585" y="2028"/>
                    <a:ext cx="188" cy="231"/>
                  </a:xfrm>
                  <a:custGeom>
                    <a:avLst/>
                    <a:gdLst>
                      <a:gd name="T0" fmla="*/ 116 w 220"/>
                      <a:gd name="T1" fmla="*/ 0 h 271"/>
                      <a:gd name="T2" fmla="*/ 0 w 220"/>
                      <a:gd name="T3" fmla="*/ 35 h 271"/>
                      <a:gd name="T4" fmla="*/ 44 w 220"/>
                      <a:gd name="T5" fmla="*/ 271 h 271"/>
                      <a:gd name="T6" fmla="*/ 202 w 220"/>
                      <a:gd name="T7" fmla="*/ 271 h 271"/>
                      <a:gd name="T8" fmla="*/ 220 w 220"/>
                      <a:gd name="T9" fmla="*/ 36 h 271"/>
                      <a:gd name="T10" fmla="*/ 116 w 220"/>
                      <a:gd name="T11" fmla="*/ 0 h 271"/>
                    </a:gdLst>
                    <a:ahLst/>
                    <a:cxnLst>
                      <a:cxn ang="0">
                        <a:pos x="T0" y="T1"/>
                      </a:cxn>
                      <a:cxn ang="0">
                        <a:pos x="T2" y="T3"/>
                      </a:cxn>
                      <a:cxn ang="0">
                        <a:pos x="T4" y="T5"/>
                      </a:cxn>
                      <a:cxn ang="0">
                        <a:pos x="T6" y="T7"/>
                      </a:cxn>
                      <a:cxn ang="0">
                        <a:pos x="T8" y="T9"/>
                      </a:cxn>
                      <a:cxn ang="0">
                        <a:pos x="T10" y="T11"/>
                      </a:cxn>
                    </a:cxnLst>
                    <a:rect l="0" t="0" r="r" b="b"/>
                    <a:pathLst>
                      <a:path w="220" h="271">
                        <a:moveTo>
                          <a:pt x="116" y="0"/>
                        </a:moveTo>
                        <a:cubicBezTo>
                          <a:pt x="116" y="0"/>
                          <a:pt x="0" y="28"/>
                          <a:pt x="0" y="35"/>
                        </a:cubicBezTo>
                        <a:cubicBezTo>
                          <a:pt x="0" y="42"/>
                          <a:pt x="44" y="271"/>
                          <a:pt x="44" y="271"/>
                        </a:cubicBezTo>
                        <a:cubicBezTo>
                          <a:pt x="202" y="271"/>
                          <a:pt x="202" y="271"/>
                          <a:pt x="202" y="271"/>
                        </a:cubicBezTo>
                        <a:cubicBezTo>
                          <a:pt x="220" y="36"/>
                          <a:pt x="220" y="36"/>
                          <a:pt x="220" y="36"/>
                        </a:cubicBezTo>
                        <a:cubicBezTo>
                          <a:pt x="116" y="0"/>
                          <a:pt x="116" y="0"/>
                          <a:pt x="1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83" name="Freeform 149">
                    <a:extLst>
                      <a:ext uri="{FF2B5EF4-FFF2-40B4-BE49-F238E27FC236}">
                        <a16:creationId xmlns:a16="http://schemas.microsoft.com/office/drawing/2014/main" id="{76DAC3E5-19C0-4217-ACE8-92BB5B1EBDCB}"/>
                      </a:ext>
                    </a:extLst>
                  </p:cNvPr>
                  <p:cNvSpPr>
                    <a:spLocks/>
                  </p:cNvSpPr>
                  <p:nvPr/>
                </p:nvSpPr>
                <p:spPr bwMode="auto">
                  <a:xfrm>
                    <a:off x="4520" y="1960"/>
                    <a:ext cx="124" cy="299"/>
                  </a:xfrm>
                  <a:custGeom>
                    <a:avLst/>
                    <a:gdLst>
                      <a:gd name="T0" fmla="*/ 93 w 124"/>
                      <a:gd name="T1" fmla="*/ 0 h 299"/>
                      <a:gd name="T2" fmla="*/ 93 w 124"/>
                      <a:gd name="T3" fmla="*/ 33 h 299"/>
                      <a:gd name="T4" fmla="*/ 124 w 124"/>
                      <a:gd name="T5" fmla="*/ 299 h 299"/>
                      <a:gd name="T6" fmla="*/ 71 w 124"/>
                      <a:gd name="T7" fmla="*/ 299 h 299"/>
                      <a:gd name="T8" fmla="*/ 12 w 124"/>
                      <a:gd name="T9" fmla="*/ 181 h 299"/>
                      <a:gd name="T10" fmla="*/ 68 w 124"/>
                      <a:gd name="T11" fmla="*/ 143 h 299"/>
                      <a:gd name="T12" fmla="*/ 0 w 124"/>
                      <a:gd name="T13" fmla="*/ 111 h 299"/>
                      <a:gd name="T14" fmla="*/ 63 w 124"/>
                      <a:gd name="T15" fmla="*/ 14 h 299"/>
                      <a:gd name="T16" fmla="*/ 93 w 124"/>
                      <a:gd name="T17"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99">
                        <a:moveTo>
                          <a:pt x="93" y="0"/>
                        </a:moveTo>
                        <a:lnTo>
                          <a:pt x="93" y="33"/>
                        </a:lnTo>
                        <a:lnTo>
                          <a:pt x="124" y="299"/>
                        </a:lnTo>
                        <a:lnTo>
                          <a:pt x="71" y="299"/>
                        </a:lnTo>
                        <a:lnTo>
                          <a:pt x="12" y="181"/>
                        </a:lnTo>
                        <a:lnTo>
                          <a:pt x="68" y="143"/>
                        </a:lnTo>
                        <a:lnTo>
                          <a:pt x="0" y="111"/>
                        </a:lnTo>
                        <a:lnTo>
                          <a:pt x="63" y="14"/>
                        </a:lnTo>
                        <a:lnTo>
                          <a:pt x="93" y="0"/>
                        </a:lnTo>
                        <a:close/>
                      </a:path>
                    </a:pathLst>
                  </a:custGeom>
                  <a:solidFill>
                    <a:srgbClr val="605F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84" name="Freeform 150">
                    <a:extLst>
                      <a:ext uri="{FF2B5EF4-FFF2-40B4-BE49-F238E27FC236}">
                        <a16:creationId xmlns:a16="http://schemas.microsoft.com/office/drawing/2014/main" id="{C32E59D7-DD4C-4EE2-8933-46E45EF6CB0B}"/>
                      </a:ext>
                    </a:extLst>
                  </p:cNvPr>
                  <p:cNvSpPr>
                    <a:spLocks/>
                  </p:cNvSpPr>
                  <p:nvPr/>
                </p:nvSpPr>
                <p:spPr bwMode="auto">
                  <a:xfrm>
                    <a:off x="4724" y="1960"/>
                    <a:ext cx="124" cy="299"/>
                  </a:xfrm>
                  <a:custGeom>
                    <a:avLst/>
                    <a:gdLst>
                      <a:gd name="T0" fmla="*/ 31 w 124"/>
                      <a:gd name="T1" fmla="*/ 0 h 299"/>
                      <a:gd name="T2" fmla="*/ 31 w 124"/>
                      <a:gd name="T3" fmla="*/ 33 h 299"/>
                      <a:gd name="T4" fmla="*/ 0 w 124"/>
                      <a:gd name="T5" fmla="*/ 299 h 299"/>
                      <a:gd name="T6" fmla="*/ 53 w 124"/>
                      <a:gd name="T7" fmla="*/ 299 h 299"/>
                      <a:gd name="T8" fmla="*/ 111 w 124"/>
                      <a:gd name="T9" fmla="*/ 181 h 299"/>
                      <a:gd name="T10" fmla="*/ 56 w 124"/>
                      <a:gd name="T11" fmla="*/ 143 h 299"/>
                      <a:gd name="T12" fmla="*/ 124 w 124"/>
                      <a:gd name="T13" fmla="*/ 111 h 299"/>
                      <a:gd name="T14" fmla="*/ 69 w 124"/>
                      <a:gd name="T15" fmla="*/ 17 h 299"/>
                      <a:gd name="T16" fmla="*/ 31 w 124"/>
                      <a:gd name="T17"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99">
                        <a:moveTo>
                          <a:pt x="31" y="0"/>
                        </a:moveTo>
                        <a:lnTo>
                          <a:pt x="31" y="33"/>
                        </a:lnTo>
                        <a:lnTo>
                          <a:pt x="0" y="299"/>
                        </a:lnTo>
                        <a:lnTo>
                          <a:pt x="53" y="299"/>
                        </a:lnTo>
                        <a:lnTo>
                          <a:pt x="111" y="181"/>
                        </a:lnTo>
                        <a:lnTo>
                          <a:pt x="56" y="143"/>
                        </a:lnTo>
                        <a:lnTo>
                          <a:pt x="124" y="111"/>
                        </a:lnTo>
                        <a:lnTo>
                          <a:pt x="69" y="17"/>
                        </a:lnTo>
                        <a:lnTo>
                          <a:pt x="31" y="0"/>
                        </a:lnTo>
                        <a:close/>
                      </a:path>
                    </a:pathLst>
                  </a:custGeom>
                  <a:solidFill>
                    <a:srgbClr val="605F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85" name="Freeform 151">
                    <a:extLst>
                      <a:ext uri="{FF2B5EF4-FFF2-40B4-BE49-F238E27FC236}">
                        <a16:creationId xmlns:a16="http://schemas.microsoft.com/office/drawing/2014/main" id="{84A7B14B-5D0A-4C95-A8BD-426727B8951C}"/>
                      </a:ext>
                    </a:extLst>
                  </p:cNvPr>
                  <p:cNvSpPr>
                    <a:spLocks/>
                  </p:cNvSpPr>
                  <p:nvPr/>
                </p:nvSpPr>
                <p:spPr bwMode="auto">
                  <a:xfrm>
                    <a:off x="4654" y="2028"/>
                    <a:ext cx="61" cy="60"/>
                  </a:xfrm>
                  <a:custGeom>
                    <a:avLst/>
                    <a:gdLst>
                      <a:gd name="T0" fmla="*/ 0 w 72"/>
                      <a:gd name="T1" fmla="*/ 39 h 70"/>
                      <a:gd name="T2" fmla="*/ 20 w 72"/>
                      <a:gd name="T3" fmla="*/ 70 h 70"/>
                      <a:gd name="T4" fmla="*/ 51 w 72"/>
                      <a:gd name="T5" fmla="*/ 70 h 70"/>
                      <a:gd name="T6" fmla="*/ 72 w 72"/>
                      <a:gd name="T7" fmla="*/ 39 h 70"/>
                      <a:gd name="T8" fmla="*/ 36 w 72"/>
                      <a:gd name="T9" fmla="*/ 0 h 70"/>
                      <a:gd name="T10" fmla="*/ 0 w 72"/>
                      <a:gd name="T11" fmla="*/ 39 h 70"/>
                    </a:gdLst>
                    <a:ahLst/>
                    <a:cxnLst>
                      <a:cxn ang="0">
                        <a:pos x="T0" y="T1"/>
                      </a:cxn>
                      <a:cxn ang="0">
                        <a:pos x="T2" y="T3"/>
                      </a:cxn>
                      <a:cxn ang="0">
                        <a:pos x="T4" y="T5"/>
                      </a:cxn>
                      <a:cxn ang="0">
                        <a:pos x="T6" y="T7"/>
                      </a:cxn>
                      <a:cxn ang="0">
                        <a:pos x="T8" y="T9"/>
                      </a:cxn>
                      <a:cxn ang="0">
                        <a:pos x="T10" y="T11"/>
                      </a:cxn>
                    </a:cxnLst>
                    <a:rect l="0" t="0" r="r" b="b"/>
                    <a:pathLst>
                      <a:path w="72" h="70">
                        <a:moveTo>
                          <a:pt x="0" y="39"/>
                        </a:moveTo>
                        <a:cubicBezTo>
                          <a:pt x="20" y="70"/>
                          <a:pt x="20" y="70"/>
                          <a:pt x="20" y="70"/>
                        </a:cubicBezTo>
                        <a:cubicBezTo>
                          <a:pt x="30" y="70"/>
                          <a:pt x="41" y="70"/>
                          <a:pt x="51" y="70"/>
                        </a:cubicBezTo>
                        <a:cubicBezTo>
                          <a:pt x="72" y="39"/>
                          <a:pt x="72" y="39"/>
                          <a:pt x="72" y="39"/>
                        </a:cubicBezTo>
                        <a:cubicBezTo>
                          <a:pt x="36" y="0"/>
                          <a:pt x="36" y="0"/>
                          <a:pt x="36" y="0"/>
                        </a:cubicBezTo>
                        <a:cubicBezTo>
                          <a:pt x="0" y="39"/>
                          <a:pt x="0" y="39"/>
                          <a:pt x="0" y="39"/>
                        </a:cubicBezTo>
                      </a:path>
                    </a:pathLst>
                  </a:custGeom>
                  <a:solidFill>
                    <a:srgbClr val="C9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86" name="Freeform 152">
                    <a:extLst>
                      <a:ext uri="{FF2B5EF4-FFF2-40B4-BE49-F238E27FC236}">
                        <a16:creationId xmlns:a16="http://schemas.microsoft.com/office/drawing/2014/main" id="{E263A62E-7F91-4D63-8E3D-F9738A278485}"/>
                      </a:ext>
                    </a:extLst>
                  </p:cNvPr>
                  <p:cNvSpPr>
                    <a:spLocks/>
                  </p:cNvSpPr>
                  <p:nvPr/>
                </p:nvSpPr>
                <p:spPr bwMode="auto">
                  <a:xfrm>
                    <a:off x="4646" y="2088"/>
                    <a:ext cx="76" cy="171"/>
                  </a:xfrm>
                  <a:custGeom>
                    <a:avLst/>
                    <a:gdLst>
                      <a:gd name="T0" fmla="*/ 25 w 76"/>
                      <a:gd name="T1" fmla="*/ 0 h 171"/>
                      <a:gd name="T2" fmla="*/ 0 w 76"/>
                      <a:gd name="T3" fmla="*/ 171 h 171"/>
                      <a:gd name="T4" fmla="*/ 76 w 76"/>
                      <a:gd name="T5" fmla="*/ 171 h 171"/>
                      <a:gd name="T6" fmla="*/ 51 w 76"/>
                      <a:gd name="T7" fmla="*/ 0 h 171"/>
                      <a:gd name="T8" fmla="*/ 25 w 76"/>
                      <a:gd name="T9" fmla="*/ 0 h 171"/>
                    </a:gdLst>
                    <a:ahLst/>
                    <a:cxnLst>
                      <a:cxn ang="0">
                        <a:pos x="T0" y="T1"/>
                      </a:cxn>
                      <a:cxn ang="0">
                        <a:pos x="T2" y="T3"/>
                      </a:cxn>
                      <a:cxn ang="0">
                        <a:pos x="T4" y="T5"/>
                      </a:cxn>
                      <a:cxn ang="0">
                        <a:pos x="T6" y="T7"/>
                      </a:cxn>
                      <a:cxn ang="0">
                        <a:pos x="T8" y="T9"/>
                      </a:cxn>
                    </a:cxnLst>
                    <a:rect l="0" t="0" r="r" b="b"/>
                    <a:pathLst>
                      <a:path w="76" h="171">
                        <a:moveTo>
                          <a:pt x="25" y="0"/>
                        </a:moveTo>
                        <a:lnTo>
                          <a:pt x="0" y="171"/>
                        </a:lnTo>
                        <a:lnTo>
                          <a:pt x="76" y="171"/>
                        </a:lnTo>
                        <a:lnTo>
                          <a:pt x="51" y="0"/>
                        </a:lnTo>
                        <a:lnTo>
                          <a:pt x="25" y="0"/>
                        </a:lnTo>
                        <a:close/>
                      </a:path>
                    </a:pathLst>
                  </a:custGeom>
                  <a:solidFill>
                    <a:srgbClr val="C9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87" name="Freeform 153">
                    <a:extLst>
                      <a:ext uri="{FF2B5EF4-FFF2-40B4-BE49-F238E27FC236}">
                        <a16:creationId xmlns:a16="http://schemas.microsoft.com/office/drawing/2014/main" id="{25E39EBD-B1B7-4821-BE96-7225CC6836C4}"/>
                      </a:ext>
                    </a:extLst>
                  </p:cNvPr>
                  <p:cNvSpPr>
                    <a:spLocks/>
                  </p:cNvSpPr>
                  <p:nvPr/>
                </p:nvSpPr>
                <p:spPr bwMode="auto">
                  <a:xfrm>
                    <a:off x="4646" y="2088"/>
                    <a:ext cx="76" cy="171"/>
                  </a:xfrm>
                  <a:custGeom>
                    <a:avLst/>
                    <a:gdLst>
                      <a:gd name="T0" fmla="*/ 25 w 76"/>
                      <a:gd name="T1" fmla="*/ 0 h 171"/>
                      <a:gd name="T2" fmla="*/ 0 w 76"/>
                      <a:gd name="T3" fmla="*/ 171 h 171"/>
                      <a:gd name="T4" fmla="*/ 76 w 76"/>
                      <a:gd name="T5" fmla="*/ 171 h 171"/>
                      <a:gd name="T6" fmla="*/ 51 w 76"/>
                      <a:gd name="T7" fmla="*/ 0 h 171"/>
                      <a:gd name="T8" fmla="*/ 25 w 76"/>
                      <a:gd name="T9" fmla="*/ 0 h 171"/>
                    </a:gdLst>
                    <a:ahLst/>
                    <a:cxnLst>
                      <a:cxn ang="0">
                        <a:pos x="T0" y="T1"/>
                      </a:cxn>
                      <a:cxn ang="0">
                        <a:pos x="T2" y="T3"/>
                      </a:cxn>
                      <a:cxn ang="0">
                        <a:pos x="T4" y="T5"/>
                      </a:cxn>
                      <a:cxn ang="0">
                        <a:pos x="T6" y="T7"/>
                      </a:cxn>
                      <a:cxn ang="0">
                        <a:pos x="T8" y="T9"/>
                      </a:cxn>
                    </a:cxnLst>
                    <a:rect l="0" t="0" r="r" b="b"/>
                    <a:pathLst>
                      <a:path w="76" h="171">
                        <a:moveTo>
                          <a:pt x="25" y="0"/>
                        </a:moveTo>
                        <a:lnTo>
                          <a:pt x="0" y="171"/>
                        </a:lnTo>
                        <a:lnTo>
                          <a:pt x="76" y="171"/>
                        </a:lnTo>
                        <a:lnTo>
                          <a:pt x="51" y="0"/>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88" name="Freeform 154">
                    <a:extLst>
                      <a:ext uri="{FF2B5EF4-FFF2-40B4-BE49-F238E27FC236}">
                        <a16:creationId xmlns:a16="http://schemas.microsoft.com/office/drawing/2014/main" id="{C58169B0-ED86-48CD-A20D-A7C8A5CDDCF5}"/>
                      </a:ext>
                    </a:extLst>
                  </p:cNvPr>
                  <p:cNvSpPr>
                    <a:spLocks/>
                  </p:cNvSpPr>
                  <p:nvPr/>
                </p:nvSpPr>
                <p:spPr bwMode="auto">
                  <a:xfrm>
                    <a:off x="4607" y="1939"/>
                    <a:ext cx="77" cy="150"/>
                  </a:xfrm>
                  <a:custGeom>
                    <a:avLst/>
                    <a:gdLst>
                      <a:gd name="T0" fmla="*/ 6 w 77"/>
                      <a:gd name="T1" fmla="*/ 0 h 150"/>
                      <a:gd name="T2" fmla="*/ 0 w 77"/>
                      <a:gd name="T3" fmla="*/ 24 h 150"/>
                      <a:gd name="T4" fmla="*/ 17 w 77"/>
                      <a:gd name="T5" fmla="*/ 150 h 150"/>
                      <a:gd name="T6" fmla="*/ 77 w 77"/>
                      <a:gd name="T7" fmla="*/ 89 h 150"/>
                      <a:gd name="T8" fmla="*/ 6 w 77"/>
                      <a:gd name="T9" fmla="*/ 0 h 150"/>
                    </a:gdLst>
                    <a:ahLst/>
                    <a:cxnLst>
                      <a:cxn ang="0">
                        <a:pos x="T0" y="T1"/>
                      </a:cxn>
                      <a:cxn ang="0">
                        <a:pos x="T2" y="T3"/>
                      </a:cxn>
                      <a:cxn ang="0">
                        <a:pos x="T4" y="T5"/>
                      </a:cxn>
                      <a:cxn ang="0">
                        <a:pos x="T6" y="T7"/>
                      </a:cxn>
                      <a:cxn ang="0">
                        <a:pos x="T8" y="T9"/>
                      </a:cxn>
                    </a:cxnLst>
                    <a:rect l="0" t="0" r="r" b="b"/>
                    <a:pathLst>
                      <a:path w="77" h="150">
                        <a:moveTo>
                          <a:pt x="6" y="0"/>
                        </a:moveTo>
                        <a:lnTo>
                          <a:pt x="0" y="24"/>
                        </a:lnTo>
                        <a:lnTo>
                          <a:pt x="17" y="150"/>
                        </a:lnTo>
                        <a:lnTo>
                          <a:pt x="77" y="89"/>
                        </a:lnTo>
                        <a:lnTo>
                          <a:pt x="6"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89" name="Freeform 155">
                    <a:extLst>
                      <a:ext uri="{FF2B5EF4-FFF2-40B4-BE49-F238E27FC236}">
                        <a16:creationId xmlns:a16="http://schemas.microsoft.com/office/drawing/2014/main" id="{E320251B-DB1C-46C8-9A55-69EB99D6E538}"/>
                      </a:ext>
                    </a:extLst>
                  </p:cNvPr>
                  <p:cNvSpPr>
                    <a:spLocks/>
                  </p:cNvSpPr>
                  <p:nvPr/>
                </p:nvSpPr>
                <p:spPr bwMode="auto">
                  <a:xfrm>
                    <a:off x="4607" y="1939"/>
                    <a:ext cx="77" cy="150"/>
                  </a:xfrm>
                  <a:custGeom>
                    <a:avLst/>
                    <a:gdLst>
                      <a:gd name="T0" fmla="*/ 6 w 77"/>
                      <a:gd name="T1" fmla="*/ 0 h 150"/>
                      <a:gd name="T2" fmla="*/ 0 w 77"/>
                      <a:gd name="T3" fmla="*/ 24 h 150"/>
                      <a:gd name="T4" fmla="*/ 17 w 77"/>
                      <a:gd name="T5" fmla="*/ 150 h 150"/>
                      <a:gd name="T6" fmla="*/ 77 w 77"/>
                      <a:gd name="T7" fmla="*/ 89 h 150"/>
                      <a:gd name="T8" fmla="*/ 6 w 77"/>
                      <a:gd name="T9" fmla="*/ 0 h 150"/>
                    </a:gdLst>
                    <a:ahLst/>
                    <a:cxnLst>
                      <a:cxn ang="0">
                        <a:pos x="T0" y="T1"/>
                      </a:cxn>
                      <a:cxn ang="0">
                        <a:pos x="T2" y="T3"/>
                      </a:cxn>
                      <a:cxn ang="0">
                        <a:pos x="T4" y="T5"/>
                      </a:cxn>
                      <a:cxn ang="0">
                        <a:pos x="T6" y="T7"/>
                      </a:cxn>
                      <a:cxn ang="0">
                        <a:pos x="T8" y="T9"/>
                      </a:cxn>
                    </a:cxnLst>
                    <a:rect l="0" t="0" r="r" b="b"/>
                    <a:pathLst>
                      <a:path w="77" h="150">
                        <a:moveTo>
                          <a:pt x="6" y="0"/>
                        </a:moveTo>
                        <a:lnTo>
                          <a:pt x="0" y="24"/>
                        </a:lnTo>
                        <a:lnTo>
                          <a:pt x="17" y="150"/>
                        </a:lnTo>
                        <a:lnTo>
                          <a:pt x="77" y="89"/>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0" name="Freeform 156">
                    <a:extLst>
                      <a:ext uri="{FF2B5EF4-FFF2-40B4-BE49-F238E27FC236}">
                        <a16:creationId xmlns:a16="http://schemas.microsoft.com/office/drawing/2014/main" id="{1D8A4EAC-E194-4054-906C-89BFB4ADD39A}"/>
                      </a:ext>
                    </a:extLst>
                  </p:cNvPr>
                  <p:cNvSpPr>
                    <a:spLocks/>
                  </p:cNvSpPr>
                  <p:nvPr/>
                </p:nvSpPr>
                <p:spPr bwMode="auto">
                  <a:xfrm>
                    <a:off x="4613" y="1909"/>
                    <a:ext cx="142" cy="50"/>
                  </a:xfrm>
                  <a:custGeom>
                    <a:avLst/>
                    <a:gdLst>
                      <a:gd name="T0" fmla="*/ 0 w 167"/>
                      <a:gd name="T1" fmla="*/ 0 h 58"/>
                      <a:gd name="T2" fmla="*/ 0 w 167"/>
                      <a:gd name="T3" fmla="*/ 6 h 58"/>
                      <a:gd name="T4" fmla="*/ 84 w 167"/>
                      <a:gd name="T5" fmla="*/ 58 h 58"/>
                      <a:gd name="T6" fmla="*/ 86 w 167"/>
                      <a:gd name="T7" fmla="*/ 58 h 58"/>
                      <a:gd name="T8" fmla="*/ 167 w 167"/>
                      <a:gd name="T9" fmla="*/ 9 h 58"/>
                      <a:gd name="T10" fmla="*/ 167 w 167"/>
                      <a:gd name="T11" fmla="*/ 0 h 58"/>
                      <a:gd name="T12" fmla="*/ 0 w 167"/>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7" h="58">
                        <a:moveTo>
                          <a:pt x="0" y="0"/>
                        </a:moveTo>
                        <a:cubicBezTo>
                          <a:pt x="0" y="6"/>
                          <a:pt x="0" y="6"/>
                          <a:pt x="0" y="6"/>
                        </a:cubicBezTo>
                        <a:cubicBezTo>
                          <a:pt x="0" y="6"/>
                          <a:pt x="43" y="56"/>
                          <a:pt x="84" y="58"/>
                        </a:cubicBezTo>
                        <a:cubicBezTo>
                          <a:pt x="84" y="58"/>
                          <a:pt x="85" y="58"/>
                          <a:pt x="86" y="58"/>
                        </a:cubicBezTo>
                        <a:cubicBezTo>
                          <a:pt x="126" y="58"/>
                          <a:pt x="167" y="9"/>
                          <a:pt x="167" y="9"/>
                        </a:cubicBezTo>
                        <a:cubicBezTo>
                          <a:pt x="167" y="0"/>
                          <a:pt x="167" y="0"/>
                          <a:pt x="167" y="0"/>
                        </a:cubicBezTo>
                        <a:cubicBezTo>
                          <a:pt x="0" y="0"/>
                          <a:pt x="0" y="0"/>
                          <a:pt x="0" y="0"/>
                        </a:cubicBezTo>
                      </a:path>
                    </a:pathLst>
                  </a:custGeom>
                  <a:solidFill>
                    <a:srgbClr val="CCAF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1" name="Freeform 157">
                    <a:extLst>
                      <a:ext uri="{FF2B5EF4-FFF2-40B4-BE49-F238E27FC236}">
                        <a16:creationId xmlns:a16="http://schemas.microsoft.com/office/drawing/2014/main" id="{E5EC6AE2-6611-4C07-88E8-C95ADE0AEC14}"/>
                      </a:ext>
                    </a:extLst>
                  </p:cNvPr>
                  <p:cNvSpPr>
                    <a:spLocks/>
                  </p:cNvSpPr>
                  <p:nvPr/>
                </p:nvSpPr>
                <p:spPr bwMode="auto">
                  <a:xfrm>
                    <a:off x="4511" y="1498"/>
                    <a:ext cx="365" cy="363"/>
                  </a:xfrm>
                  <a:custGeom>
                    <a:avLst/>
                    <a:gdLst>
                      <a:gd name="T0" fmla="*/ 335 w 427"/>
                      <a:gd name="T1" fmla="*/ 61 h 425"/>
                      <a:gd name="T2" fmla="*/ 403 w 427"/>
                      <a:gd name="T3" fmla="*/ 129 h 425"/>
                      <a:gd name="T4" fmla="*/ 207 w 427"/>
                      <a:gd name="T5" fmla="*/ 424 h 425"/>
                      <a:gd name="T6" fmla="*/ 33 w 427"/>
                      <a:gd name="T7" fmla="*/ 332 h 425"/>
                      <a:gd name="T8" fmla="*/ 50 w 427"/>
                      <a:gd name="T9" fmla="*/ 82 h 425"/>
                      <a:gd name="T10" fmla="*/ 335 w 427"/>
                      <a:gd name="T11" fmla="*/ 61 h 425"/>
                    </a:gdLst>
                    <a:ahLst/>
                    <a:cxnLst>
                      <a:cxn ang="0">
                        <a:pos x="T0" y="T1"/>
                      </a:cxn>
                      <a:cxn ang="0">
                        <a:pos x="T2" y="T3"/>
                      </a:cxn>
                      <a:cxn ang="0">
                        <a:pos x="T4" y="T5"/>
                      </a:cxn>
                      <a:cxn ang="0">
                        <a:pos x="T6" y="T7"/>
                      </a:cxn>
                      <a:cxn ang="0">
                        <a:pos x="T8" y="T9"/>
                      </a:cxn>
                      <a:cxn ang="0">
                        <a:pos x="T10" y="T11"/>
                      </a:cxn>
                    </a:cxnLst>
                    <a:rect l="0" t="0" r="r" b="b"/>
                    <a:pathLst>
                      <a:path w="427" h="425">
                        <a:moveTo>
                          <a:pt x="335" y="61"/>
                        </a:moveTo>
                        <a:cubicBezTo>
                          <a:pt x="373" y="67"/>
                          <a:pt x="394" y="93"/>
                          <a:pt x="403" y="129"/>
                        </a:cubicBezTo>
                        <a:cubicBezTo>
                          <a:pt x="427" y="221"/>
                          <a:pt x="377" y="422"/>
                          <a:pt x="207" y="424"/>
                        </a:cubicBezTo>
                        <a:cubicBezTo>
                          <a:pt x="119" y="425"/>
                          <a:pt x="56" y="403"/>
                          <a:pt x="33" y="332"/>
                        </a:cubicBezTo>
                        <a:cubicBezTo>
                          <a:pt x="10" y="261"/>
                          <a:pt x="0" y="146"/>
                          <a:pt x="50" y="82"/>
                        </a:cubicBezTo>
                        <a:cubicBezTo>
                          <a:pt x="113" y="1"/>
                          <a:pt x="246" y="0"/>
                          <a:pt x="335" y="61"/>
                        </a:cubicBezTo>
                        <a:close/>
                      </a:path>
                    </a:pathLst>
                  </a:custGeom>
                  <a:solidFill>
                    <a:srgbClr val="755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2" name="Freeform 158">
                    <a:extLst>
                      <a:ext uri="{FF2B5EF4-FFF2-40B4-BE49-F238E27FC236}">
                        <a16:creationId xmlns:a16="http://schemas.microsoft.com/office/drawing/2014/main" id="{5C106D51-1AC0-4BA0-BC4F-680ACE72E9D2}"/>
                      </a:ext>
                    </a:extLst>
                  </p:cNvPr>
                  <p:cNvSpPr>
                    <a:spLocks/>
                  </p:cNvSpPr>
                  <p:nvPr/>
                </p:nvSpPr>
                <p:spPr bwMode="auto">
                  <a:xfrm>
                    <a:off x="4465" y="1538"/>
                    <a:ext cx="438" cy="404"/>
                  </a:xfrm>
                  <a:custGeom>
                    <a:avLst/>
                    <a:gdLst>
                      <a:gd name="T0" fmla="*/ 257 w 513"/>
                      <a:gd name="T1" fmla="*/ 0 h 473"/>
                      <a:gd name="T2" fmla="*/ 115 w 513"/>
                      <a:gd name="T3" fmla="*/ 378 h 473"/>
                      <a:gd name="T4" fmla="*/ 257 w 513"/>
                      <a:gd name="T5" fmla="*/ 473 h 473"/>
                      <a:gd name="T6" fmla="*/ 398 w 513"/>
                      <a:gd name="T7" fmla="*/ 378 h 473"/>
                      <a:gd name="T8" fmla="*/ 257 w 513"/>
                      <a:gd name="T9" fmla="*/ 0 h 473"/>
                    </a:gdLst>
                    <a:ahLst/>
                    <a:cxnLst>
                      <a:cxn ang="0">
                        <a:pos x="T0" y="T1"/>
                      </a:cxn>
                      <a:cxn ang="0">
                        <a:pos x="T2" y="T3"/>
                      </a:cxn>
                      <a:cxn ang="0">
                        <a:pos x="T4" y="T5"/>
                      </a:cxn>
                      <a:cxn ang="0">
                        <a:pos x="T6" y="T7"/>
                      </a:cxn>
                      <a:cxn ang="0">
                        <a:pos x="T8" y="T9"/>
                      </a:cxn>
                    </a:cxnLst>
                    <a:rect l="0" t="0" r="r" b="b"/>
                    <a:pathLst>
                      <a:path w="513" h="473">
                        <a:moveTo>
                          <a:pt x="257" y="0"/>
                        </a:moveTo>
                        <a:cubicBezTo>
                          <a:pt x="0" y="0"/>
                          <a:pt x="99" y="351"/>
                          <a:pt x="115" y="378"/>
                        </a:cubicBezTo>
                        <a:cubicBezTo>
                          <a:pt x="134" y="408"/>
                          <a:pt x="215" y="473"/>
                          <a:pt x="257" y="473"/>
                        </a:cubicBezTo>
                        <a:cubicBezTo>
                          <a:pt x="298" y="473"/>
                          <a:pt x="380" y="408"/>
                          <a:pt x="398" y="378"/>
                        </a:cubicBezTo>
                        <a:cubicBezTo>
                          <a:pt x="415" y="351"/>
                          <a:pt x="513" y="0"/>
                          <a:pt x="257" y="0"/>
                        </a:cubicBezTo>
                        <a:close/>
                      </a:path>
                    </a:pathLst>
                  </a:custGeom>
                  <a:solidFill>
                    <a:srgbClr val="FFDB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3" name="Freeform 159">
                    <a:extLst>
                      <a:ext uri="{FF2B5EF4-FFF2-40B4-BE49-F238E27FC236}">
                        <a16:creationId xmlns:a16="http://schemas.microsoft.com/office/drawing/2014/main" id="{E961D538-4344-4F5D-8F84-9FB0ED5CA33B}"/>
                      </a:ext>
                    </a:extLst>
                  </p:cNvPr>
                  <p:cNvSpPr>
                    <a:spLocks/>
                  </p:cNvSpPr>
                  <p:nvPr/>
                </p:nvSpPr>
                <p:spPr bwMode="auto">
                  <a:xfrm>
                    <a:off x="4499" y="1527"/>
                    <a:ext cx="368" cy="239"/>
                  </a:xfrm>
                  <a:custGeom>
                    <a:avLst/>
                    <a:gdLst>
                      <a:gd name="T0" fmla="*/ 93 w 431"/>
                      <a:gd name="T1" fmla="*/ 123 h 280"/>
                      <a:gd name="T2" fmla="*/ 215 w 431"/>
                      <a:gd name="T3" fmla="*/ 127 h 280"/>
                      <a:gd name="T4" fmla="*/ 392 w 431"/>
                      <a:gd name="T5" fmla="*/ 247 h 280"/>
                      <a:gd name="T6" fmla="*/ 223 w 431"/>
                      <a:gd name="T7" fmla="*/ 7 h 280"/>
                      <a:gd name="T8" fmla="*/ 44 w 431"/>
                      <a:gd name="T9" fmla="*/ 280 h 280"/>
                      <a:gd name="T10" fmla="*/ 93 w 431"/>
                      <a:gd name="T11" fmla="*/ 123 h 280"/>
                    </a:gdLst>
                    <a:ahLst/>
                    <a:cxnLst>
                      <a:cxn ang="0">
                        <a:pos x="T0" y="T1"/>
                      </a:cxn>
                      <a:cxn ang="0">
                        <a:pos x="T2" y="T3"/>
                      </a:cxn>
                      <a:cxn ang="0">
                        <a:pos x="T4" y="T5"/>
                      </a:cxn>
                      <a:cxn ang="0">
                        <a:pos x="T6" y="T7"/>
                      </a:cxn>
                      <a:cxn ang="0">
                        <a:pos x="T8" y="T9"/>
                      </a:cxn>
                      <a:cxn ang="0">
                        <a:pos x="T10" y="T11"/>
                      </a:cxn>
                    </a:cxnLst>
                    <a:rect l="0" t="0" r="r" b="b"/>
                    <a:pathLst>
                      <a:path w="431" h="280">
                        <a:moveTo>
                          <a:pt x="93" y="123"/>
                        </a:moveTo>
                        <a:cubicBezTo>
                          <a:pt x="138" y="151"/>
                          <a:pt x="174" y="109"/>
                          <a:pt x="215" y="127"/>
                        </a:cubicBezTo>
                        <a:cubicBezTo>
                          <a:pt x="256" y="145"/>
                          <a:pt x="368" y="59"/>
                          <a:pt x="392" y="247"/>
                        </a:cubicBezTo>
                        <a:cubicBezTo>
                          <a:pt x="431" y="111"/>
                          <a:pt x="372" y="14"/>
                          <a:pt x="223" y="7"/>
                        </a:cubicBezTo>
                        <a:cubicBezTo>
                          <a:pt x="64" y="0"/>
                          <a:pt x="0" y="145"/>
                          <a:pt x="44" y="280"/>
                        </a:cubicBezTo>
                        <a:cubicBezTo>
                          <a:pt x="41" y="207"/>
                          <a:pt x="59" y="159"/>
                          <a:pt x="93" y="123"/>
                        </a:cubicBezTo>
                        <a:close/>
                      </a:path>
                    </a:pathLst>
                  </a:custGeom>
                  <a:solidFill>
                    <a:srgbClr val="755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4" name="Freeform 160">
                    <a:extLst>
                      <a:ext uri="{FF2B5EF4-FFF2-40B4-BE49-F238E27FC236}">
                        <a16:creationId xmlns:a16="http://schemas.microsoft.com/office/drawing/2014/main" id="{9B93CADB-910B-469D-907C-CD094CBBF091}"/>
                      </a:ext>
                    </a:extLst>
                  </p:cNvPr>
                  <p:cNvSpPr>
                    <a:spLocks/>
                  </p:cNvSpPr>
                  <p:nvPr/>
                </p:nvSpPr>
                <p:spPr bwMode="auto">
                  <a:xfrm>
                    <a:off x="4575" y="1613"/>
                    <a:ext cx="139" cy="34"/>
                  </a:xfrm>
                  <a:custGeom>
                    <a:avLst/>
                    <a:gdLst>
                      <a:gd name="T0" fmla="*/ 0 w 163"/>
                      <a:gd name="T1" fmla="*/ 11 h 40"/>
                      <a:gd name="T2" fmla="*/ 58 w 163"/>
                      <a:gd name="T3" fmla="*/ 39 h 40"/>
                      <a:gd name="T4" fmla="*/ 104 w 163"/>
                      <a:gd name="T5" fmla="*/ 33 h 40"/>
                      <a:gd name="T6" fmla="*/ 162 w 163"/>
                      <a:gd name="T7" fmla="*/ 9 h 40"/>
                      <a:gd name="T8" fmla="*/ 161 w 163"/>
                      <a:gd name="T9" fmla="*/ 4 h 40"/>
                      <a:gd name="T10" fmla="*/ 71 w 163"/>
                      <a:gd name="T11" fmla="*/ 26 h 40"/>
                      <a:gd name="T12" fmla="*/ 3 w 163"/>
                      <a:gd name="T13" fmla="*/ 10 h 40"/>
                      <a:gd name="T14" fmla="*/ 0 w 163"/>
                      <a:gd name="T15" fmla="*/ 1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40">
                        <a:moveTo>
                          <a:pt x="0" y="11"/>
                        </a:moveTo>
                        <a:cubicBezTo>
                          <a:pt x="1" y="34"/>
                          <a:pt x="41" y="38"/>
                          <a:pt x="58" y="39"/>
                        </a:cubicBezTo>
                        <a:cubicBezTo>
                          <a:pt x="74" y="40"/>
                          <a:pt x="89" y="38"/>
                          <a:pt x="104" y="33"/>
                        </a:cubicBezTo>
                        <a:cubicBezTo>
                          <a:pt x="123" y="28"/>
                          <a:pt x="147" y="21"/>
                          <a:pt x="162" y="9"/>
                        </a:cubicBezTo>
                        <a:cubicBezTo>
                          <a:pt x="163" y="7"/>
                          <a:pt x="163" y="5"/>
                          <a:pt x="161" y="4"/>
                        </a:cubicBezTo>
                        <a:cubicBezTo>
                          <a:pt x="131" y="0"/>
                          <a:pt x="101" y="24"/>
                          <a:pt x="71" y="26"/>
                        </a:cubicBezTo>
                        <a:cubicBezTo>
                          <a:pt x="49" y="27"/>
                          <a:pt x="20" y="25"/>
                          <a:pt x="3" y="10"/>
                        </a:cubicBezTo>
                        <a:cubicBezTo>
                          <a:pt x="2" y="9"/>
                          <a:pt x="0" y="9"/>
                          <a:pt x="0" y="11"/>
                        </a:cubicBezTo>
                        <a:close/>
                      </a:path>
                    </a:pathLst>
                  </a:custGeom>
                  <a:solidFill>
                    <a:srgbClr val="755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5" name="Freeform 161">
                    <a:extLst>
                      <a:ext uri="{FF2B5EF4-FFF2-40B4-BE49-F238E27FC236}">
                        <a16:creationId xmlns:a16="http://schemas.microsoft.com/office/drawing/2014/main" id="{E8543747-A525-45E5-8520-E63A2C40AFE7}"/>
                      </a:ext>
                    </a:extLst>
                  </p:cNvPr>
                  <p:cNvSpPr>
                    <a:spLocks noEditPoints="1"/>
                  </p:cNvSpPr>
                  <p:nvPr/>
                </p:nvSpPr>
                <p:spPr bwMode="auto">
                  <a:xfrm>
                    <a:off x="4551" y="1720"/>
                    <a:ext cx="269" cy="99"/>
                  </a:xfrm>
                  <a:custGeom>
                    <a:avLst/>
                    <a:gdLst>
                      <a:gd name="T0" fmla="*/ 235 w 315"/>
                      <a:gd name="T1" fmla="*/ 114 h 115"/>
                      <a:gd name="T2" fmla="*/ 240 w 315"/>
                      <a:gd name="T3" fmla="*/ 114 h 115"/>
                      <a:gd name="T4" fmla="*/ 296 w 315"/>
                      <a:gd name="T5" fmla="*/ 68 h 115"/>
                      <a:gd name="T6" fmla="*/ 308 w 315"/>
                      <a:gd name="T7" fmla="*/ 30 h 115"/>
                      <a:gd name="T8" fmla="*/ 314 w 315"/>
                      <a:gd name="T9" fmla="*/ 16 h 115"/>
                      <a:gd name="T10" fmla="*/ 306 w 315"/>
                      <a:gd name="T11" fmla="*/ 6 h 115"/>
                      <a:gd name="T12" fmla="*/ 237 w 315"/>
                      <a:gd name="T13" fmla="*/ 2 h 115"/>
                      <a:gd name="T14" fmla="*/ 237 w 315"/>
                      <a:gd name="T15" fmla="*/ 9 h 115"/>
                      <a:gd name="T16" fmla="*/ 284 w 315"/>
                      <a:gd name="T17" fmla="*/ 14 h 115"/>
                      <a:gd name="T18" fmla="*/ 282 w 315"/>
                      <a:gd name="T19" fmla="*/ 85 h 115"/>
                      <a:gd name="T20" fmla="*/ 235 w 315"/>
                      <a:gd name="T21" fmla="*/ 107 h 115"/>
                      <a:gd name="T22" fmla="*/ 235 w 315"/>
                      <a:gd name="T23" fmla="*/ 114 h 115"/>
                      <a:gd name="T24" fmla="*/ 157 w 315"/>
                      <a:gd name="T25" fmla="*/ 15 h 115"/>
                      <a:gd name="T26" fmla="*/ 83 w 315"/>
                      <a:gd name="T27" fmla="*/ 2 h 115"/>
                      <a:gd name="T28" fmla="*/ 78 w 315"/>
                      <a:gd name="T29" fmla="*/ 2 h 115"/>
                      <a:gd name="T30" fmla="*/ 77 w 315"/>
                      <a:gd name="T31" fmla="*/ 9 h 115"/>
                      <a:gd name="T32" fmla="*/ 129 w 315"/>
                      <a:gd name="T33" fmla="*/ 27 h 115"/>
                      <a:gd name="T34" fmla="*/ 99 w 315"/>
                      <a:gd name="T35" fmla="*/ 103 h 115"/>
                      <a:gd name="T36" fmla="*/ 76 w 315"/>
                      <a:gd name="T37" fmla="*/ 108 h 115"/>
                      <a:gd name="T38" fmla="*/ 75 w 315"/>
                      <a:gd name="T39" fmla="*/ 114 h 115"/>
                      <a:gd name="T40" fmla="*/ 129 w 315"/>
                      <a:gd name="T41" fmla="*/ 80 h 115"/>
                      <a:gd name="T42" fmla="*/ 157 w 315"/>
                      <a:gd name="T43" fmla="*/ 41 h 115"/>
                      <a:gd name="T44" fmla="*/ 182 w 315"/>
                      <a:gd name="T45" fmla="*/ 79 h 115"/>
                      <a:gd name="T46" fmla="*/ 235 w 315"/>
                      <a:gd name="T47" fmla="*/ 114 h 115"/>
                      <a:gd name="T48" fmla="*/ 235 w 315"/>
                      <a:gd name="T49" fmla="*/ 107 h 115"/>
                      <a:gd name="T50" fmla="*/ 211 w 315"/>
                      <a:gd name="T51" fmla="*/ 102 h 115"/>
                      <a:gd name="T52" fmla="*/ 185 w 315"/>
                      <a:gd name="T53" fmla="*/ 26 h 115"/>
                      <a:gd name="T54" fmla="*/ 237 w 315"/>
                      <a:gd name="T55" fmla="*/ 9 h 115"/>
                      <a:gd name="T56" fmla="*/ 237 w 315"/>
                      <a:gd name="T57" fmla="*/ 2 h 115"/>
                      <a:gd name="T58" fmla="*/ 232 w 315"/>
                      <a:gd name="T59" fmla="*/ 2 h 115"/>
                      <a:gd name="T60" fmla="*/ 157 w 315"/>
                      <a:gd name="T61" fmla="*/ 15 h 115"/>
                      <a:gd name="T62" fmla="*/ 78 w 315"/>
                      <a:gd name="T63" fmla="*/ 2 h 115"/>
                      <a:gd name="T64" fmla="*/ 10 w 315"/>
                      <a:gd name="T65" fmla="*/ 6 h 115"/>
                      <a:gd name="T66" fmla="*/ 0 w 315"/>
                      <a:gd name="T67" fmla="*/ 17 h 115"/>
                      <a:gd name="T68" fmla="*/ 5 w 315"/>
                      <a:gd name="T69" fmla="*/ 31 h 115"/>
                      <a:gd name="T70" fmla="*/ 15 w 315"/>
                      <a:gd name="T71" fmla="*/ 68 h 115"/>
                      <a:gd name="T72" fmla="*/ 69 w 315"/>
                      <a:gd name="T73" fmla="*/ 114 h 115"/>
                      <a:gd name="T74" fmla="*/ 75 w 315"/>
                      <a:gd name="T75" fmla="*/ 114 h 115"/>
                      <a:gd name="T76" fmla="*/ 76 w 315"/>
                      <a:gd name="T77" fmla="*/ 108 h 115"/>
                      <a:gd name="T78" fmla="*/ 28 w 315"/>
                      <a:gd name="T79" fmla="*/ 86 h 115"/>
                      <a:gd name="T80" fmla="*/ 31 w 315"/>
                      <a:gd name="T81" fmla="*/ 14 h 115"/>
                      <a:gd name="T82" fmla="*/ 77 w 315"/>
                      <a:gd name="T83" fmla="*/ 9 h 115"/>
                      <a:gd name="T84" fmla="*/ 78 w 315"/>
                      <a:gd name="T85" fmla="*/ 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5" h="115">
                        <a:moveTo>
                          <a:pt x="235" y="114"/>
                        </a:moveTo>
                        <a:cubicBezTo>
                          <a:pt x="237" y="114"/>
                          <a:pt x="238" y="114"/>
                          <a:pt x="240" y="114"/>
                        </a:cubicBezTo>
                        <a:cubicBezTo>
                          <a:pt x="281" y="110"/>
                          <a:pt x="292" y="91"/>
                          <a:pt x="296" y="68"/>
                        </a:cubicBezTo>
                        <a:cubicBezTo>
                          <a:pt x="301" y="42"/>
                          <a:pt x="302" y="33"/>
                          <a:pt x="308" y="30"/>
                        </a:cubicBezTo>
                        <a:cubicBezTo>
                          <a:pt x="313" y="28"/>
                          <a:pt x="315" y="23"/>
                          <a:pt x="314" y="16"/>
                        </a:cubicBezTo>
                        <a:cubicBezTo>
                          <a:pt x="314" y="9"/>
                          <a:pt x="314" y="8"/>
                          <a:pt x="306" y="6"/>
                        </a:cubicBezTo>
                        <a:cubicBezTo>
                          <a:pt x="299" y="3"/>
                          <a:pt x="264" y="0"/>
                          <a:pt x="237" y="2"/>
                        </a:cubicBezTo>
                        <a:cubicBezTo>
                          <a:pt x="237" y="9"/>
                          <a:pt x="237" y="9"/>
                          <a:pt x="237" y="9"/>
                        </a:cubicBezTo>
                        <a:cubicBezTo>
                          <a:pt x="258" y="8"/>
                          <a:pt x="278" y="10"/>
                          <a:pt x="284" y="14"/>
                        </a:cubicBezTo>
                        <a:cubicBezTo>
                          <a:pt x="298" y="23"/>
                          <a:pt x="294" y="64"/>
                          <a:pt x="282" y="85"/>
                        </a:cubicBezTo>
                        <a:cubicBezTo>
                          <a:pt x="275" y="100"/>
                          <a:pt x="254" y="107"/>
                          <a:pt x="235" y="107"/>
                        </a:cubicBezTo>
                        <a:lnTo>
                          <a:pt x="235" y="114"/>
                        </a:lnTo>
                        <a:close/>
                        <a:moveTo>
                          <a:pt x="157" y="15"/>
                        </a:moveTo>
                        <a:cubicBezTo>
                          <a:pt x="148" y="16"/>
                          <a:pt x="110" y="5"/>
                          <a:pt x="83" y="2"/>
                        </a:cubicBezTo>
                        <a:cubicBezTo>
                          <a:pt x="82" y="2"/>
                          <a:pt x="80" y="2"/>
                          <a:pt x="78" y="2"/>
                        </a:cubicBezTo>
                        <a:cubicBezTo>
                          <a:pt x="77" y="9"/>
                          <a:pt x="77" y="9"/>
                          <a:pt x="77" y="9"/>
                        </a:cubicBezTo>
                        <a:cubicBezTo>
                          <a:pt x="99" y="10"/>
                          <a:pt x="122" y="15"/>
                          <a:pt x="129" y="27"/>
                        </a:cubicBezTo>
                        <a:cubicBezTo>
                          <a:pt x="142" y="46"/>
                          <a:pt x="119" y="92"/>
                          <a:pt x="99" y="103"/>
                        </a:cubicBezTo>
                        <a:cubicBezTo>
                          <a:pt x="93" y="106"/>
                          <a:pt x="84" y="108"/>
                          <a:pt x="76" y="108"/>
                        </a:cubicBezTo>
                        <a:cubicBezTo>
                          <a:pt x="75" y="114"/>
                          <a:pt x="75" y="114"/>
                          <a:pt x="75" y="114"/>
                        </a:cubicBezTo>
                        <a:cubicBezTo>
                          <a:pt x="112" y="114"/>
                          <a:pt x="125" y="88"/>
                          <a:pt x="129" y="80"/>
                        </a:cubicBezTo>
                        <a:cubicBezTo>
                          <a:pt x="138" y="63"/>
                          <a:pt x="136" y="41"/>
                          <a:pt x="157" y="41"/>
                        </a:cubicBezTo>
                        <a:cubicBezTo>
                          <a:pt x="177" y="41"/>
                          <a:pt x="175" y="63"/>
                          <a:pt x="182" y="79"/>
                        </a:cubicBezTo>
                        <a:cubicBezTo>
                          <a:pt x="186" y="88"/>
                          <a:pt x="198" y="115"/>
                          <a:pt x="235" y="114"/>
                        </a:cubicBezTo>
                        <a:cubicBezTo>
                          <a:pt x="235" y="107"/>
                          <a:pt x="235" y="107"/>
                          <a:pt x="235" y="107"/>
                        </a:cubicBezTo>
                        <a:cubicBezTo>
                          <a:pt x="226" y="107"/>
                          <a:pt x="217" y="106"/>
                          <a:pt x="211" y="102"/>
                        </a:cubicBezTo>
                        <a:cubicBezTo>
                          <a:pt x="191" y="92"/>
                          <a:pt x="171" y="46"/>
                          <a:pt x="185" y="26"/>
                        </a:cubicBezTo>
                        <a:cubicBezTo>
                          <a:pt x="193" y="15"/>
                          <a:pt x="215" y="10"/>
                          <a:pt x="237" y="9"/>
                        </a:cubicBezTo>
                        <a:cubicBezTo>
                          <a:pt x="237" y="2"/>
                          <a:pt x="237" y="2"/>
                          <a:pt x="237" y="2"/>
                        </a:cubicBezTo>
                        <a:cubicBezTo>
                          <a:pt x="235" y="2"/>
                          <a:pt x="234" y="2"/>
                          <a:pt x="232" y="2"/>
                        </a:cubicBezTo>
                        <a:cubicBezTo>
                          <a:pt x="208" y="4"/>
                          <a:pt x="179" y="15"/>
                          <a:pt x="157" y="15"/>
                        </a:cubicBezTo>
                        <a:close/>
                        <a:moveTo>
                          <a:pt x="78" y="2"/>
                        </a:moveTo>
                        <a:cubicBezTo>
                          <a:pt x="51" y="1"/>
                          <a:pt x="16" y="4"/>
                          <a:pt x="10" y="6"/>
                        </a:cubicBezTo>
                        <a:cubicBezTo>
                          <a:pt x="1" y="9"/>
                          <a:pt x="1" y="10"/>
                          <a:pt x="0" y="17"/>
                        </a:cubicBezTo>
                        <a:cubicBezTo>
                          <a:pt x="0" y="23"/>
                          <a:pt x="1" y="29"/>
                          <a:pt x="5" y="31"/>
                        </a:cubicBezTo>
                        <a:cubicBezTo>
                          <a:pt x="12" y="33"/>
                          <a:pt x="12" y="42"/>
                          <a:pt x="15" y="68"/>
                        </a:cubicBezTo>
                        <a:cubicBezTo>
                          <a:pt x="19" y="92"/>
                          <a:pt x="28" y="111"/>
                          <a:pt x="69" y="114"/>
                        </a:cubicBezTo>
                        <a:cubicBezTo>
                          <a:pt x="71" y="114"/>
                          <a:pt x="73" y="114"/>
                          <a:pt x="75" y="114"/>
                        </a:cubicBezTo>
                        <a:cubicBezTo>
                          <a:pt x="76" y="108"/>
                          <a:pt x="76" y="108"/>
                          <a:pt x="76" y="108"/>
                        </a:cubicBezTo>
                        <a:cubicBezTo>
                          <a:pt x="57" y="108"/>
                          <a:pt x="35" y="101"/>
                          <a:pt x="28" y="86"/>
                        </a:cubicBezTo>
                        <a:cubicBezTo>
                          <a:pt x="18" y="65"/>
                          <a:pt x="17" y="23"/>
                          <a:pt x="31" y="14"/>
                        </a:cubicBezTo>
                        <a:cubicBezTo>
                          <a:pt x="37" y="11"/>
                          <a:pt x="57" y="8"/>
                          <a:pt x="77" y="9"/>
                        </a:cubicBezTo>
                        <a:lnTo>
                          <a:pt x="78" y="2"/>
                        </a:lnTo>
                        <a:close/>
                      </a:path>
                    </a:pathLst>
                  </a:custGeom>
                  <a:solidFill>
                    <a:srgbClr val="C9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6" name="Freeform 162">
                    <a:extLst>
                      <a:ext uri="{FF2B5EF4-FFF2-40B4-BE49-F238E27FC236}">
                        <a16:creationId xmlns:a16="http://schemas.microsoft.com/office/drawing/2014/main" id="{628AFBE7-03C3-4B0D-8C63-D450DAE13787}"/>
                      </a:ext>
                    </a:extLst>
                  </p:cNvPr>
                  <p:cNvSpPr>
                    <a:spLocks/>
                  </p:cNvSpPr>
                  <p:nvPr/>
                </p:nvSpPr>
                <p:spPr bwMode="auto">
                  <a:xfrm>
                    <a:off x="4684" y="1939"/>
                    <a:ext cx="76" cy="151"/>
                  </a:xfrm>
                  <a:custGeom>
                    <a:avLst/>
                    <a:gdLst>
                      <a:gd name="T0" fmla="*/ 71 w 76"/>
                      <a:gd name="T1" fmla="*/ 0 h 151"/>
                      <a:gd name="T2" fmla="*/ 76 w 76"/>
                      <a:gd name="T3" fmla="*/ 24 h 151"/>
                      <a:gd name="T4" fmla="*/ 60 w 76"/>
                      <a:gd name="T5" fmla="*/ 151 h 151"/>
                      <a:gd name="T6" fmla="*/ 0 w 76"/>
                      <a:gd name="T7" fmla="*/ 89 h 151"/>
                      <a:gd name="T8" fmla="*/ 71 w 76"/>
                      <a:gd name="T9" fmla="*/ 0 h 151"/>
                    </a:gdLst>
                    <a:ahLst/>
                    <a:cxnLst>
                      <a:cxn ang="0">
                        <a:pos x="T0" y="T1"/>
                      </a:cxn>
                      <a:cxn ang="0">
                        <a:pos x="T2" y="T3"/>
                      </a:cxn>
                      <a:cxn ang="0">
                        <a:pos x="T4" y="T5"/>
                      </a:cxn>
                      <a:cxn ang="0">
                        <a:pos x="T6" y="T7"/>
                      </a:cxn>
                      <a:cxn ang="0">
                        <a:pos x="T8" y="T9"/>
                      </a:cxn>
                    </a:cxnLst>
                    <a:rect l="0" t="0" r="r" b="b"/>
                    <a:pathLst>
                      <a:path w="76" h="151">
                        <a:moveTo>
                          <a:pt x="71" y="0"/>
                        </a:moveTo>
                        <a:lnTo>
                          <a:pt x="76" y="24"/>
                        </a:lnTo>
                        <a:lnTo>
                          <a:pt x="60" y="151"/>
                        </a:lnTo>
                        <a:lnTo>
                          <a:pt x="0" y="89"/>
                        </a:lnTo>
                        <a:lnTo>
                          <a:pt x="71"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7" name="Freeform 163">
                    <a:extLst>
                      <a:ext uri="{FF2B5EF4-FFF2-40B4-BE49-F238E27FC236}">
                        <a16:creationId xmlns:a16="http://schemas.microsoft.com/office/drawing/2014/main" id="{0E88DAD8-DE61-4F5E-885D-F962D60EAFC7}"/>
                      </a:ext>
                    </a:extLst>
                  </p:cNvPr>
                  <p:cNvSpPr>
                    <a:spLocks/>
                  </p:cNvSpPr>
                  <p:nvPr/>
                </p:nvSpPr>
                <p:spPr bwMode="auto">
                  <a:xfrm>
                    <a:off x="4684" y="1939"/>
                    <a:ext cx="76" cy="151"/>
                  </a:xfrm>
                  <a:custGeom>
                    <a:avLst/>
                    <a:gdLst>
                      <a:gd name="T0" fmla="*/ 71 w 76"/>
                      <a:gd name="T1" fmla="*/ 0 h 151"/>
                      <a:gd name="T2" fmla="*/ 76 w 76"/>
                      <a:gd name="T3" fmla="*/ 24 h 151"/>
                      <a:gd name="T4" fmla="*/ 60 w 76"/>
                      <a:gd name="T5" fmla="*/ 151 h 151"/>
                      <a:gd name="T6" fmla="*/ 0 w 76"/>
                      <a:gd name="T7" fmla="*/ 89 h 151"/>
                      <a:gd name="T8" fmla="*/ 71 w 76"/>
                      <a:gd name="T9" fmla="*/ 0 h 151"/>
                    </a:gdLst>
                    <a:ahLst/>
                    <a:cxnLst>
                      <a:cxn ang="0">
                        <a:pos x="T0" y="T1"/>
                      </a:cxn>
                      <a:cxn ang="0">
                        <a:pos x="T2" y="T3"/>
                      </a:cxn>
                      <a:cxn ang="0">
                        <a:pos x="T4" y="T5"/>
                      </a:cxn>
                      <a:cxn ang="0">
                        <a:pos x="T6" y="T7"/>
                      </a:cxn>
                      <a:cxn ang="0">
                        <a:pos x="T8" y="T9"/>
                      </a:cxn>
                    </a:cxnLst>
                    <a:rect l="0" t="0" r="r" b="b"/>
                    <a:pathLst>
                      <a:path w="76" h="151">
                        <a:moveTo>
                          <a:pt x="71" y="0"/>
                        </a:moveTo>
                        <a:lnTo>
                          <a:pt x="76" y="24"/>
                        </a:lnTo>
                        <a:lnTo>
                          <a:pt x="60" y="151"/>
                        </a:lnTo>
                        <a:lnTo>
                          <a:pt x="0" y="8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8" name="Freeform 164">
                    <a:extLst>
                      <a:ext uri="{FF2B5EF4-FFF2-40B4-BE49-F238E27FC236}">
                        <a16:creationId xmlns:a16="http://schemas.microsoft.com/office/drawing/2014/main" id="{09FC0204-83C3-4E62-AAFE-3BAB501698A0}"/>
                      </a:ext>
                    </a:extLst>
                  </p:cNvPr>
                  <p:cNvSpPr>
                    <a:spLocks/>
                  </p:cNvSpPr>
                  <p:nvPr/>
                </p:nvSpPr>
                <p:spPr bwMode="auto">
                  <a:xfrm>
                    <a:off x="4613" y="1936"/>
                    <a:ext cx="142" cy="92"/>
                  </a:xfrm>
                  <a:custGeom>
                    <a:avLst/>
                    <a:gdLst>
                      <a:gd name="T0" fmla="*/ 142 w 142"/>
                      <a:gd name="T1" fmla="*/ 0 h 92"/>
                      <a:gd name="T2" fmla="*/ 71 w 142"/>
                      <a:gd name="T3" fmla="*/ 89 h 92"/>
                      <a:gd name="T4" fmla="*/ 0 w 142"/>
                      <a:gd name="T5" fmla="*/ 0 h 92"/>
                      <a:gd name="T6" fmla="*/ 0 w 142"/>
                      <a:gd name="T7" fmla="*/ 3 h 92"/>
                      <a:gd name="T8" fmla="*/ 71 w 142"/>
                      <a:gd name="T9" fmla="*/ 92 h 92"/>
                      <a:gd name="T10" fmla="*/ 142 w 142"/>
                      <a:gd name="T11" fmla="*/ 3 h 92"/>
                      <a:gd name="T12" fmla="*/ 142 w 142"/>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142" h="92">
                        <a:moveTo>
                          <a:pt x="142" y="0"/>
                        </a:moveTo>
                        <a:lnTo>
                          <a:pt x="71" y="89"/>
                        </a:lnTo>
                        <a:lnTo>
                          <a:pt x="0" y="0"/>
                        </a:lnTo>
                        <a:lnTo>
                          <a:pt x="0" y="3"/>
                        </a:lnTo>
                        <a:lnTo>
                          <a:pt x="71" y="92"/>
                        </a:lnTo>
                        <a:lnTo>
                          <a:pt x="142" y="3"/>
                        </a:lnTo>
                        <a:lnTo>
                          <a:pt x="142" y="0"/>
                        </a:lnTo>
                        <a:close/>
                      </a:path>
                    </a:pathLst>
                  </a:custGeom>
                  <a:solidFill>
                    <a:srgbClr val="F2D0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9" name="Freeform 165">
                    <a:extLst>
                      <a:ext uri="{FF2B5EF4-FFF2-40B4-BE49-F238E27FC236}">
                        <a16:creationId xmlns:a16="http://schemas.microsoft.com/office/drawing/2014/main" id="{4C8032A7-4EEC-45C0-BD6D-23BD9205DA6D}"/>
                      </a:ext>
                    </a:extLst>
                  </p:cNvPr>
                  <p:cNvSpPr>
                    <a:spLocks/>
                  </p:cNvSpPr>
                  <p:nvPr/>
                </p:nvSpPr>
                <p:spPr bwMode="auto">
                  <a:xfrm>
                    <a:off x="4613" y="1936"/>
                    <a:ext cx="142" cy="92"/>
                  </a:xfrm>
                  <a:custGeom>
                    <a:avLst/>
                    <a:gdLst>
                      <a:gd name="T0" fmla="*/ 142 w 142"/>
                      <a:gd name="T1" fmla="*/ 0 h 92"/>
                      <a:gd name="T2" fmla="*/ 71 w 142"/>
                      <a:gd name="T3" fmla="*/ 89 h 92"/>
                      <a:gd name="T4" fmla="*/ 0 w 142"/>
                      <a:gd name="T5" fmla="*/ 0 h 92"/>
                      <a:gd name="T6" fmla="*/ 0 w 142"/>
                      <a:gd name="T7" fmla="*/ 3 h 92"/>
                      <a:gd name="T8" fmla="*/ 71 w 142"/>
                      <a:gd name="T9" fmla="*/ 92 h 92"/>
                      <a:gd name="T10" fmla="*/ 142 w 142"/>
                      <a:gd name="T11" fmla="*/ 3 h 92"/>
                      <a:gd name="T12" fmla="*/ 142 w 142"/>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142" h="92">
                        <a:moveTo>
                          <a:pt x="142" y="0"/>
                        </a:moveTo>
                        <a:lnTo>
                          <a:pt x="71" y="89"/>
                        </a:lnTo>
                        <a:lnTo>
                          <a:pt x="0" y="0"/>
                        </a:lnTo>
                        <a:lnTo>
                          <a:pt x="0" y="3"/>
                        </a:lnTo>
                        <a:lnTo>
                          <a:pt x="71" y="92"/>
                        </a:lnTo>
                        <a:lnTo>
                          <a:pt x="142" y="3"/>
                        </a:lnTo>
                        <a:lnTo>
                          <a:pt x="1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00" name="Rectangle 166">
                    <a:extLst>
                      <a:ext uri="{FF2B5EF4-FFF2-40B4-BE49-F238E27FC236}">
                        <a16:creationId xmlns:a16="http://schemas.microsoft.com/office/drawing/2014/main" id="{8CB311D5-F1DF-4EE6-9378-1287BCC536C7}"/>
                      </a:ext>
                    </a:extLst>
                  </p:cNvPr>
                  <p:cNvSpPr>
                    <a:spLocks noChangeArrowheads="1"/>
                  </p:cNvSpPr>
                  <p:nvPr/>
                </p:nvSpPr>
                <p:spPr bwMode="auto">
                  <a:xfrm>
                    <a:off x="4697" y="2088"/>
                    <a:ext cx="1" cy="1"/>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01" name="Rectangle 167">
                    <a:extLst>
                      <a:ext uri="{FF2B5EF4-FFF2-40B4-BE49-F238E27FC236}">
                        <a16:creationId xmlns:a16="http://schemas.microsoft.com/office/drawing/2014/main" id="{4B48A5CC-105E-441F-B65D-DBF118691149}"/>
                      </a:ext>
                    </a:extLst>
                  </p:cNvPr>
                  <p:cNvSpPr>
                    <a:spLocks noChangeArrowheads="1"/>
                  </p:cNvSpPr>
                  <p:nvPr/>
                </p:nvSpPr>
                <p:spPr bwMode="auto">
                  <a:xfrm>
                    <a:off x="4697" y="2088"/>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02" name="Freeform 168">
                    <a:extLst>
                      <a:ext uri="{FF2B5EF4-FFF2-40B4-BE49-F238E27FC236}">
                        <a16:creationId xmlns:a16="http://schemas.microsoft.com/office/drawing/2014/main" id="{7F2DCB80-6BDD-44B3-BD03-C09EB1615EC6}"/>
                      </a:ext>
                    </a:extLst>
                  </p:cNvPr>
                  <p:cNvSpPr>
                    <a:spLocks/>
                  </p:cNvSpPr>
                  <p:nvPr/>
                </p:nvSpPr>
                <p:spPr bwMode="auto">
                  <a:xfrm>
                    <a:off x="4671" y="2088"/>
                    <a:ext cx="27" cy="0"/>
                  </a:xfrm>
                  <a:custGeom>
                    <a:avLst/>
                    <a:gdLst>
                      <a:gd name="T0" fmla="*/ 26 w 27"/>
                      <a:gd name="T1" fmla="*/ 0 w 27"/>
                      <a:gd name="T2" fmla="*/ 0 w 27"/>
                      <a:gd name="T3" fmla="*/ 27 w 27"/>
                      <a:gd name="T4" fmla="*/ 26 w 27"/>
                    </a:gdLst>
                    <a:ahLst/>
                    <a:cxnLst>
                      <a:cxn ang="0">
                        <a:pos x="T0" y="0"/>
                      </a:cxn>
                      <a:cxn ang="0">
                        <a:pos x="T1" y="0"/>
                      </a:cxn>
                      <a:cxn ang="0">
                        <a:pos x="T2" y="0"/>
                      </a:cxn>
                      <a:cxn ang="0">
                        <a:pos x="T3" y="0"/>
                      </a:cxn>
                      <a:cxn ang="0">
                        <a:pos x="T4" y="0"/>
                      </a:cxn>
                    </a:cxnLst>
                    <a:rect l="0" t="0" r="r" b="b"/>
                    <a:pathLst>
                      <a:path w="27">
                        <a:moveTo>
                          <a:pt x="26" y="0"/>
                        </a:moveTo>
                        <a:lnTo>
                          <a:pt x="0" y="0"/>
                        </a:lnTo>
                        <a:lnTo>
                          <a:pt x="0" y="0"/>
                        </a:lnTo>
                        <a:lnTo>
                          <a:pt x="27" y="0"/>
                        </a:lnTo>
                        <a:lnTo>
                          <a:pt x="26" y="0"/>
                        </a:lnTo>
                        <a:close/>
                      </a:path>
                    </a:pathLst>
                  </a:custGeom>
                  <a:solidFill>
                    <a:srgbClr val="B532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03" name="Freeform 169">
                    <a:extLst>
                      <a:ext uri="{FF2B5EF4-FFF2-40B4-BE49-F238E27FC236}">
                        <a16:creationId xmlns:a16="http://schemas.microsoft.com/office/drawing/2014/main" id="{7F013F3E-6944-4412-8E12-98B3B8AFFA9E}"/>
                      </a:ext>
                    </a:extLst>
                  </p:cNvPr>
                  <p:cNvSpPr>
                    <a:spLocks/>
                  </p:cNvSpPr>
                  <p:nvPr/>
                </p:nvSpPr>
                <p:spPr bwMode="auto">
                  <a:xfrm>
                    <a:off x="4671" y="2088"/>
                    <a:ext cx="27" cy="0"/>
                  </a:xfrm>
                  <a:custGeom>
                    <a:avLst/>
                    <a:gdLst>
                      <a:gd name="T0" fmla="*/ 26 w 27"/>
                      <a:gd name="T1" fmla="*/ 0 w 27"/>
                      <a:gd name="T2" fmla="*/ 0 w 27"/>
                      <a:gd name="T3" fmla="*/ 27 w 27"/>
                      <a:gd name="T4" fmla="*/ 26 w 27"/>
                    </a:gdLst>
                    <a:ahLst/>
                    <a:cxnLst>
                      <a:cxn ang="0">
                        <a:pos x="T0" y="0"/>
                      </a:cxn>
                      <a:cxn ang="0">
                        <a:pos x="T1" y="0"/>
                      </a:cxn>
                      <a:cxn ang="0">
                        <a:pos x="T2" y="0"/>
                      </a:cxn>
                      <a:cxn ang="0">
                        <a:pos x="T3" y="0"/>
                      </a:cxn>
                      <a:cxn ang="0">
                        <a:pos x="T4" y="0"/>
                      </a:cxn>
                    </a:cxnLst>
                    <a:rect l="0" t="0" r="r" b="b"/>
                    <a:pathLst>
                      <a:path w="27">
                        <a:moveTo>
                          <a:pt x="26" y="0"/>
                        </a:moveTo>
                        <a:lnTo>
                          <a:pt x="0" y="0"/>
                        </a:lnTo>
                        <a:lnTo>
                          <a:pt x="0" y="0"/>
                        </a:lnTo>
                        <a:lnTo>
                          <a:pt x="27" y="0"/>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04" name="Freeform 170">
                    <a:extLst>
                      <a:ext uri="{FF2B5EF4-FFF2-40B4-BE49-F238E27FC236}">
                        <a16:creationId xmlns:a16="http://schemas.microsoft.com/office/drawing/2014/main" id="{F16736D3-5644-4B5D-B0A7-A9EA76AFEB69}"/>
                      </a:ext>
                    </a:extLst>
                  </p:cNvPr>
                  <p:cNvSpPr>
                    <a:spLocks/>
                  </p:cNvSpPr>
                  <p:nvPr/>
                </p:nvSpPr>
                <p:spPr bwMode="auto">
                  <a:xfrm>
                    <a:off x="4718" y="2046"/>
                    <a:ext cx="663" cy="300"/>
                  </a:xfrm>
                  <a:custGeom>
                    <a:avLst/>
                    <a:gdLst>
                      <a:gd name="T0" fmla="*/ 310 w 777"/>
                      <a:gd name="T1" fmla="*/ 0 h 352"/>
                      <a:gd name="T2" fmla="*/ 67 w 777"/>
                      <a:gd name="T3" fmla="*/ 133 h 352"/>
                      <a:gd name="T4" fmla="*/ 0 w 777"/>
                      <a:gd name="T5" fmla="*/ 352 h 352"/>
                      <a:gd name="T6" fmla="*/ 388 w 777"/>
                      <a:gd name="T7" fmla="*/ 352 h 352"/>
                      <a:gd name="T8" fmla="*/ 777 w 777"/>
                      <a:gd name="T9" fmla="*/ 352 h 352"/>
                      <a:gd name="T10" fmla="*/ 709 w 777"/>
                      <a:gd name="T11" fmla="*/ 133 h 352"/>
                      <a:gd name="T12" fmla="*/ 468 w 777"/>
                      <a:gd name="T13" fmla="*/ 1 h 352"/>
                      <a:gd name="T14" fmla="*/ 310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0"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09" y="133"/>
                        </a:cubicBezTo>
                        <a:cubicBezTo>
                          <a:pt x="689" y="115"/>
                          <a:pt x="639" y="76"/>
                          <a:pt x="468" y="1"/>
                        </a:cubicBezTo>
                        <a:cubicBezTo>
                          <a:pt x="310" y="0"/>
                          <a:pt x="310" y="0"/>
                          <a:pt x="310" y="0"/>
                        </a:cubicBezTo>
                      </a:path>
                    </a:pathLst>
                  </a:custGeom>
                  <a:solidFill>
                    <a:srgbClr val="FFDE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05" name="Freeform 171">
                    <a:extLst>
                      <a:ext uri="{FF2B5EF4-FFF2-40B4-BE49-F238E27FC236}">
                        <a16:creationId xmlns:a16="http://schemas.microsoft.com/office/drawing/2014/main" id="{03434204-0E99-401B-8E91-F837769742D8}"/>
                      </a:ext>
                    </a:extLst>
                  </p:cNvPr>
                  <p:cNvSpPr>
                    <a:spLocks/>
                  </p:cNvSpPr>
                  <p:nvPr/>
                </p:nvSpPr>
                <p:spPr bwMode="auto">
                  <a:xfrm>
                    <a:off x="4718" y="2046"/>
                    <a:ext cx="663" cy="300"/>
                  </a:xfrm>
                  <a:custGeom>
                    <a:avLst/>
                    <a:gdLst>
                      <a:gd name="T0" fmla="*/ 310 w 777"/>
                      <a:gd name="T1" fmla="*/ 0 h 352"/>
                      <a:gd name="T2" fmla="*/ 67 w 777"/>
                      <a:gd name="T3" fmla="*/ 133 h 352"/>
                      <a:gd name="T4" fmla="*/ 0 w 777"/>
                      <a:gd name="T5" fmla="*/ 352 h 352"/>
                      <a:gd name="T6" fmla="*/ 388 w 777"/>
                      <a:gd name="T7" fmla="*/ 352 h 352"/>
                      <a:gd name="T8" fmla="*/ 777 w 777"/>
                      <a:gd name="T9" fmla="*/ 352 h 352"/>
                      <a:gd name="T10" fmla="*/ 709 w 777"/>
                      <a:gd name="T11" fmla="*/ 133 h 352"/>
                      <a:gd name="T12" fmla="*/ 468 w 777"/>
                      <a:gd name="T13" fmla="*/ 1 h 352"/>
                      <a:gd name="T14" fmla="*/ 310 w 777"/>
                      <a:gd name="T15" fmla="*/ 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352">
                        <a:moveTo>
                          <a:pt x="310"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09" y="133"/>
                        </a:cubicBezTo>
                        <a:cubicBezTo>
                          <a:pt x="689" y="115"/>
                          <a:pt x="639" y="76"/>
                          <a:pt x="468" y="1"/>
                        </a:cubicBezTo>
                        <a:cubicBezTo>
                          <a:pt x="310" y="0"/>
                          <a:pt x="310" y="0"/>
                          <a:pt x="310"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06" name="Freeform 172">
                    <a:extLst>
                      <a:ext uri="{FF2B5EF4-FFF2-40B4-BE49-F238E27FC236}">
                        <a16:creationId xmlns:a16="http://schemas.microsoft.com/office/drawing/2014/main" id="{C1824100-2961-4D71-8353-74FF29B87D15}"/>
                      </a:ext>
                    </a:extLst>
                  </p:cNvPr>
                  <p:cNvSpPr>
                    <a:spLocks/>
                  </p:cNvSpPr>
                  <p:nvPr/>
                </p:nvSpPr>
                <p:spPr bwMode="auto">
                  <a:xfrm>
                    <a:off x="4978" y="1830"/>
                    <a:ext cx="143" cy="298"/>
                  </a:xfrm>
                  <a:custGeom>
                    <a:avLst/>
                    <a:gdLst>
                      <a:gd name="T0" fmla="*/ 0 w 167"/>
                      <a:gd name="T1" fmla="*/ 103 h 349"/>
                      <a:gd name="T2" fmla="*/ 0 w 167"/>
                      <a:gd name="T3" fmla="*/ 230 h 349"/>
                      <a:gd name="T4" fmla="*/ 0 w 167"/>
                      <a:gd name="T5" fmla="*/ 293 h 349"/>
                      <a:gd name="T6" fmla="*/ 167 w 167"/>
                      <a:gd name="T7" fmla="*/ 293 h 349"/>
                      <a:gd name="T8" fmla="*/ 167 w 167"/>
                      <a:gd name="T9" fmla="*/ 230 h 349"/>
                      <a:gd name="T10" fmla="*/ 167 w 167"/>
                      <a:gd name="T11" fmla="*/ 103 h 349"/>
                      <a:gd name="T12" fmla="*/ 0 w 167"/>
                      <a:gd name="T13" fmla="*/ 103 h 349"/>
                    </a:gdLst>
                    <a:ahLst/>
                    <a:cxnLst>
                      <a:cxn ang="0">
                        <a:pos x="T0" y="T1"/>
                      </a:cxn>
                      <a:cxn ang="0">
                        <a:pos x="T2" y="T3"/>
                      </a:cxn>
                      <a:cxn ang="0">
                        <a:pos x="T4" y="T5"/>
                      </a:cxn>
                      <a:cxn ang="0">
                        <a:pos x="T6" y="T7"/>
                      </a:cxn>
                      <a:cxn ang="0">
                        <a:pos x="T8" y="T9"/>
                      </a:cxn>
                      <a:cxn ang="0">
                        <a:pos x="T10" y="T11"/>
                      </a:cxn>
                      <a:cxn ang="0">
                        <a:pos x="T12" y="T13"/>
                      </a:cxn>
                    </a:cxnLst>
                    <a:rect l="0" t="0" r="r" b="b"/>
                    <a:pathLst>
                      <a:path w="167" h="349">
                        <a:moveTo>
                          <a:pt x="0" y="103"/>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3"/>
                          <a:pt x="167" y="103"/>
                          <a:pt x="167" y="103"/>
                        </a:cubicBezTo>
                        <a:cubicBezTo>
                          <a:pt x="167" y="0"/>
                          <a:pt x="0" y="0"/>
                          <a:pt x="0" y="103"/>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07" name="Freeform 173">
                    <a:extLst>
                      <a:ext uri="{FF2B5EF4-FFF2-40B4-BE49-F238E27FC236}">
                        <a16:creationId xmlns:a16="http://schemas.microsoft.com/office/drawing/2014/main" id="{B5FF3085-B68D-45E8-B50F-15E07580CBD9}"/>
                      </a:ext>
                    </a:extLst>
                  </p:cNvPr>
                  <p:cNvSpPr>
                    <a:spLocks/>
                  </p:cNvSpPr>
                  <p:nvPr/>
                </p:nvSpPr>
                <p:spPr bwMode="auto">
                  <a:xfrm>
                    <a:off x="4883" y="1811"/>
                    <a:ext cx="60" cy="87"/>
                  </a:xfrm>
                  <a:custGeom>
                    <a:avLst/>
                    <a:gdLst>
                      <a:gd name="T0" fmla="*/ 20 w 70"/>
                      <a:gd name="T1" fmla="*/ 5 h 102"/>
                      <a:gd name="T2" fmla="*/ 62 w 70"/>
                      <a:gd name="T3" fmla="*/ 42 h 102"/>
                      <a:gd name="T4" fmla="*/ 51 w 70"/>
                      <a:gd name="T5" fmla="*/ 97 h 102"/>
                      <a:gd name="T6" fmla="*/ 9 w 70"/>
                      <a:gd name="T7" fmla="*/ 60 h 102"/>
                      <a:gd name="T8" fmla="*/ 20 w 70"/>
                      <a:gd name="T9" fmla="*/ 5 h 102"/>
                    </a:gdLst>
                    <a:ahLst/>
                    <a:cxnLst>
                      <a:cxn ang="0">
                        <a:pos x="T0" y="T1"/>
                      </a:cxn>
                      <a:cxn ang="0">
                        <a:pos x="T2" y="T3"/>
                      </a:cxn>
                      <a:cxn ang="0">
                        <a:pos x="T4" y="T5"/>
                      </a:cxn>
                      <a:cxn ang="0">
                        <a:pos x="T6" y="T7"/>
                      </a:cxn>
                      <a:cxn ang="0">
                        <a:pos x="T8" y="T9"/>
                      </a:cxn>
                    </a:cxnLst>
                    <a:rect l="0" t="0" r="r" b="b"/>
                    <a:pathLst>
                      <a:path w="70" h="102">
                        <a:moveTo>
                          <a:pt x="20" y="5"/>
                        </a:moveTo>
                        <a:cubicBezTo>
                          <a:pt x="35" y="0"/>
                          <a:pt x="54" y="17"/>
                          <a:pt x="62" y="42"/>
                        </a:cubicBezTo>
                        <a:cubicBezTo>
                          <a:pt x="70" y="68"/>
                          <a:pt x="65" y="92"/>
                          <a:pt x="51" y="97"/>
                        </a:cubicBezTo>
                        <a:cubicBezTo>
                          <a:pt x="36" y="102"/>
                          <a:pt x="17" y="85"/>
                          <a:pt x="9" y="60"/>
                        </a:cubicBezTo>
                        <a:cubicBezTo>
                          <a:pt x="0" y="34"/>
                          <a:pt x="6" y="10"/>
                          <a:pt x="20" y="5"/>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08" name="Freeform 174">
                    <a:extLst>
                      <a:ext uri="{FF2B5EF4-FFF2-40B4-BE49-F238E27FC236}">
                        <a16:creationId xmlns:a16="http://schemas.microsoft.com/office/drawing/2014/main" id="{77F51F20-1765-40A3-9641-B838881B2B3F}"/>
                      </a:ext>
                    </a:extLst>
                  </p:cNvPr>
                  <p:cNvSpPr>
                    <a:spLocks/>
                  </p:cNvSpPr>
                  <p:nvPr/>
                </p:nvSpPr>
                <p:spPr bwMode="auto">
                  <a:xfrm>
                    <a:off x="5154" y="1811"/>
                    <a:ext cx="60" cy="87"/>
                  </a:xfrm>
                  <a:custGeom>
                    <a:avLst/>
                    <a:gdLst>
                      <a:gd name="T0" fmla="*/ 50 w 70"/>
                      <a:gd name="T1" fmla="*/ 5 h 102"/>
                      <a:gd name="T2" fmla="*/ 9 w 70"/>
                      <a:gd name="T3" fmla="*/ 42 h 102"/>
                      <a:gd name="T4" fmla="*/ 20 w 70"/>
                      <a:gd name="T5" fmla="*/ 97 h 102"/>
                      <a:gd name="T6" fmla="*/ 62 w 70"/>
                      <a:gd name="T7" fmla="*/ 60 h 102"/>
                      <a:gd name="T8" fmla="*/ 50 w 70"/>
                      <a:gd name="T9" fmla="*/ 5 h 102"/>
                    </a:gdLst>
                    <a:ahLst/>
                    <a:cxnLst>
                      <a:cxn ang="0">
                        <a:pos x="T0" y="T1"/>
                      </a:cxn>
                      <a:cxn ang="0">
                        <a:pos x="T2" y="T3"/>
                      </a:cxn>
                      <a:cxn ang="0">
                        <a:pos x="T4" y="T5"/>
                      </a:cxn>
                      <a:cxn ang="0">
                        <a:pos x="T6" y="T7"/>
                      </a:cxn>
                      <a:cxn ang="0">
                        <a:pos x="T8" y="T9"/>
                      </a:cxn>
                    </a:cxnLst>
                    <a:rect l="0" t="0" r="r" b="b"/>
                    <a:pathLst>
                      <a:path w="70" h="102">
                        <a:moveTo>
                          <a:pt x="50" y="5"/>
                        </a:moveTo>
                        <a:cubicBezTo>
                          <a:pt x="36" y="0"/>
                          <a:pt x="17" y="17"/>
                          <a:pt x="9" y="42"/>
                        </a:cubicBezTo>
                        <a:cubicBezTo>
                          <a:pt x="0" y="68"/>
                          <a:pt x="5" y="92"/>
                          <a:pt x="20" y="97"/>
                        </a:cubicBezTo>
                        <a:cubicBezTo>
                          <a:pt x="35" y="102"/>
                          <a:pt x="53" y="85"/>
                          <a:pt x="62" y="60"/>
                        </a:cubicBezTo>
                        <a:cubicBezTo>
                          <a:pt x="70" y="34"/>
                          <a:pt x="65" y="10"/>
                          <a:pt x="50" y="5"/>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09" name="Freeform 175">
                    <a:extLst>
                      <a:ext uri="{FF2B5EF4-FFF2-40B4-BE49-F238E27FC236}">
                        <a16:creationId xmlns:a16="http://schemas.microsoft.com/office/drawing/2014/main" id="{E9FC6396-079C-4574-B043-D8448E72AA1C}"/>
                      </a:ext>
                    </a:extLst>
                  </p:cNvPr>
                  <p:cNvSpPr>
                    <a:spLocks/>
                  </p:cNvSpPr>
                  <p:nvPr/>
                </p:nvSpPr>
                <p:spPr bwMode="auto">
                  <a:xfrm>
                    <a:off x="4950" y="2115"/>
                    <a:ext cx="188" cy="231"/>
                  </a:xfrm>
                  <a:custGeom>
                    <a:avLst/>
                    <a:gdLst>
                      <a:gd name="T0" fmla="*/ 117 w 221"/>
                      <a:gd name="T1" fmla="*/ 0 h 271"/>
                      <a:gd name="T2" fmla="*/ 0 w 221"/>
                      <a:gd name="T3" fmla="*/ 35 h 271"/>
                      <a:gd name="T4" fmla="*/ 45 w 221"/>
                      <a:gd name="T5" fmla="*/ 271 h 271"/>
                      <a:gd name="T6" fmla="*/ 202 w 221"/>
                      <a:gd name="T7" fmla="*/ 271 h 271"/>
                      <a:gd name="T8" fmla="*/ 221 w 221"/>
                      <a:gd name="T9" fmla="*/ 36 h 271"/>
                      <a:gd name="T10" fmla="*/ 117 w 221"/>
                      <a:gd name="T11" fmla="*/ 0 h 271"/>
                    </a:gdLst>
                    <a:ahLst/>
                    <a:cxnLst>
                      <a:cxn ang="0">
                        <a:pos x="T0" y="T1"/>
                      </a:cxn>
                      <a:cxn ang="0">
                        <a:pos x="T2" y="T3"/>
                      </a:cxn>
                      <a:cxn ang="0">
                        <a:pos x="T4" y="T5"/>
                      </a:cxn>
                      <a:cxn ang="0">
                        <a:pos x="T6" y="T7"/>
                      </a:cxn>
                      <a:cxn ang="0">
                        <a:pos x="T8" y="T9"/>
                      </a:cxn>
                      <a:cxn ang="0">
                        <a:pos x="T10" y="T11"/>
                      </a:cxn>
                    </a:cxnLst>
                    <a:rect l="0" t="0" r="r" b="b"/>
                    <a:pathLst>
                      <a:path w="221" h="271">
                        <a:moveTo>
                          <a:pt x="117" y="0"/>
                        </a:moveTo>
                        <a:cubicBezTo>
                          <a:pt x="117" y="0"/>
                          <a:pt x="0" y="28"/>
                          <a:pt x="0" y="35"/>
                        </a:cubicBezTo>
                        <a:cubicBezTo>
                          <a:pt x="0" y="42"/>
                          <a:pt x="45" y="271"/>
                          <a:pt x="45" y="271"/>
                        </a:cubicBezTo>
                        <a:cubicBezTo>
                          <a:pt x="202" y="271"/>
                          <a:pt x="202" y="271"/>
                          <a:pt x="202" y="271"/>
                        </a:cubicBezTo>
                        <a:cubicBezTo>
                          <a:pt x="221" y="36"/>
                          <a:pt x="221" y="36"/>
                          <a:pt x="221" y="36"/>
                        </a:cubicBezTo>
                        <a:cubicBezTo>
                          <a:pt x="117" y="0"/>
                          <a:pt x="117" y="0"/>
                          <a:pt x="117" y="0"/>
                        </a:cubicBezTo>
                      </a:path>
                    </a:pathLst>
                  </a:custGeom>
                  <a:solidFill>
                    <a:srgbClr val="9FB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0" name="Freeform 176">
                    <a:extLst>
                      <a:ext uri="{FF2B5EF4-FFF2-40B4-BE49-F238E27FC236}">
                        <a16:creationId xmlns:a16="http://schemas.microsoft.com/office/drawing/2014/main" id="{AD8D3903-1382-47C8-8F3D-3DDDE52C9284}"/>
                      </a:ext>
                    </a:extLst>
                  </p:cNvPr>
                  <p:cNvSpPr>
                    <a:spLocks/>
                  </p:cNvSpPr>
                  <p:nvPr/>
                </p:nvSpPr>
                <p:spPr bwMode="auto">
                  <a:xfrm>
                    <a:off x="4885" y="2047"/>
                    <a:ext cx="124" cy="299"/>
                  </a:xfrm>
                  <a:custGeom>
                    <a:avLst/>
                    <a:gdLst>
                      <a:gd name="T0" fmla="*/ 93 w 124"/>
                      <a:gd name="T1" fmla="*/ 0 h 299"/>
                      <a:gd name="T2" fmla="*/ 93 w 124"/>
                      <a:gd name="T3" fmla="*/ 33 h 299"/>
                      <a:gd name="T4" fmla="*/ 124 w 124"/>
                      <a:gd name="T5" fmla="*/ 299 h 299"/>
                      <a:gd name="T6" fmla="*/ 71 w 124"/>
                      <a:gd name="T7" fmla="*/ 299 h 299"/>
                      <a:gd name="T8" fmla="*/ 12 w 124"/>
                      <a:gd name="T9" fmla="*/ 181 h 299"/>
                      <a:gd name="T10" fmla="*/ 68 w 124"/>
                      <a:gd name="T11" fmla="*/ 144 h 299"/>
                      <a:gd name="T12" fmla="*/ 0 w 124"/>
                      <a:gd name="T13" fmla="*/ 111 h 299"/>
                      <a:gd name="T14" fmla="*/ 62 w 124"/>
                      <a:gd name="T15" fmla="*/ 14 h 299"/>
                      <a:gd name="T16" fmla="*/ 93 w 124"/>
                      <a:gd name="T17"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99">
                        <a:moveTo>
                          <a:pt x="93" y="0"/>
                        </a:moveTo>
                        <a:lnTo>
                          <a:pt x="93" y="33"/>
                        </a:lnTo>
                        <a:lnTo>
                          <a:pt x="124" y="299"/>
                        </a:lnTo>
                        <a:lnTo>
                          <a:pt x="71" y="299"/>
                        </a:lnTo>
                        <a:lnTo>
                          <a:pt x="12" y="181"/>
                        </a:lnTo>
                        <a:lnTo>
                          <a:pt x="68" y="144"/>
                        </a:lnTo>
                        <a:lnTo>
                          <a:pt x="0" y="111"/>
                        </a:lnTo>
                        <a:lnTo>
                          <a:pt x="62" y="14"/>
                        </a:lnTo>
                        <a:lnTo>
                          <a:pt x="93" y="0"/>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1" name="Freeform 177">
                    <a:extLst>
                      <a:ext uri="{FF2B5EF4-FFF2-40B4-BE49-F238E27FC236}">
                        <a16:creationId xmlns:a16="http://schemas.microsoft.com/office/drawing/2014/main" id="{8F2B2D1E-CC90-4509-B83A-547680F4894F}"/>
                      </a:ext>
                    </a:extLst>
                  </p:cNvPr>
                  <p:cNvSpPr>
                    <a:spLocks/>
                  </p:cNvSpPr>
                  <p:nvPr/>
                </p:nvSpPr>
                <p:spPr bwMode="auto">
                  <a:xfrm>
                    <a:off x="5089" y="2047"/>
                    <a:ext cx="124" cy="299"/>
                  </a:xfrm>
                  <a:custGeom>
                    <a:avLst/>
                    <a:gdLst>
                      <a:gd name="T0" fmla="*/ 32 w 124"/>
                      <a:gd name="T1" fmla="*/ 0 h 299"/>
                      <a:gd name="T2" fmla="*/ 32 w 124"/>
                      <a:gd name="T3" fmla="*/ 33 h 299"/>
                      <a:gd name="T4" fmla="*/ 0 w 124"/>
                      <a:gd name="T5" fmla="*/ 299 h 299"/>
                      <a:gd name="T6" fmla="*/ 53 w 124"/>
                      <a:gd name="T7" fmla="*/ 299 h 299"/>
                      <a:gd name="T8" fmla="*/ 112 w 124"/>
                      <a:gd name="T9" fmla="*/ 181 h 299"/>
                      <a:gd name="T10" fmla="*/ 55 w 124"/>
                      <a:gd name="T11" fmla="*/ 144 h 299"/>
                      <a:gd name="T12" fmla="*/ 124 w 124"/>
                      <a:gd name="T13" fmla="*/ 111 h 299"/>
                      <a:gd name="T14" fmla="*/ 68 w 124"/>
                      <a:gd name="T15" fmla="*/ 18 h 299"/>
                      <a:gd name="T16" fmla="*/ 32 w 124"/>
                      <a:gd name="T17"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99">
                        <a:moveTo>
                          <a:pt x="32" y="0"/>
                        </a:moveTo>
                        <a:lnTo>
                          <a:pt x="32" y="33"/>
                        </a:lnTo>
                        <a:lnTo>
                          <a:pt x="0" y="299"/>
                        </a:lnTo>
                        <a:lnTo>
                          <a:pt x="53" y="299"/>
                        </a:lnTo>
                        <a:lnTo>
                          <a:pt x="112" y="181"/>
                        </a:lnTo>
                        <a:lnTo>
                          <a:pt x="55" y="144"/>
                        </a:lnTo>
                        <a:lnTo>
                          <a:pt x="124" y="111"/>
                        </a:lnTo>
                        <a:lnTo>
                          <a:pt x="68" y="18"/>
                        </a:lnTo>
                        <a:lnTo>
                          <a:pt x="32"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2" name="Freeform 178">
                    <a:extLst>
                      <a:ext uri="{FF2B5EF4-FFF2-40B4-BE49-F238E27FC236}">
                        <a16:creationId xmlns:a16="http://schemas.microsoft.com/office/drawing/2014/main" id="{22FB9309-D9F8-4E05-8109-91B7B7ADC4A2}"/>
                      </a:ext>
                    </a:extLst>
                  </p:cNvPr>
                  <p:cNvSpPr>
                    <a:spLocks/>
                  </p:cNvSpPr>
                  <p:nvPr/>
                </p:nvSpPr>
                <p:spPr bwMode="auto">
                  <a:xfrm>
                    <a:off x="5018" y="2115"/>
                    <a:ext cx="62" cy="60"/>
                  </a:xfrm>
                  <a:custGeom>
                    <a:avLst/>
                    <a:gdLst>
                      <a:gd name="T0" fmla="*/ 0 w 72"/>
                      <a:gd name="T1" fmla="*/ 39 h 70"/>
                      <a:gd name="T2" fmla="*/ 20 w 72"/>
                      <a:gd name="T3" fmla="*/ 70 h 70"/>
                      <a:gd name="T4" fmla="*/ 52 w 72"/>
                      <a:gd name="T5" fmla="*/ 70 h 70"/>
                      <a:gd name="T6" fmla="*/ 72 w 72"/>
                      <a:gd name="T7" fmla="*/ 39 h 70"/>
                      <a:gd name="T8" fmla="*/ 37 w 72"/>
                      <a:gd name="T9" fmla="*/ 0 h 70"/>
                      <a:gd name="T10" fmla="*/ 0 w 72"/>
                      <a:gd name="T11" fmla="*/ 39 h 70"/>
                    </a:gdLst>
                    <a:ahLst/>
                    <a:cxnLst>
                      <a:cxn ang="0">
                        <a:pos x="T0" y="T1"/>
                      </a:cxn>
                      <a:cxn ang="0">
                        <a:pos x="T2" y="T3"/>
                      </a:cxn>
                      <a:cxn ang="0">
                        <a:pos x="T4" y="T5"/>
                      </a:cxn>
                      <a:cxn ang="0">
                        <a:pos x="T6" y="T7"/>
                      </a:cxn>
                      <a:cxn ang="0">
                        <a:pos x="T8" y="T9"/>
                      </a:cxn>
                      <a:cxn ang="0">
                        <a:pos x="T10" y="T11"/>
                      </a:cxn>
                    </a:cxnLst>
                    <a:rect l="0" t="0" r="r" b="b"/>
                    <a:pathLst>
                      <a:path w="72" h="70">
                        <a:moveTo>
                          <a:pt x="0" y="39"/>
                        </a:moveTo>
                        <a:cubicBezTo>
                          <a:pt x="20" y="70"/>
                          <a:pt x="20" y="70"/>
                          <a:pt x="20" y="70"/>
                        </a:cubicBezTo>
                        <a:cubicBezTo>
                          <a:pt x="31" y="70"/>
                          <a:pt x="41" y="70"/>
                          <a:pt x="52" y="70"/>
                        </a:cubicBezTo>
                        <a:cubicBezTo>
                          <a:pt x="72" y="39"/>
                          <a:pt x="72" y="39"/>
                          <a:pt x="72" y="39"/>
                        </a:cubicBezTo>
                        <a:cubicBezTo>
                          <a:pt x="37" y="0"/>
                          <a:pt x="37" y="0"/>
                          <a:pt x="37" y="0"/>
                        </a:cubicBezTo>
                        <a:cubicBezTo>
                          <a:pt x="0" y="39"/>
                          <a:pt x="0" y="39"/>
                          <a:pt x="0" y="39"/>
                        </a:cubicBezTo>
                      </a:path>
                    </a:pathLst>
                  </a:custGeom>
                  <a:solidFill>
                    <a:srgbClr val="28A8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3" name="Freeform 179">
                    <a:extLst>
                      <a:ext uri="{FF2B5EF4-FFF2-40B4-BE49-F238E27FC236}">
                        <a16:creationId xmlns:a16="http://schemas.microsoft.com/office/drawing/2014/main" id="{7C63E21F-82A1-44FD-994E-EBF239ACD0CB}"/>
                      </a:ext>
                    </a:extLst>
                  </p:cNvPr>
                  <p:cNvSpPr>
                    <a:spLocks/>
                  </p:cNvSpPr>
                  <p:nvPr/>
                </p:nvSpPr>
                <p:spPr bwMode="auto">
                  <a:xfrm>
                    <a:off x="5011" y="2175"/>
                    <a:ext cx="76" cy="171"/>
                  </a:xfrm>
                  <a:custGeom>
                    <a:avLst/>
                    <a:gdLst>
                      <a:gd name="T0" fmla="*/ 24 w 76"/>
                      <a:gd name="T1" fmla="*/ 0 h 171"/>
                      <a:gd name="T2" fmla="*/ 0 w 76"/>
                      <a:gd name="T3" fmla="*/ 171 h 171"/>
                      <a:gd name="T4" fmla="*/ 76 w 76"/>
                      <a:gd name="T5" fmla="*/ 171 h 171"/>
                      <a:gd name="T6" fmla="*/ 51 w 76"/>
                      <a:gd name="T7" fmla="*/ 0 h 171"/>
                      <a:gd name="T8" fmla="*/ 24 w 76"/>
                      <a:gd name="T9" fmla="*/ 0 h 171"/>
                    </a:gdLst>
                    <a:ahLst/>
                    <a:cxnLst>
                      <a:cxn ang="0">
                        <a:pos x="T0" y="T1"/>
                      </a:cxn>
                      <a:cxn ang="0">
                        <a:pos x="T2" y="T3"/>
                      </a:cxn>
                      <a:cxn ang="0">
                        <a:pos x="T4" y="T5"/>
                      </a:cxn>
                      <a:cxn ang="0">
                        <a:pos x="T6" y="T7"/>
                      </a:cxn>
                      <a:cxn ang="0">
                        <a:pos x="T8" y="T9"/>
                      </a:cxn>
                    </a:cxnLst>
                    <a:rect l="0" t="0" r="r" b="b"/>
                    <a:pathLst>
                      <a:path w="76" h="171">
                        <a:moveTo>
                          <a:pt x="24" y="0"/>
                        </a:moveTo>
                        <a:lnTo>
                          <a:pt x="0" y="171"/>
                        </a:lnTo>
                        <a:lnTo>
                          <a:pt x="76" y="171"/>
                        </a:lnTo>
                        <a:lnTo>
                          <a:pt x="51" y="0"/>
                        </a:lnTo>
                        <a:lnTo>
                          <a:pt x="24" y="0"/>
                        </a:lnTo>
                        <a:close/>
                      </a:path>
                    </a:pathLst>
                  </a:custGeom>
                  <a:solidFill>
                    <a:srgbClr val="28A8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4" name="Freeform 180">
                    <a:extLst>
                      <a:ext uri="{FF2B5EF4-FFF2-40B4-BE49-F238E27FC236}">
                        <a16:creationId xmlns:a16="http://schemas.microsoft.com/office/drawing/2014/main" id="{4E21778F-7DC4-4A54-B827-18EBD2A90746}"/>
                      </a:ext>
                    </a:extLst>
                  </p:cNvPr>
                  <p:cNvSpPr>
                    <a:spLocks/>
                  </p:cNvSpPr>
                  <p:nvPr/>
                </p:nvSpPr>
                <p:spPr bwMode="auto">
                  <a:xfrm>
                    <a:off x="5011" y="2175"/>
                    <a:ext cx="76" cy="171"/>
                  </a:xfrm>
                  <a:custGeom>
                    <a:avLst/>
                    <a:gdLst>
                      <a:gd name="T0" fmla="*/ 24 w 76"/>
                      <a:gd name="T1" fmla="*/ 0 h 171"/>
                      <a:gd name="T2" fmla="*/ 0 w 76"/>
                      <a:gd name="T3" fmla="*/ 171 h 171"/>
                      <a:gd name="T4" fmla="*/ 76 w 76"/>
                      <a:gd name="T5" fmla="*/ 171 h 171"/>
                      <a:gd name="T6" fmla="*/ 51 w 76"/>
                      <a:gd name="T7" fmla="*/ 0 h 171"/>
                      <a:gd name="T8" fmla="*/ 24 w 76"/>
                      <a:gd name="T9" fmla="*/ 0 h 171"/>
                    </a:gdLst>
                    <a:ahLst/>
                    <a:cxnLst>
                      <a:cxn ang="0">
                        <a:pos x="T0" y="T1"/>
                      </a:cxn>
                      <a:cxn ang="0">
                        <a:pos x="T2" y="T3"/>
                      </a:cxn>
                      <a:cxn ang="0">
                        <a:pos x="T4" y="T5"/>
                      </a:cxn>
                      <a:cxn ang="0">
                        <a:pos x="T6" y="T7"/>
                      </a:cxn>
                      <a:cxn ang="0">
                        <a:pos x="T8" y="T9"/>
                      </a:cxn>
                    </a:cxnLst>
                    <a:rect l="0" t="0" r="r" b="b"/>
                    <a:pathLst>
                      <a:path w="76" h="171">
                        <a:moveTo>
                          <a:pt x="24" y="0"/>
                        </a:moveTo>
                        <a:lnTo>
                          <a:pt x="0" y="171"/>
                        </a:lnTo>
                        <a:lnTo>
                          <a:pt x="76" y="171"/>
                        </a:lnTo>
                        <a:lnTo>
                          <a:pt x="51" y="0"/>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5" name="Freeform 181">
                    <a:extLst>
                      <a:ext uri="{FF2B5EF4-FFF2-40B4-BE49-F238E27FC236}">
                        <a16:creationId xmlns:a16="http://schemas.microsoft.com/office/drawing/2014/main" id="{6C52875E-A689-4985-8001-B17992B288C5}"/>
                      </a:ext>
                    </a:extLst>
                  </p:cNvPr>
                  <p:cNvSpPr>
                    <a:spLocks/>
                  </p:cNvSpPr>
                  <p:nvPr/>
                </p:nvSpPr>
                <p:spPr bwMode="auto">
                  <a:xfrm>
                    <a:off x="4971" y="2026"/>
                    <a:ext cx="79" cy="150"/>
                  </a:xfrm>
                  <a:custGeom>
                    <a:avLst/>
                    <a:gdLst>
                      <a:gd name="T0" fmla="*/ 7 w 79"/>
                      <a:gd name="T1" fmla="*/ 0 h 150"/>
                      <a:gd name="T2" fmla="*/ 0 w 79"/>
                      <a:gd name="T3" fmla="*/ 24 h 150"/>
                      <a:gd name="T4" fmla="*/ 18 w 79"/>
                      <a:gd name="T5" fmla="*/ 150 h 150"/>
                      <a:gd name="T6" fmla="*/ 79 w 79"/>
                      <a:gd name="T7" fmla="*/ 89 h 150"/>
                      <a:gd name="T8" fmla="*/ 7 w 79"/>
                      <a:gd name="T9" fmla="*/ 0 h 150"/>
                    </a:gdLst>
                    <a:ahLst/>
                    <a:cxnLst>
                      <a:cxn ang="0">
                        <a:pos x="T0" y="T1"/>
                      </a:cxn>
                      <a:cxn ang="0">
                        <a:pos x="T2" y="T3"/>
                      </a:cxn>
                      <a:cxn ang="0">
                        <a:pos x="T4" y="T5"/>
                      </a:cxn>
                      <a:cxn ang="0">
                        <a:pos x="T6" y="T7"/>
                      </a:cxn>
                      <a:cxn ang="0">
                        <a:pos x="T8" y="T9"/>
                      </a:cxn>
                    </a:cxnLst>
                    <a:rect l="0" t="0" r="r" b="b"/>
                    <a:pathLst>
                      <a:path w="79" h="150">
                        <a:moveTo>
                          <a:pt x="7" y="0"/>
                        </a:moveTo>
                        <a:lnTo>
                          <a:pt x="0" y="24"/>
                        </a:lnTo>
                        <a:lnTo>
                          <a:pt x="18" y="150"/>
                        </a:lnTo>
                        <a:lnTo>
                          <a:pt x="79" y="89"/>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6" name="Freeform 182">
                    <a:extLst>
                      <a:ext uri="{FF2B5EF4-FFF2-40B4-BE49-F238E27FC236}">
                        <a16:creationId xmlns:a16="http://schemas.microsoft.com/office/drawing/2014/main" id="{A523940D-30C0-4AB7-B2CC-F24C6D496663}"/>
                      </a:ext>
                    </a:extLst>
                  </p:cNvPr>
                  <p:cNvSpPr>
                    <a:spLocks/>
                  </p:cNvSpPr>
                  <p:nvPr/>
                </p:nvSpPr>
                <p:spPr bwMode="auto">
                  <a:xfrm>
                    <a:off x="4971" y="2026"/>
                    <a:ext cx="79" cy="150"/>
                  </a:xfrm>
                  <a:custGeom>
                    <a:avLst/>
                    <a:gdLst>
                      <a:gd name="T0" fmla="*/ 7 w 79"/>
                      <a:gd name="T1" fmla="*/ 0 h 150"/>
                      <a:gd name="T2" fmla="*/ 0 w 79"/>
                      <a:gd name="T3" fmla="*/ 24 h 150"/>
                      <a:gd name="T4" fmla="*/ 18 w 79"/>
                      <a:gd name="T5" fmla="*/ 150 h 150"/>
                      <a:gd name="T6" fmla="*/ 79 w 79"/>
                      <a:gd name="T7" fmla="*/ 89 h 150"/>
                      <a:gd name="T8" fmla="*/ 7 w 79"/>
                      <a:gd name="T9" fmla="*/ 0 h 150"/>
                    </a:gdLst>
                    <a:ahLst/>
                    <a:cxnLst>
                      <a:cxn ang="0">
                        <a:pos x="T0" y="T1"/>
                      </a:cxn>
                      <a:cxn ang="0">
                        <a:pos x="T2" y="T3"/>
                      </a:cxn>
                      <a:cxn ang="0">
                        <a:pos x="T4" y="T5"/>
                      </a:cxn>
                      <a:cxn ang="0">
                        <a:pos x="T6" y="T7"/>
                      </a:cxn>
                      <a:cxn ang="0">
                        <a:pos x="T8" y="T9"/>
                      </a:cxn>
                    </a:cxnLst>
                    <a:rect l="0" t="0" r="r" b="b"/>
                    <a:pathLst>
                      <a:path w="79" h="150">
                        <a:moveTo>
                          <a:pt x="7" y="0"/>
                        </a:moveTo>
                        <a:lnTo>
                          <a:pt x="0" y="24"/>
                        </a:lnTo>
                        <a:lnTo>
                          <a:pt x="18" y="150"/>
                        </a:lnTo>
                        <a:lnTo>
                          <a:pt x="79" y="89"/>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7" name="Freeform 183">
                    <a:extLst>
                      <a:ext uri="{FF2B5EF4-FFF2-40B4-BE49-F238E27FC236}">
                        <a16:creationId xmlns:a16="http://schemas.microsoft.com/office/drawing/2014/main" id="{9DD66FCB-0516-4A2B-84D6-0995A4AD47D6}"/>
                      </a:ext>
                    </a:extLst>
                  </p:cNvPr>
                  <p:cNvSpPr>
                    <a:spLocks/>
                  </p:cNvSpPr>
                  <p:nvPr/>
                </p:nvSpPr>
                <p:spPr bwMode="auto">
                  <a:xfrm>
                    <a:off x="4978" y="1996"/>
                    <a:ext cx="143" cy="50"/>
                  </a:xfrm>
                  <a:custGeom>
                    <a:avLst/>
                    <a:gdLst>
                      <a:gd name="T0" fmla="*/ 0 w 167"/>
                      <a:gd name="T1" fmla="*/ 0 h 58"/>
                      <a:gd name="T2" fmla="*/ 0 w 167"/>
                      <a:gd name="T3" fmla="*/ 6 h 58"/>
                      <a:gd name="T4" fmla="*/ 83 w 167"/>
                      <a:gd name="T5" fmla="*/ 58 h 58"/>
                      <a:gd name="T6" fmla="*/ 85 w 167"/>
                      <a:gd name="T7" fmla="*/ 58 h 58"/>
                      <a:gd name="T8" fmla="*/ 167 w 167"/>
                      <a:gd name="T9" fmla="*/ 9 h 58"/>
                      <a:gd name="T10" fmla="*/ 167 w 167"/>
                      <a:gd name="T11" fmla="*/ 0 h 58"/>
                      <a:gd name="T12" fmla="*/ 0 w 167"/>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7" h="58">
                        <a:moveTo>
                          <a:pt x="0" y="0"/>
                        </a:moveTo>
                        <a:cubicBezTo>
                          <a:pt x="0" y="6"/>
                          <a:pt x="0" y="6"/>
                          <a:pt x="0" y="6"/>
                        </a:cubicBezTo>
                        <a:cubicBezTo>
                          <a:pt x="0" y="6"/>
                          <a:pt x="42" y="56"/>
                          <a:pt x="83" y="58"/>
                        </a:cubicBezTo>
                        <a:cubicBezTo>
                          <a:pt x="84" y="58"/>
                          <a:pt x="84" y="58"/>
                          <a:pt x="85" y="58"/>
                        </a:cubicBezTo>
                        <a:cubicBezTo>
                          <a:pt x="125" y="58"/>
                          <a:pt x="167" y="9"/>
                          <a:pt x="167" y="9"/>
                        </a:cubicBezTo>
                        <a:cubicBezTo>
                          <a:pt x="167" y="0"/>
                          <a:pt x="167" y="0"/>
                          <a:pt x="167" y="0"/>
                        </a:cubicBezTo>
                        <a:cubicBezTo>
                          <a:pt x="0" y="0"/>
                          <a:pt x="0" y="0"/>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8" name="Freeform 184">
                    <a:extLst>
                      <a:ext uri="{FF2B5EF4-FFF2-40B4-BE49-F238E27FC236}">
                        <a16:creationId xmlns:a16="http://schemas.microsoft.com/office/drawing/2014/main" id="{1A68D88F-F858-40A5-80A8-635E8948B4F6}"/>
                      </a:ext>
                    </a:extLst>
                  </p:cNvPr>
                  <p:cNvSpPr>
                    <a:spLocks/>
                  </p:cNvSpPr>
                  <p:nvPr/>
                </p:nvSpPr>
                <p:spPr bwMode="auto">
                  <a:xfrm>
                    <a:off x="4830" y="1626"/>
                    <a:ext cx="438" cy="403"/>
                  </a:xfrm>
                  <a:custGeom>
                    <a:avLst/>
                    <a:gdLst>
                      <a:gd name="T0" fmla="*/ 256 w 513"/>
                      <a:gd name="T1" fmla="*/ 0 h 473"/>
                      <a:gd name="T2" fmla="*/ 115 w 513"/>
                      <a:gd name="T3" fmla="*/ 378 h 473"/>
                      <a:gd name="T4" fmla="*/ 256 w 513"/>
                      <a:gd name="T5" fmla="*/ 473 h 473"/>
                      <a:gd name="T6" fmla="*/ 398 w 513"/>
                      <a:gd name="T7" fmla="*/ 378 h 473"/>
                      <a:gd name="T8" fmla="*/ 256 w 513"/>
                      <a:gd name="T9" fmla="*/ 0 h 473"/>
                    </a:gdLst>
                    <a:ahLst/>
                    <a:cxnLst>
                      <a:cxn ang="0">
                        <a:pos x="T0" y="T1"/>
                      </a:cxn>
                      <a:cxn ang="0">
                        <a:pos x="T2" y="T3"/>
                      </a:cxn>
                      <a:cxn ang="0">
                        <a:pos x="T4" y="T5"/>
                      </a:cxn>
                      <a:cxn ang="0">
                        <a:pos x="T6" y="T7"/>
                      </a:cxn>
                      <a:cxn ang="0">
                        <a:pos x="T8" y="T9"/>
                      </a:cxn>
                    </a:cxnLst>
                    <a:rect l="0" t="0" r="r" b="b"/>
                    <a:pathLst>
                      <a:path w="513" h="473">
                        <a:moveTo>
                          <a:pt x="256" y="0"/>
                        </a:moveTo>
                        <a:cubicBezTo>
                          <a:pt x="0" y="0"/>
                          <a:pt x="98" y="351"/>
                          <a:pt x="115" y="378"/>
                        </a:cubicBezTo>
                        <a:cubicBezTo>
                          <a:pt x="133" y="408"/>
                          <a:pt x="215" y="473"/>
                          <a:pt x="256" y="473"/>
                        </a:cubicBezTo>
                        <a:cubicBezTo>
                          <a:pt x="298" y="473"/>
                          <a:pt x="379" y="408"/>
                          <a:pt x="398" y="378"/>
                        </a:cubicBezTo>
                        <a:cubicBezTo>
                          <a:pt x="414" y="351"/>
                          <a:pt x="513" y="0"/>
                          <a:pt x="256" y="0"/>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9" name="Freeform 185">
                    <a:extLst>
                      <a:ext uri="{FF2B5EF4-FFF2-40B4-BE49-F238E27FC236}">
                        <a16:creationId xmlns:a16="http://schemas.microsoft.com/office/drawing/2014/main" id="{B49CE3F7-F2DF-4262-9187-63195879DC84}"/>
                      </a:ext>
                    </a:extLst>
                  </p:cNvPr>
                  <p:cNvSpPr>
                    <a:spLocks noEditPoints="1"/>
                  </p:cNvSpPr>
                  <p:nvPr/>
                </p:nvSpPr>
                <p:spPr bwMode="auto">
                  <a:xfrm>
                    <a:off x="4882" y="1574"/>
                    <a:ext cx="344" cy="310"/>
                  </a:xfrm>
                  <a:custGeom>
                    <a:avLst/>
                    <a:gdLst>
                      <a:gd name="T0" fmla="*/ 311 w 404"/>
                      <a:gd name="T1" fmla="*/ 68 h 363"/>
                      <a:gd name="T2" fmla="*/ 51 w 404"/>
                      <a:gd name="T3" fmla="*/ 97 h 363"/>
                      <a:gd name="T4" fmla="*/ 30 w 404"/>
                      <a:gd name="T5" fmla="*/ 357 h 363"/>
                      <a:gd name="T6" fmla="*/ 30 w 404"/>
                      <a:gd name="T7" fmla="*/ 357 h 363"/>
                      <a:gd name="T8" fmla="*/ 30 w 404"/>
                      <a:gd name="T9" fmla="*/ 360 h 363"/>
                      <a:gd name="T10" fmla="*/ 32 w 404"/>
                      <a:gd name="T11" fmla="*/ 363 h 363"/>
                      <a:gd name="T12" fmla="*/ 37 w 404"/>
                      <a:gd name="T13" fmla="*/ 362 h 363"/>
                      <a:gd name="T14" fmla="*/ 37 w 404"/>
                      <a:gd name="T15" fmla="*/ 361 h 363"/>
                      <a:gd name="T16" fmla="*/ 37 w 404"/>
                      <a:gd name="T17" fmla="*/ 340 h 363"/>
                      <a:gd name="T18" fmla="*/ 32 w 404"/>
                      <a:gd name="T19" fmla="*/ 307 h 363"/>
                      <a:gd name="T20" fmla="*/ 77 w 404"/>
                      <a:gd name="T21" fmla="*/ 183 h 363"/>
                      <a:gd name="T22" fmla="*/ 86 w 404"/>
                      <a:gd name="T23" fmla="*/ 171 h 363"/>
                      <a:gd name="T24" fmla="*/ 97 w 404"/>
                      <a:gd name="T25" fmla="*/ 159 h 363"/>
                      <a:gd name="T26" fmla="*/ 103 w 404"/>
                      <a:gd name="T27" fmla="*/ 154 h 363"/>
                      <a:gd name="T28" fmla="*/ 242 w 404"/>
                      <a:gd name="T29" fmla="*/ 176 h 363"/>
                      <a:gd name="T30" fmla="*/ 296 w 404"/>
                      <a:gd name="T31" fmla="*/ 189 h 363"/>
                      <a:gd name="T32" fmla="*/ 311 w 404"/>
                      <a:gd name="T33" fmla="*/ 177 h 363"/>
                      <a:gd name="T34" fmla="*/ 359 w 404"/>
                      <a:gd name="T35" fmla="*/ 315 h 363"/>
                      <a:gd name="T36" fmla="*/ 356 w 404"/>
                      <a:gd name="T37" fmla="*/ 340 h 363"/>
                      <a:gd name="T38" fmla="*/ 356 w 404"/>
                      <a:gd name="T39" fmla="*/ 361 h 363"/>
                      <a:gd name="T40" fmla="*/ 356 w 404"/>
                      <a:gd name="T41" fmla="*/ 362 h 363"/>
                      <a:gd name="T42" fmla="*/ 361 w 404"/>
                      <a:gd name="T43" fmla="*/ 363 h 363"/>
                      <a:gd name="T44" fmla="*/ 363 w 404"/>
                      <a:gd name="T45" fmla="*/ 360 h 363"/>
                      <a:gd name="T46" fmla="*/ 364 w 404"/>
                      <a:gd name="T47" fmla="*/ 351 h 363"/>
                      <a:gd name="T48" fmla="*/ 366 w 404"/>
                      <a:gd name="T49" fmla="*/ 338 h 363"/>
                      <a:gd name="T50" fmla="*/ 311 w 404"/>
                      <a:gd name="T51" fmla="*/ 68 h 363"/>
                      <a:gd name="T52" fmla="*/ 180 w 404"/>
                      <a:gd name="T53" fmla="*/ 135 h 363"/>
                      <a:gd name="T54" fmla="*/ 176 w 404"/>
                      <a:gd name="T55" fmla="*/ 134 h 363"/>
                      <a:gd name="T56" fmla="*/ 182 w 404"/>
                      <a:gd name="T57" fmla="*/ 135 h 363"/>
                      <a:gd name="T58" fmla="*/ 180 w 404"/>
                      <a:gd name="T59" fmla="*/ 13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4" h="363">
                        <a:moveTo>
                          <a:pt x="311" y="68"/>
                        </a:moveTo>
                        <a:cubicBezTo>
                          <a:pt x="225" y="0"/>
                          <a:pt x="91" y="41"/>
                          <a:pt x="51" y="97"/>
                        </a:cubicBezTo>
                        <a:cubicBezTo>
                          <a:pt x="0" y="168"/>
                          <a:pt x="18" y="276"/>
                          <a:pt x="30" y="357"/>
                        </a:cubicBezTo>
                        <a:cubicBezTo>
                          <a:pt x="30" y="357"/>
                          <a:pt x="30" y="357"/>
                          <a:pt x="30" y="357"/>
                        </a:cubicBezTo>
                        <a:cubicBezTo>
                          <a:pt x="30" y="358"/>
                          <a:pt x="30" y="359"/>
                          <a:pt x="30" y="360"/>
                        </a:cubicBezTo>
                        <a:cubicBezTo>
                          <a:pt x="31" y="360"/>
                          <a:pt x="32" y="362"/>
                          <a:pt x="32" y="363"/>
                        </a:cubicBezTo>
                        <a:cubicBezTo>
                          <a:pt x="33" y="363"/>
                          <a:pt x="36" y="363"/>
                          <a:pt x="37" y="362"/>
                        </a:cubicBezTo>
                        <a:cubicBezTo>
                          <a:pt x="37" y="362"/>
                          <a:pt x="37" y="361"/>
                          <a:pt x="37" y="361"/>
                        </a:cubicBezTo>
                        <a:cubicBezTo>
                          <a:pt x="38" y="354"/>
                          <a:pt x="37" y="340"/>
                          <a:pt x="37" y="340"/>
                        </a:cubicBezTo>
                        <a:cubicBezTo>
                          <a:pt x="37" y="328"/>
                          <a:pt x="34" y="318"/>
                          <a:pt x="32" y="307"/>
                        </a:cubicBezTo>
                        <a:cubicBezTo>
                          <a:pt x="41" y="256"/>
                          <a:pt x="65" y="245"/>
                          <a:pt x="77" y="183"/>
                        </a:cubicBezTo>
                        <a:cubicBezTo>
                          <a:pt x="80" y="179"/>
                          <a:pt x="83" y="175"/>
                          <a:pt x="86" y="171"/>
                        </a:cubicBezTo>
                        <a:cubicBezTo>
                          <a:pt x="89" y="167"/>
                          <a:pt x="93" y="162"/>
                          <a:pt x="97" y="159"/>
                        </a:cubicBezTo>
                        <a:cubicBezTo>
                          <a:pt x="99" y="157"/>
                          <a:pt x="101" y="156"/>
                          <a:pt x="103" y="154"/>
                        </a:cubicBezTo>
                        <a:cubicBezTo>
                          <a:pt x="150" y="137"/>
                          <a:pt x="198" y="158"/>
                          <a:pt x="242" y="176"/>
                        </a:cubicBezTo>
                        <a:cubicBezTo>
                          <a:pt x="259" y="182"/>
                          <a:pt x="278" y="191"/>
                          <a:pt x="296" y="189"/>
                        </a:cubicBezTo>
                        <a:cubicBezTo>
                          <a:pt x="304" y="189"/>
                          <a:pt x="310" y="183"/>
                          <a:pt x="311" y="177"/>
                        </a:cubicBezTo>
                        <a:cubicBezTo>
                          <a:pt x="332" y="240"/>
                          <a:pt x="349" y="269"/>
                          <a:pt x="359" y="315"/>
                        </a:cubicBezTo>
                        <a:cubicBezTo>
                          <a:pt x="358" y="323"/>
                          <a:pt x="356" y="331"/>
                          <a:pt x="356" y="340"/>
                        </a:cubicBezTo>
                        <a:cubicBezTo>
                          <a:pt x="356" y="340"/>
                          <a:pt x="355" y="354"/>
                          <a:pt x="356" y="361"/>
                        </a:cubicBezTo>
                        <a:cubicBezTo>
                          <a:pt x="356" y="361"/>
                          <a:pt x="356" y="362"/>
                          <a:pt x="356" y="362"/>
                        </a:cubicBezTo>
                        <a:cubicBezTo>
                          <a:pt x="357" y="363"/>
                          <a:pt x="360" y="363"/>
                          <a:pt x="361" y="363"/>
                        </a:cubicBezTo>
                        <a:cubicBezTo>
                          <a:pt x="361" y="362"/>
                          <a:pt x="363" y="360"/>
                          <a:pt x="363" y="360"/>
                        </a:cubicBezTo>
                        <a:cubicBezTo>
                          <a:pt x="364" y="357"/>
                          <a:pt x="364" y="354"/>
                          <a:pt x="364" y="351"/>
                        </a:cubicBezTo>
                        <a:cubicBezTo>
                          <a:pt x="364" y="347"/>
                          <a:pt x="365" y="342"/>
                          <a:pt x="366" y="338"/>
                        </a:cubicBezTo>
                        <a:cubicBezTo>
                          <a:pt x="379" y="288"/>
                          <a:pt x="404" y="90"/>
                          <a:pt x="311" y="68"/>
                        </a:cubicBezTo>
                        <a:close/>
                        <a:moveTo>
                          <a:pt x="180" y="135"/>
                        </a:moveTo>
                        <a:cubicBezTo>
                          <a:pt x="179" y="135"/>
                          <a:pt x="177" y="134"/>
                          <a:pt x="176" y="134"/>
                        </a:cubicBezTo>
                        <a:cubicBezTo>
                          <a:pt x="178" y="134"/>
                          <a:pt x="180" y="135"/>
                          <a:pt x="182" y="135"/>
                        </a:cubicBezTo>
                        <a:cubicBezTo>
                          <a:pt x="181" y="135"/>
                          <a:pt x="181" y="135"/>
                          <a:pt x="180" y="135"/>
                        </a:cubicBezTo>
                        <a:close/>
                      </a:path>
                    </a:pathLst>
                  </a:custGeom>
                  <a:solidFill>
                    <a:srgbClr val="605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20" name="Freeform 186">
                    <a:extLst>
                      <a:ext uri="{FF2B5EF4-FFF2-40B4-BE49-F238E27FC236}">
                        <a16:creationId xmlns:a16="http://schemas.microsoft.com/office/drawing/2014/main" id="{FCC394CA-B2FC-446B-8F3C-C93315CD4FC0}"/>
                      </a:ext>
                    </a:extLst>
                  </p:cNvPr>
                  <p:cNvSpPr>
                    <a:spLocks/>
                  </p:cNvSpPr>
                  <p:nvPr/>
                </p:nvSpPr>
                <p:spPr bwMode="auto">
                  <a:xfrm>
                    <a:off x="5050" y="2026"/>
                    <a:ext cx="75" cy="151"/>
                  </a:xfrm>
                  <a:custGeom>
                    <a:avLst/>
                    <a:gdLst>
                      <a:gd name="T0" fmla="*/ 71 w 75"/>
                      <a:gd name="T1" fmla="*/ 0 h 151"/>
                      <a:gd name="T2" fmla="*/ 75 w 75"/>
                      <a:gd name="T3" fmla="*/ 24 h 151"/>
                      <a:gd name="T4" fmla="*/ 59 w 75"/>
                      <a:gd name="T5" fmla="*/ 151 h 151"/>
                      <a:gd name="T6" fmla="*/ 0 w 75"/>
                      <a:gd name="T7" fmla="*/ 89 h 151"/>
                      <a:gd name="T8" fmla="*/ 71 w 75"/>
                      <a:gd name="T9" fmla="*/ 0 h 151"/>
                    </a:gdLst>
                    <a:ahLst/>
                    <a:cxnLst>
                      <a:cxn ang="0">
                        <a:pos x="T0" y="T1"/>
                      </a:cxn>
                      <a:cxn ang="0">
                        <a:pos x="T2" y="T3"/>
                      </a:cxn>
                      <a:cxn ang="0">
                        <a:pos x="T4" y="T5"/>
                      </a:cxn>
                      <a:cxn ang="0">
                        <a:pos x="T6" y="T7"/>
                      </a:cxn>
                      <a:cxn ang="0">
                        <a:pos x="T8" y="T9"/>
                      </a:cxn>
                    </a:cxnLst>
                    <a:rect l="0" t="0" r="r" b="b"/>
                    <a:pathLst>
                      <a:path w="75" h="151">
                        <a:moveTo>
                          <a:pt x="71" y="0"/>
                        </a:moveTo>
                        <a:lnTo>
                          <a:pt x="75" y="24"/>
                        </a:lnTo>
                        <a:lnTo>
                          <a:pt x="59" y="151"/>
                        </a:lnTo>
                        <a:lnTo>
                          <a:pt x="0" y="8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21" name="Freeform 187">
                    <a:extLst>
                      <a:ext uri="{FF2B5EF4-FFF2-40B4-BE49-F238E27FC236}">
                        <a16:creationId xmlns:a16="http://schemas.microsoft.com/office/drawing/2014/main" id="{59D47AE1-A19B-4FF1-8845-91B0E617E56F}"/>
                      </a:ext>
                    </a:extLst>
                  </p:cNvPr>
                  <p:cNvSpPr>
                    <a:spLocks/>
                  </p:cNvSpPr>
                  <p:nvPr/>
                </p:nvSpPr>
                <p:spPr bwMode="auto">
                  <a:xfrm>
                    <a:off x="5050" y="2026"/>
                    <a:ext cx="75" cy="151"/>
                  </a:xfrm>
                  <a:custGeom>
                    <a:avLst/>
                    <a:gdLst>
                      <a:gd name="T0" fmla="*/ 71 w 75"/>
                      <a:gd name="T1" fmla="*/ 0 h 151"/>
                      <a:gd name="T2" fmla="*/ 75 w 75"/>
                      <a:gd name="T3" fmla="*/ 24 h 151"/>
                      <a:gd name="T4" fmla="*/ 59 w 75"/>
                      <a:gd name="T5" fmla="*/ 151 h 151"/>
                      <a:gd name="T6" fmla="*/ 0 w 75"/>
                      <a:gd name="T7" fmla="*/ 89 h 151"/>
                      <a:gd name="T8" fmla="*/ 71 w 75"/>
                      <a:gd name="T9" fmla="*/ 0 h 151"/>
                    </a:gdLst>
                    <a:ahLst/>
                    <a:cxnLst>
                      <a:cxn ang="0">
                        <a:pos x="T0" y="T1"/>
                      </a:cxn>
                      <a:cxn ang="0">
                        <a:pos x="T2" y="T3"/>
                      </a:cxn>
                      <a:cxn ang="0">
                        <a:pos x="T4" y="T5"/>
                      </a:cxn>
                      <a:cxn ang="0">
                        <a:pos x="T6" y="T7"/>
                      </a:cxn>
                      <a:cxn ang="0">
                        <a:pos x="T8" y="T9"/>
                      </a:cxn>
                    </a:cxnLst>
                    <a:rect l="0" t="0" r="r" b="b"/>
                    <a:pathLst>
                      <a:path w="75" h="151">
                        <a:moveTo>
                          <a:pt x="71" y="0"/>
                        </a:moveTo>
                        <a:lnTo>
                          <a:pt x="75" y="24"/>
                        </a:lnTo>
                        <a:lnTo>
                          <a:pt x="59" y="151"/>
                        </a:lnTo>
                        <a:lnTo>
                          <a:pt x="0" y="8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22" name="Freeform 188">
                    <a:extLst>
                      <a:ext uri="{FF2B5EF4-FFF2-40B4-BE49-F238E27FC236}">
                        <a16:creationId xmlns:a16="http://schemas.microsoft.com/office/drawing/2014/main" id="{CC2FC18C-F6CD-4787-8F54-E116FBFA6A9D}"/>
                      </a:ext>
                    </a:extLst>
                  </p:cNvPr>
                  <p:cNvSpPr>
                    <a:spLocks/>
                  </p:cNvSpPr>
                  <p:nvPr/>
                </p:nvSpPr>
                <p:spPr bwMode="auto">
                  <a:xfrm>
                    <a:off x="5050" y="211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23" name="Freeform 189">
                    <a:extLst>
                      <a:ext uri="{FF2B5EF4-FFF2-40B4-BE49-F238E27FC236}">
                        <a16:creationId xmlns:a16="http://schemas.microsoft.com/office/drawing/2014/main" id="{09B48537-16F1-4160-94A1-4D6A910FB80C}"/>
                      </a:ext>
                    </a:extLst>
                  </p:cNvPr>
                  <p:cNvSpPr>
                    <a:spLocks/>
                  </p:cNvSpPr>
                  <p:nvPr/>
                </p:nvSpPr>
                <p:spPr bwMode="auto">
                  <a:xfrm>
                    <a:off x="5050" y="2115"/>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24" name="Freeform 190">
                    <a:extLst>
                      <a:ext uri="{FF2B5EF4-FFF2-40B4-BE49-F238E27FC236}">
                        <a16:creationId xmlns:a16="http://schemas.microsoft.com/office/drawing/2014/main" id="{9303D9CD-3AD5-4BDE-8009-01D0EC8A07E9}"/>
                      </a:ext>
                    </a:extLst>
                  </p:cNvPr>
                  <p:cNvSpPr>
                    <a:spLocks/>
                  </p:cNvSpPr>
                  <p:nvPr/>
                </p:nvSpPr>
                <p:spPr bwMode="auto">
                  <a:xfrm>
                    <a:off x="4978" y="2024"/>
                    <a:ext cx="143" cy="91"/>
                  </a:xfrm>
                  <a:custGeom>
                    <a:avLst/>
                    <a:gdLst>
                      <a:gd name="T0" fmla="*/ 143 w 143"/>
                      <a:gd name="T1" fmla="*/ 0 h 91"/>
                      <a:gd name="T2" fmla="*/ 72 w 143"/>
                      <a:gd name="T3" fmla="*/ 88 h 91"/>
                      <a:gd name="T4" fmla="*/ 0 w 143"/>
                      <a:gd name="T5" fmla="*/ 0 h 91"/>
                      <a:gd name="T6" fmla="*/ 0 w 143"/>
                      <a:gd name="T7" fmla="*/ 2 h 91"/>
                      <a:gd name="T8" fmla="*/ 72 w 143"/>
                      <a:gd name="T9" fmla="*/ 91 h 91"/>
                      <a:gd name="T10" fmla="*/ 72 w 143"/>
                      <a:gd name="T11" fmla="*/ 91 h 91"/>
                      <a:gd name="T12" fmla="*/ 143 w 143"/>
                      <a:gd name="T13" fmla="*/ 2 h 91"/>
                      <a:gd name="T14" fmla="*/ 143 w 143"/>
                      <a:gd name="T15" fmla="*/ 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 h="91">
                        <a:moveTo>
                          <a:pt x="143" y="0"/>
                        </a:moveTo>
                        <a:lnTo>
                          <a:pt x="72" y="88"/>
                        </a:lnTo>
                        <a:lnTo>
                          <a:pt x="0" y="0"/>
                        </a:lnTo>
                        <a:lnTo>
                          <a:pt x="0" y="2"/>
                        </a:lnTo>
                        <a:lnTo>
                          <a:pt x="72" y="91"/>
                        </a:lnTo>
                        <a:lnTo>
                          <a:pt x="72" y="91"/>
                        </a:lnTo>
                        <a:lnTo>
                          <a:pt x="143" y="2"/>
                        </a:lnTo>
                        <a:lnTo>
                          <a:pt x="143" y="0"/>
                        </a:lnTo>
                        <a:close/>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25" name="Freeform 191">
                    <a:extLst>
                      <a:ext uri="{FF2B5EF4-FFF2-40B4-BE49-F238E27FC236}">
                        <a16:creationId xmlns:a16="http://schemas.microsoft.com/office/drawing/2014/main" id="{DEF51C5E-226B-4525-BB1F-E9DBFAF219DB}"/>
                      </a:ext>
                    </a:extLst>
                  </p:cNvPr>
                  <p:cNvSpPr>
                    <a:spLocks/>
                  </p:cNvSpPr>
                  <p:nvPr/>
                </p:nvSpPr>
                <p:spPr bwMode="auto">
                  <a:xfrm>
                    <a:off x="4978" y="2024"/>
                    <a:ext cx="143" cy="91"/>
                  </a:xfrm>
                  <a:custGeom>
                    <a:avLst/>
                    <a:gdLst>
                      <a:gd name="T0" fmla="*/ 143 w 143"/>
                      <a:gd name="T1" fmla="*/ 0 h 91"/>
                      <a:gd name="T2" fmla="*/ 72 w 143"/>
                      <a:gd name="T3" fmla="*/ 88 h 91"/>
                      <a:gd name="T4" fmla="*/ 0 w 143"/>
                      <a:gd name="T5" fmla="*/ 0 h 91"/>
                      <a:gd name="T6" fmla="*/ 0 w 143"/>
                      <a:gd name="T7" fmla="*/ 2 h 91"/>
                      <a:gd name="T8" fmla="*/ 72 w 143"/>
                      <a:gd name="T9" fmla="*/ 91 h 91"/>
                      <a:gd name="T10" fmla="*/ 72 w 143"/>
                      <a:gd name="T11" fmla="*/ 91 h 91"/>
                      <a:gd name="T12" fmla="*/ 143 w 143"/>
                      <a:gd name="T13" fmla="*/ 2 h 91"/>
                      <a:gd name="T14" fmla="*/ 143 w 143"/>
                      <a:gd name="T15" fmla="*/ 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 h="91">
                        <a:moveTo>
                          <a:pt x="143" y="0"/>
                        </a:moveTo>
                        <a:lnTo>
                          <a:pt x="72" y="88"/>
                        </a:lnTo>
                        <a:lnTo>
                          <a:pt x="0" y="0"/>
                        </a:lnTo>
                        <a:lnTo>
                          <a:pt x="0" y="2"/>
                        </a:lnTo>
                        <a:lnTo>
                          <a:pt x="72" y="91"/>
                        </a:lnTo>
                        <a:lnTo>
                          <a:pt x="72" y="91"/>
                        </a:lnTo>
                        <a:lnTo>
                          <a:pt x="143" y="2"/>
                        </a:lnTo>
                        <a:lnTo>
                          <a:pt x="1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26" name="Freeform 192">
                    <a:extLst>
                      <a:ext uri="{FF2B5EF4-FFF2-40B4-BE49-F238E27FC236}">
                        <a16:creationId xmlns:a16="http://schemas.microsoft.com/office/drawing/2014/main" id="{B1AA00B6-449B-4F51-8FD4-ADBF49108FA2}"/>
                      </a:ext>
                    </a:extLst>
                  </p:cNvPr>
                  <p:cNvSpPr>
                    <a:spLocks noEditPoints="1"/>
                  </p:cNvSpPr>
                  <p:nvPr/>
                </p:nvSpPr>
                <p:spPr bwMode="auto">
                  <a:xfrm>
                    <a:off x="5035" y="2175"/>
                    <a:ext cx="27" cy="1"/>
                  </a:xfrm>
                  <a:custGeom>
                    <a:avLst/>
                    <a:gdLst>
                      <a:gd name="T0" fmla="*/ 0 w 27"/>
                      <a:gd name="T1" fmla="*/ 0 h 1"/>
                      <a:gd name="T2" fmla="*/ 0 w 27"/>
                      <a:gd name="T3" fmla="*/ 1 h 1"/>
                      <a:gd name="T4" fmla="*/ 0 w 27"/>
                      <a:gd name="T5" fmla="*/ 1 h 1"/>
                      <a:gd name="T6" fmla="*/ 0 w 27"/>
                      <a:gd name="T7" fmla="*/ 0 h 1"/>
                      <a:gd name="T8" fmla="*/ 27 w 27"/>
                      <a:gd name="T9" fmla="*/ 0 h 1"/>
                      <a:gd name="T10" fmla="*/ 27 w 27"/>
                      <a:gd name="T11" fmla="*/ 0 h 1"/>
                      <a:gd name="T12" fmla="*/ 27 w 27"/>
                      <a:gd name="T13" fmla="*/ 1 h 1"/>
                      <a:gd name="T14" fmla="*/ 27 w 27"/>
                      <a:gd name="T15" fmla="*/ 1 h 1"/>
                      <a:gd name="T16" fmla="*/ 27 w 27"/>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
                        <a:moveTo>
                          <a:pt x="0" y="0"/>
                        </a:moveTo>
                        <a:lnTo>
                          <a:pt x="0" y="1"/>
                        </a:lnTo>
                        <a:lnTo>
                          <a:pt x="0" y="1"/>
                        </a:lnTo>
                        <a:lnTo>
                          <a:pt x="0" y="0"/>
                        </a:lnTo>
                        <a:close/>
                        <a:moveTo>
                          <a:pt x="27" y="0"/>
                        </a:moveTo>
                        <a:lnTo>
                          <a:pt x="27" y="0"/>
                        </a:lnTo>
                        <a:lnTo>
                          <a:pt x="27" y="1"/>
                        </a:lnTo>
                        <a:lnTo>
                          <a:pt x="27" y="1"/>
                        </a:lnTo>
                        <a:lnTo>
                          <a:pt x="27" y="0"/>
                        </a:lnTo>
                        <a:close/>
                      </a:path>
                    </a:pathLst>
                  </a:custGeom>
                  <a:solidFill>
                    <a:srgbClr val="8FA7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27" name="Freeform 193">
                    <a:extLst>
                      <a:ext uri="{FF2B5EF4-FFF2-40B4-BE49-F238E27FC236}">
                        <a16:creationId xmlns:a16="http://schemas.microsoft.com/office/drawing/2014/main" id="{B40C4C6C-ACD9-4F80-A790-CC628A61D1A1}"/>
                      </a:ext>
                    </a:extLst>
                  </p:cNvPr>
                  <p:cNvSpPr>
                    <a:spLocks noEditPoints="1"/>
                  </p:cNvSpPr>
                  <p:nvPr/>
                </p:nvSpPr>
                <p:spPr bwMode="auto">
                  <a:xfrm>
                    <a:off x="5035" y="2175"/>
                    <a:ext cx="27" cy="1"/>
                  </a:xfrm>
                  <a:custGeom>
                    <a:avLst/>
                    <a:gdLst>
                      <a:gd name="T0" fmla="*/ 0 w 27"/>
                      <a:gd name="T1" fmla="*/ 0 h 1"/>
                      <a:gd name="T2" fmla="*/ 0 w 27"/>
                      <a:gd name="T3" fmla="*/ 1 h 1"/>
                      <a:gd name="T4" fmla="*/ 0 w 27"/>
                      <a:gd name="T5" fmla="*/ 1 h 1"/>
                      <a:gd name="T6" fmla="*/ 0 w 27"/>
                      <a:gd name="T7" fmla="*/ 0 h 1"/>
                      <a:gd name="T8" fmla="*/ 27 w 27"/>
                      <a:gd name="T9" fmla="*/ 0 h 1"/>
                      <a:gd name="T10" fmla="*/ 27 w 27"/>
                      <a:gd name="T11" fmla="*/ 0 h 1"/>
                      <a:gd name="T12" fmla="*/ 27 w 27"/>
                      <a:gd name="T13" fmla="*/ 1 h 1"/>
                      <a:gd name="T14" fmla="*/ 27 w 27"/>
                      <a:gd name="T15" fmla="*/ 1 h 1"/>
                      <a:gd name="T16" fmla="*/ 27 w 27"/>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
                        <a:moveTo>
                          <a:pt x="0" y="0"/>
                        </a:moveTo>
                        <a:lnTo>
                          <a:pt x="0" y="1"/>
                        </a:lnTo>
                        <a:lnTo>
                          <a:pt x="0" y="1"/>
                        </a:lnTo>
                        <a:lnTo>
                          <a:pt x="0" y="0"/>
                        </a:lnTo>
                        <a:moveTo>
                          <a:pt x="27" y="0"/>
                        </a:moveTo>
                        <a:lnTo>
                          <a:pt x="27" y="0"/>
                        </a:lnTo>
                        <a:lnTo>
                          <a:pt x="27" y="1"/>
                        </a:lnTo>
                        <a:lnTo>
                          <a:pt x="27" y="1"/>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28" name="Rectangle 194">
                    <a:extLst>
                      <a:ext uri="{FF2B5EF4-FFF2-40B4-BE49-F238E27FC236}">
                        <a16:creationId xmlns:a16="http://schemas.microsoft.com/office/drawing/2014/main" id="{5524A017-5069-4AAD-8F13-109B54E421D4}"/>
                      </a:ext>
                    </a:extLst>
                  </p:cNvPr>
                  <p:cNvSpPr>
                    <a:spLocks noChangeArrowheads="1"/>
                  </p:cNvSpPr>
                  <p:nvPr/>
                </p:nvSpPr>
                <p:spPr bwMode="auto">
                  <a:xfrm>
                    <a:off x="5035" y="2175"/>
                    <a:ext cx="27" cy="1"/>
                  </a:xfrm>
                  <a:prstGeom prst="rect">
                    <a:avLst/>
                  </a:prstGeom>
                  <a:solidFill>
                    <a:srgbClr val="2497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29" name="Rectangle 195">
                    <a:extLst>
                      <a:ext uri="{FF2B5EF4-FFF2-40B4-BE49-F238E27FC236}">
                        <a16:creationId xmlns:a16="http://schemas.microsoft.com/office/drawing/2014/main" id="{71277EBF-E810-4213-8CEB-AC88859D5D11}"/>
                      </a:ext>
                    </a:extLst>
                  </p:cNvPr>
                  <p:cNvSpPr>
                    <a:spLocks noChangeArrowheads="1"/>
                  </p:cNvSpPr>
                  <p:nvPr/>
                </p:nvSpPr>
                <p:spPr bwMode="auto">
                  <a:xfrm>
                    <a:off x="5035" y="2175"/>
                    <a:ext cx="2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grpSp>
        <p:grpSp>
          <p:nvGrpSpPr>
            <p:cNvPr id="208" name="Group 207">
              <a:extLst>
                <a:ext uri="{FF2B5EF4-FFF2-40B4-BE49-F238E27FC236}">
                  <a16:creationId xmlns:a16="http://schemas.microsoft.com/office/drawing/2014/main" id="{DC9009F4-E742-4E16-94E0-27632FF1F761}"/>
                </a:ext>
              </a:extLst>
            </p:cNvPr>
            <p:cNvGrpSpPr/>
            <p:nvPr/>
          </p:nvGrpSpPr>
          <p:grpSpPr>
            <a:xfrm>
              <a:off x="10535367" y="4986209"/>
              <a:ext cx="4442505" cy="3560176"/>
              <a:chOff x="10535367" y="5062409"/>
              <a:chExt cx="4442505" cy="3560176"/>
            </a:xfrm>
          </p:grpSpPr>
          <p:sp>
            <p:nvSpPr>
              <p:cNvPr id="231" name="TextBox 230">
                <a:extLst>
                  <a:ext uri="{FF2B5EF4-FFF2-40B4-BE49-F238E27FC236}">
                    <a16:creationId xmlns:a16="http://schemas.microsoft.com/office/drawing/2014/main" id="{C75F61EB-7186-4A8E-BB0F-FFCC5E99AC41}"/>
                  </a:ext>
                </a:extLst>
              </p:cNvPr>
              <p:cNvSpPr txBox="1"/>
              <p:nvPr/>
            </p:nvSpPr>
            <p:spPr>
              <a:xfrm>
                <a:off x="10644149" y="8117767"/>
                <a:ext cx="4333723" cy="504818"/>
              </a:xfrm>
              <a:prstGeom prst="rect">
                <a:avLst/>
              </a:prstGeom>
              <a:noFill/>
            </p:spPr>
            <p:txBody>
              <a:bodyPr wrap="square" rtlCol="0">
                <a:spAutoFit/>
              </a:bodyPr>
              <a:lstStyle>
                <a:defPPr>
                  <a:defRPr lang="en-US"/>
                </a:defPPr>
                <a:lvl1pPr lvl="0" defTabSz="1219170">
                  <a:lnSpc>
                    <a:spcPct val="150000"/>
                  </a:lnSpc>
                  <a:buClr>
                    <a:srgbClr val="3F3F3F"/>
                  </a:buClr>
                  <a:buSzPct val="100000"/>
                  <a:defRPr sz="2400">
                    <a:solidFill>
                      <a:srgbClr val="3F3F3F"/>
                    </a:solidFill>
                    <a:latin typeface="Open Sans"/>
                    <a:ea typeface="Open Sans"/>
                    <a:cs typeface="Open Sans"/>
                  </a:defRPr>
                </a:lvl1pPr>
              </a:lstStyle>
              <a:p>
                <a:pPr lvl="0"/>
                <a:r>
                  <a:rPr lang="en-IN" sz="2000" dirty="0"/>
                  <a:t>Exam results – Pass/Fail</a:t>
                </a:r>
              </a:p>
            </p:txBody>
          </p:sp>
          <p:grpSp>
            <p:nvGrpSpPr>
              <p:cNvPr id="232" name="Group 231">
                <a:extLst>
                  <a:ext uri="{FF2B5EF4-FFF2-40B4-BE49-F238E27FC236}">
                    <a16:creationId xmlns:a16="http://schemas.microsoft.com/office/drawing/2014/main" id="{55E1E057-AD73-4307-A97C-46148B927462}"/>
                  </a:ext>
                </a:extLst>
              </p:cNvPr>
              <p:cNvGrpSpPr/>
              <p:nvPr/>
            </p:nvGrpSpPr>
            <p:grpSpPr>
              <a:xfrm>
                <a:off x="10535367" y="5062409"/>
                <a:ext cx="2963678" cy="2963678"/>
                <a:chOff x="6864237" y="3897317"/>
                <a:chExt cx="2963678" cy="2963678"/>
              </a:xfrm>
            </p:grpSpPr>
            <p:sp>
              <p:nvSpPr>
                <p:cNvPr id="233" name="Oval 232">
                  <a:extLst>
                    <a:ext uri="{FF2B5EF4-FFF2-40B4-BE49-F238E27FC236}">
                      <a16:creationId xmlns:a16="http://schemas.microsoft.com/office/drawing/2014/main" id="{6784C275-56CC-4411-8702-DDA908198CEE}"/>
                    </a:ext>
                  </a:extLst>
                </p:cNvPr>
                <p:cNvSpPr/>
                <p:nvPr/>
              </p:nvSpPr>
              <p:spPr>
                <a:xfrm>
                  <a:off x="6864237" y="3897317"/>
                  <a:ext cx="2963678" cy="2963678"/>
                </a:xfrm>
                <a:prstGeom prst="ellipse">
                  <a:avLst/>
                </a:prstGeom>
                <a:solidFill>
                  <a:schemeClr val="accent2">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4" name="Picture 233" descr="A close up of a device&#10;&#10;Description automatically generated">
                  <a:extLst>
                    <a:ext uri="{FF2B5EF4-FFF2-40B4-BE49-F238E27FC236}">
                      <a16:creationId xmlns:a16="http://schemas.microsoft.com/office/drawing/2014/main" id="{E61B307E-94B7-45C4-8445-B44EC8D0C681}"/>
                    </a:ext>
                  </a:extLst>
                </p:cNvPr>
                <p:cNvPicPr>
                  <a:picLocks noChangeAspect="1"/>
                </p:cNvPicPr>
                <p:nvPr/>
              </p:nvPicPr>
              <p:blipFill rotWithShape="1">
                <a:blip r:embed="rId4"/>
                <a:srcRect b="5582"/>
                <a:stretch/>
              </p:blipFill>
              <p:spPr>
                <a:xfrm>
                  <a:off x="7338897" y="4372519"/>
                  <a:ext cx="2072000" cy="2087412"/>
                </a:xfrm>
                <a:prstGeom prst="rect">
                  <a:avLst/>
                </a:prstGeom>
              </p:spPr>
            </p:pic>
          </p:grpSp>
        </p:grpSp>
        <p:grpSp>
          <p:nvGrpSpPr>
            <p:cNvPr id="209" name="Group 208">
              <a:extLst>
                <a:ext uri="{FF2B5EF4-FFF2-40B4-BE49-F238E27FC236}">
                  <a16:creationId xmlns:a16="http://schemas.microsoft.com/office/drawing/2014/main" id="{3C243A2A-C6B2-4053-9742-70B5930B13A9}"/>
                </a:ext>
              </a:extLst>
            </p:cNvPr>
            <p:cNvGrpSpPr/>
            <p:nvPr/>
          </p:nvGrpSpPr>
          <p:grpSpPr>
            <a:xfrm>
              <a:off x="-394122" y="4986209"/>
              <a:ext cx="7529399" cy="3557788"/>
              <a:chOff x="-394122" y="5062409"/>
              <a:chExt cx="7529399" cy="3557788"/>
            </a:xfrm>
          </p:grpSpPr>
          <p:sp>
            <p:nvSpPr>
              <p:cNvPr id="210" name="TextBox 209">
                <a:extLst>
                  <a:ext uri="{FF2B5EF4-FFF2-40B4-BE49-F238E27FC236}">
                    <a16:creationId xmlns:a16="http://schemas.microsoft.com/office/drawing/2014/main" id="{24FBB306-CCF7-4D17-8A33-D24FCF43BF7B}"/>
                  </a:ext>
                </a:extLst>
              </p:cNvPr>
              <p:cNvSpPr txBox="1"/>
              <p:nvPr/>
            </p:nvSpPr>
            <p:spPr>
              <a:xfrm>
                <a:off x="-394122" y="8115379"/>
                <a:ext cx="7529399" cy="504818"/>
              </a:xfrm>
              <a:prstGeom prst="rect">
                <a:avLst/>
              </a:prstGeom>
              <a:noFill/>
            </p:spPr>
            <p:txBody>
              <a:bodyPr wrap="square" rtlCol="0">
                <a:spAutoFit/>
              </a:bodyPr>
              <a:lstStyle>
                <a:defPPr>
                  <a:defRPr lang="en-US"/>
                </a:defPPr>
                <a:lvl1pPr lvl="0" defTabSz="1219170">
                  <a:lnSpc>
                    <a:spcPct val="150000"/>
                  </a:lnSpc>
                  <a:buClr>
                    <a:srgbClr val="3F3F3F"/>
                  </a:buClr>
                  <a:buSzPct val="100000"/>
                  <a:defRPr sz="2400">
                    <a:solidFill>
                      <a:srgbClr val="3F3F3F"/>
                    </a:solidFill>
                    <a:latin typeface="Open Sans"/>
                    <a:ea typeface="Open Sans"/>
                    <a:cs typeface="Open Sans"/>
                  </a:defRPr>
                </a:lvl1pPr>
              </a:lstStyle>
              <a:p>
                <a:pPr lvl="0" algn="ctr"/>
                <a:r>
                  <a:rPr lang="en-IN" sz="2000" dirty="0"/>
                  <a:t>Spam filtering</a:t>
                </a:r>
              </a:p>
            </p:txBody>
          </p:sp>
          <p:grpSp>
            <p:nvGrpSpPr>
              <p:cNvPr id="211" name="Group 210">
                <a:extLst>
                  <a:ext uri="{FF2B5EF4-FFF2-40B4-BE49-F238E27FC236}">
                    <a16:creationId xmlns:a16="http://schemas.microsoft.com/office/drawing/2014/main" id="{F208915A-3A9F-4915-9C0C-924E7E6C279A}"/>
                  </a:ext>
                </a:extLst>
              </p:cNvPr>
              <p:cNvGrpSpPr/>
              <p:nvPr/>
            </p:nvGrpSpPr>
            <p:grpSpPr>
              <a:xfrm>
                <a:off x="1906621" y="5062409"/>
                <a:ext cx="2963678" cy="2963678"/>
                <a:chOff x="1924797" y="4857850"/>
                <a:chExt cx="2963678" cy="2963678"/>
              </a:xfrm>
            </p:grpSpPr>
            <p:sp>
              <p:nvSpPr>
                <p:cNvPr id="212" name="Oval 211">
                  <a:extLst>
                    <a:ext uri="{FF2B5EF4-FFF2-40B4-BE49-F238E27FC236}">
                      <a16:creationId xmlns:a16="http://schemas.microsoft.com/office/drawing/2014/main" id="{2C048AE5-9744-4F8D-8383-E75A2E04B29F}"/>
                    </a:ext>
                  </a:extLst>
                </p:cNvPr>
                <p:cNvSpPr/>
                <p:nvPr/>
              </p:nvSpPr>
              <p:spPr>
                <a:xfrm>
                  <a:off x="1924797" y="4857850"/>
                  <a:ext cx="2963678" cy="2963678"/>
                </a:xfrm>
                <a:prstGeom prst="ellipse">
                  <a:avLst/>
                </a:prstGeom>
                <a:solidFill>
                  <a:schemeClr val="accent6">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3" name="Group 212">
                  <a:extLst>
                    <a:ext uri="{FF2B5EF4-FFF2-40B4-BE49-F238E27FC236}">
                      <a16:creationId xmlns:a16="http://schemas.microsoft.com/office/drawing/2014/main" id="{0DCBA75B-B7DF-4D9D-AEC9-803A0DDB48CE}"/>
                    </a:ext>
                  </a:extLst>
                </p:cNvPr>
                <p:cNvGrpSpPr/>
                <p:nvPr/>
              </p:nvGrpSpPr>
              <p:grpSpPr>
                <a:xfrm>
                  <a:off x="2590721" y="5445698"/>
                  <a:ext cx="1595478" cy="2096864"/>
                  <a:chOff x="11067907" y="1738624"/>
                  <a:chExt cx="3331547" cy="4378503"/>
                </a:xfrm>
              </p:grpSpPr>
              <p:sp>
                <p:nvSpPr>
                  <p:cNvPr id="214" name="Rounded Rectangle 21">
                    <a:extLst>
                      <a:ext uri="{FF2B5EF4-FFF2-40B4-BE49-F238E27FC236}">
                        <a16:creationId xmlns:a16="http://schemas.microsoft.com/office/drawing/2014/main" id="{DCB4CEC4-2885-4C07-B58A-B0C02EDA1B3B}"/>
                      </a:ext>
                    </a:extLst>
                  </p:cNvPr>
                  <p:cNvSpPr/>
                  <p:nvPr/>
                </p:nvSpPr>
                <p:spPr>
                  <a:xfrm rot="1638322">
                    <a:off x="12036446" y="1845234"/>
                    <a:ext cx="475083" cy="1729051"/>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2000" dirty="0"/>
                  </a:p>
                </p:txBody>
              </p:sp>
              <p:sp>
                <p:nvSpPr>
                  <p:cNvPr id="215" name="Rounded Rectangle 22">
                    <a:extLst>
                      <a:ext uri="{FF2B5EF4-FFF2-40B4-BE49-F238E27FC236}">
                        <a16:creationId xmlns:a16="http://schemas.microsoft.com/office/drawing/2014/main" id="{D12CCF9B-7982-4703-A633-E8FD66544F88}"/>
                      </a:ext>
                    </a:extLst>
                  </p:cNvPr>
                  <p:cNvSpPr/>
                  <p:nvPr/>
                </p:nvSpPr>
                <p:spPr>
                  <a:xfrm rot="19621359">
                    <a:off x="11645077" y="2224652"/>
                    <a:ext cx="475083" cy="1729051"/>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2000" dirty="0"/>
                  </a:p>
                </p:txBody>
              </p:sp>
              <p:sp>
                <p:nvSpPr>
                  <p:cNvPr id="216" name="Rounded Rectangle 23">
                    <a:extLst>
                      <a:ext uri="{FF2B5EF4-FFF2-40B4-BE49-F238E27FC236}">
                        <a16:creationId xmlns:a16="http://schemas.microsoft.com/office/drawing/2014/main" id="{8713D7F9-E74F-4396-98D4-D1E52AC46354}"/>
                      </a:ext>
                    </a:extLst>
                  </p:cNvPr>
                  <p:cNvSpPr/>
                  <p:nvPr/>
                </p:nvSpPr>
                <p:spPr>
                  <a:xfrm rot="1147144">
                    <a:off x="12878639" y="2007733"/>
                    <a:ext cx="475083" cy="1729051"/>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2000" dirty="0"/>
                  </a:p>
                </p:txBody>
              </p:sp>
              <p:sp>
                <p:nvSpPr>
                  <p:cNvPr id="217" name="Rounded Rectangle 29">
                    <a:extLst>
                      <a:ext uri="{FF2B5EF4-FFF2-40B4-BE49-F238E27FC236}">
                        <a16:creationId xmlns:a16="http://schemas.microsoft.com/office/drawing/2014/main" id="{7523FE31-DF35-4537-835D-A398DFDCC6FA}"/>
                      </a:ext>
                    </a:extLst>
                  </p:cNvPr>
                  <p:cNvSpPr/>
                  <p:nvPr/>
                </p:nvSpPr>
                <p:spPr>
                  <a:xfrm rot="20887156">
                    <a:off x="11067907" y="2124006"/>
                    <a:ext cx="475083" cy="1596184"/>
                  </a:xfrm>
                  <a:prstGeom prst="round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500" dirty="0"/>
                      <a:t>Spam</a:t>
                    </a:r>
                  </a:p>
                </p:txBody>
              </p:sp>
              <p:sp>
                <p:nvSpPr>
                  <p:cNvPr id="218" name="Rounded Rectangle 30">
                    <a:extLst>
                      <a:ext uri="{FF2B5EF4-FFF2-40B4-BE49-F238E27FC236}">
                        <a16:creationId xmlns:a16="http://schemas.microsoft.com/office/drawing/2014/main" id="{B06B8AD5-A7BC-412F-93BE-9FBE729A90E3}"/>
                      </a:ext>
                    </a:extLst>
                  </p:cNvPr>
                  <p:cNvSpPr/>
                  <p:nvPr/>
                </p:nvSpPr>
                <p:spPr>
                  <a:xfrm rot="21132524">
                    <a:off x="11991125" y="1811860"/>
                    <a:ext cx="475083" cy="1596184"/>
                  </a:xfrm>
                  <a:prstGeom prst="round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500" dirty="0"/>
                      <a:t>Spam</a:t>
                    </a:r>
                  </a:p>
                </p:txBody>
              </p:sp>
              <p:sp>
                <p:nvSpPr>
                  <p:cNvPr id="219" name="Rounded Rectangle 31">
                    <a:extLst>
                      <a:ext uri="{FF2B5EF4-FFF2-40B4-BE49-F238E27FC236}">
                        <a16:creationId xmlns:a16="http://schemas.microsoft.com/office/drawing/2014/main" id="{B8902536-F465-4BBC-A961-E61E2D35E24B}"/>
                      </a:ext>
                    </a:extLst>
                  </p:cNvPr>
                  <p:cNvSpPr/>
                  <p:nvPr/>
                </p:nvSpPr>
                <p:spPr>
                  <a:xfrm rot="696431">
                    <a:off x="12370969" y="2308475"/>
                    <a:ext cx="475083" cy="1596184"/>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2000" dirty="0"/>
                  </a:p>
                </p:txBody>
              </p:sp>
              <p:sp>
                <p:nvSpPr>
                  <p:cNvPr id="220" name="Rounded Rectangle 32">
                    <a:extLst>
                      <a:ext uri="{FF2B5EF4-FFF2-40B4-BE49-F238E27FC236}">
                        <a16:creationId xmlns:a16="http://schemas.microsoft.com/office/drawing/2014/main" id="{7E56A898-E3A7-4728-B495-A3A2AF5D9792}"/>
                      </a:ext>
                    </a:extLst>
                  </p:cNvPr>
                  <p:cNvSpPr/>
                  <p:nvPr/>
                </p:nvSpPr>
                <p:spPr>
                  <a:xfrm>
                    <a:off x="11637967" y="2794570"/>
                    <a:ext cx="475083" cy="965713"/>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2000" dirty="0"/>
                  </a:p>
                </p:txBody>
              </p:sp>
              <p:sp>
                <p:nvSpPr>
                  <p:cNvPr id="221" name="Rounded Rectangle 33">
                    <a:extLst>
                      <a:ext uri="{FF2B5EF4-FFF2-40B4-BE49-F238E27FC236}">
                        <a16:creationId xmlns:a16="http://schemas.microsoft.com/office/drawing/2014/main" id="{8FACC2E1-711E-47DD-857F-42C6B7F7DF94}"/>
                      </a:ext>
                    </a:extLst>
                  </p:cNvPr>
                  <p:cNvSpPr/>
                  <p:nvPr/>
                </p:nvSpPr>
                <p:spPr>
                  <a:xfrm rot="20912751">
                    <a:off x="12984657" y="1738624"/>
                    <a:ext cx="475083" cy="918861"/>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2000" dirty="0"/>
                  </a:p>
                </p:txBody>
              </p:sp>
              <p:sp>
                <p:nvSpPr>
                  <p:cNvPr id="222" name="Rounded Rectangle 34">
                    <a:extLst>
                      <a:ext uri="{FF2B5EF4-FFF2-40B4-BE49-F238E27FC236}">
                        <a16:creationId xmlns:a16="http://schemas.microsoft.com/office/drawing/2014/main" id="{8A9C2579-D1D7-4DA6-A21A-F28708086A2E}"/>
                      </a:ext>
                    </a:extLst>
                  </p:cNvPr>
                  <p:cNvSpPr/>
                  <p:nvPr/>
                </p:nvSpPr>
                <p:spPr>
                  <a:xfrm rot="21338287">
                    <a:off x="13422029" y="2542387"/>
                    <a:ext cx="475083" cy="1126691"/>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2000" dirty="0"/>
                  </a:p>
                </p:txBody>
              </p:sp>
              <p:sp>
                <p:nvSpPr>
                  <p:cNvPr id="223" name="Rounded Rectangle 35">
                    <a:extLst>
                      <a:ext uri="{FF2B5EF4-FFF2-40B4-BE49-F238E27FC236}">
                        <a16:creationId xmlns:a16="http://schemas.microsoft.com/office/drawing/2014/main" id="{682C7ED6-C8AE-4DC1-8E30-DC9123B005B1}"/>
                      </a:ext>
                    </a:extLst>
                  </p:cNvPr>
                  <p:cNvSpPr/>
                  <p:nvPr/>
                </p:nvSpPr>
                <p:spPr>
                  <a:xfrm>
                    <a:off x="12975412" y="2548713"/>
                    <a:ext cx="475083" cy="1260991"/>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2000" dirty="0"/>
                  </a:p>
                </p:txBody>
              </p:sp>
              <p:sp>
                <p:nvSpPr>
                  <p:cNvPr id="224" name="Rounded Rectangle 36">
                    <a:extLst>
                      <a:ext uri="{FF2B5EF4-FFF2-40B4-BE49-F238E27FC236}">
                        <a16:creationId xmlns:a16="http://schemas.microsoft.com/office/drawing/2014/main" id="{F7450610-7239-406A-B3E7-8F307D877279}"/>
                      </a:ext>
                    </a:extLst>
                  </p:cNvPr>
                  <p:cNvSpPr/>
                  <p:nvPr/>
                </p:nvSpPr>
                <p:spPr>
                  <a:xfrm rot="611973">
                    <a:off x="13899365" y="2198887"/>
                    <a:ext cx="475083" cy="1596184"/>
                  </a:xfrm>
                  <a:prstGeom prst="round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500" dirty="0"/>
                      <a:t>Spam</a:t>
                    </a:r>
                  </a:p>
                </p:txBody>
              </p:sp>
              <p:grpSp>
                <p:nvGrpSpPr>
                  <p:cNvPr id="225" name="Group 224">
                    <a:extLst>
                      <a:ext uri="{FF2B5EF4-FFF2-40B4-BE49-F238E27FC236}">
                        <a16:creationId xmlns:a16="http://schemas.microsoft.com/office/drawing/2014/main" id="{C4C352B5-A818-4CEC-8739-7256FD9E1FCD}"/>
                      </a:ext>
                    </a:extLst>
                  </p:cNvPr>
                  <p:cNvGrpSpPr/>
                  <p:nvPr/>
                </p:nvGrpSpPr>
                <p:grpSpPr>
                  <a:xfrm>
                    <a:off x="11069135" y="3244549"/>
                    <a:ext cx="3330319" cy="2872578"/>
                    <a:chOff x="11445651" y="3244549"/>
                    <a:chExt cx="3330319" cy="2872578"/>
                  </a:xfrm>
                </p:grpSpPr>
                <p:grpSp>
                  <p:nvGrpSpPr>
                    <p:cNvPr id="226" name="Group 225">
                      <a:extLst>
                        <a:ext uri="{FF2B5EF4-FFF2-40B4-BE49-F238E27FC236}">
                          <a16:creationId xmlns:a16="http://schemas.microsoft.com/office/drawing/2014/main" id="{D5253815-67B9-469A-8A37-FE6EC76DDFF5}"/>
                        </a:ext>
                      </a:extLst>
                    </p:cNvPr>
                    <p:cNvGrpSpPr/>
                    <p:nvPr/>
                  </p:nvGrpSpPr>
                  <p:grpSpPr>
                    <a:xfrm>
                      <a:off x="11494750" y="3244549"/>
                      <a:ext cx="3197905" cy="2872578"/>
                      <a:chOff x="6469784" y="5028167"/>
                      <a:chExt cx="3419476" cy="3357081"/>
                    </a:xfrm>
                  </p:grpSpPr>
                  <p:sp>
                    <p:nvSpPr>
                      <p:cNvPr id="228" name="Flowchart: Manual Input 227">
                        <a:extLst>
                          <a:ext uri="{FF2B5EF4-FFF2-40B4-BE49-F238E27FC236}">
                            <a16:creationId xmlns:a16="http://schemas.microsoft.com/office/drawing/2014/main" id="{10B08142-5935-433A-940E-FFDBB9A237E7}"/>
                          </a:ext>
                        </a:extLst>
                      </p:cNvPr>
                      <p:cNvSpPr/>
                      <p:nvPr/>
                    </p:nvSpPr>
                    <p:spPr>
                      <a:xfrm rot="10800000">
                        <a:off x="7889168" y="7049514"/>
                        <a:ext cx="556169" cy="1335734"/>
                      </a:xfrm>
                      <a:prstGeom prst="flowChartManualInput">
                        <a:avLst/>
                      </a:prstGeom>
                      <a:solidFill>
                        <a:srgbClr val="A6A6A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Right Triangle 228">
                        <a:extLst>
                          <a:ext uri="{FF2B5EF4-FFF2-40B4-BE49-F238E27FC236}">
                            <a16:creationId xmlns:a16="http://schemas.microsoft.com/office/drawing/2014/main" id="{094C2147-B69C-4CC6-B027-7C1503865CC6}"/>
                          </a:ext>
                        </a:extLst>
                      </p:cNvPr>
                      <p:cNvSpPr/>
                      <p:nvPr/>
                    </p:nvSpPr>
                    <p:spPr>
                      <a:xfrm rot="18893978">
                        <a:off x="6904413" y="5028167"/>
                        <a:ext cx="2398793" cy="2398793"/>
                      </a:xfrm>
                      <a:prstGeom prst="rtTriangle">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Freeform 41">
                        <a:extLst>
                          <a:ext uri="{FF2B5EF4-FFF2-40B4-BE49-F238E27FC236}">
                            <a16:creationId xmlns:a16="http://schemas.microsoft.com/office/drawing/2014/main" id="{E7C4E0AE-A48E-462B-BA5D-9B07D16E763D}"/>
                          </a:ext>
                        </a:extLst>
                      </p:cNvPr>
                      <p:cNvSpPr/>
                      <p:nvPr/>
                    </p:nvSpPr>
                    <p:spPr>
                      <a:xfrm>
                        <a:off x="6469784" y="5286536"/>
                        <a:ext cx="3419476" cy="1136264"/>
                      </a:xfrm>
                      <a:custGeom>
                        <a:avLst/>
                        <a:gdLst>
                          <a:gd name="connsiteX0" fmla="*/ 3401521 w 3419476"/>
                          <a:gd name="connsiteY0" fmla="*/ 0 h 1136264"/>
                          <a:gd name="connsiteX1" fmla="*/ 3419476 w 3419476"/>
                          <a:gd name="connsiteY1" fmla="*/ 23198 h 1136264"/>
                          <a:gd name="connsiteX2" fmla="*/ 3419476 w 3419476"/>
                          <a:gd name="connsiteY2" fmla="*/ 913597 h 1136264"/>
                          <a:gd name="connsiteX3" fmla="*/ 1709738 w 3419476"/>
                          <a:gd name="connsiteY3" fmla="*/ 1136264 h 1136264"/>
                          <a:gd name="connsiteX4" fmla="*/ 0 w 3419476"/>
                          <a:gd name="connsiteY4" fmla="*/ 913597 h 1136264"/>
                          <a:gd name="connsiteX5" fmla="*/ 0 w 3419476"/>
                          <a:gd name="connsiteY5" fmla="*/ 23198 h 1136264"/>
                          <a:gd name="connsiteX6" fmla="*/ 12385 w 3419476"/>
                          <a:gd name="connsiteY6" fmla="*/ 4916 h 1136264"/>
                          <a:gd name="connsiteX7" fmla="*/ 16709 w 3419476"/>
                          <a:gd name="connsiteY7" fmla="*/ 10963 h 1136264"/>
                          <a:gd name="connsiteX8" fmla="*/ 8902 w 3419476"/>
                          <a:gd name="connsiteY8" fmla="*/ 22510 h 1136264"/>
                          <a:gd name="connsiteX9" fmla="*/ 1709646 w 3419476"/>
                          <a:gd name="connsiteY9" fmla="*/ 244489 h 1136264"/>
                          <a:gd name="connsiteX10" fmla="*/ 3410390 w 3419476"/>
                          <a:gd name="connsiteY10" fmla="*/ 22510 h 1136264"/>
                          <a:gd name="connsiteX11" fmla="*/ 3398257 w 3419476"/>
                          <a:gd name="connsiteY11" fmla="*/ 4563 h 1136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9476" h="1136264">
                            <a:moveTo>
                              <a:pt x="3401521" y="0"/>
                            </a:moveTo>
                            <a:lnTo>
                              <a:pt x="3419476" y="23198"/>
                            </a:lnTo>
                            <a:lnTo>
                              <a:pt x="3419476" y="913597"/>
                            </a:lnTo>
                            <a:cubicBezTo>
                              <a:pt x="3419476" y="1036619"/>
                              <a:pt x="2653855" y="1136264"/>
                              <a:pt x="1709738" y="1136264"/>
                            </a:cubicBezTo>
                            <a:cubicBezTo>
                              <a:pt x="765621" y="1136264"/>
                              <a:pt x="0" y="1036619"/>
                              <a:pt x="0" y="913597"/>
                            </a:cubicBezTo>
                            <a:lnTo>
                              <a:pt x="0" y="23198"/>
                            </a:lnTo>
                            <a:lnTo>
                              <a:pt x="12385" y="4916"/>
                            </a:lnTo>
                            <a:lnTo>
                              <a:pt x="16709" y="10963"/>
                            </a:lnTo>
                            <a:lnTo>
                              <a:pt x="8902" y="22510"/>
                            </a:lnTo>
                            <a:cubicBezTo>
                              <a:pt x="8902" y="145106"/>
                              <a:pt x="770351" y="244489"/>
                              <a:pt x="1709646" y="244489"/>
                            </a:cubicBezTo>
                            <a:cubicBezTo>
                              <a:pt x="2648941" y="244489"/>
                              <a:pt x="3410390" y="145106"/>
                              <a:pt x="3410390" y="22510"/>
                            </a:cubicBezTo>
                            <a:lnTo>
                              <a:pt x="3398257" y="4563"/>
                            </a:lnTo>
                            <a:close/>
                          </a:path>
                        </a:pathLst>
                      </a:custGeom>
                      <a:solidFill>
                        <a:schemeClr val="bg1">
                          <a:lumMod val="8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27" name="TextBox 226">
                      <a:extLst>
                        <a:ext uri="{FF2B5EF4-FFF2-40B4-BE49-F238E27FC236}">
                          <a16:creationId xmlns:a16="http://schemas.microsoft.com/office/drawing/2014/main" id="{C4601BC8-48BF-4956-8530-C7AC6DA2EBBB}"/>
                        </a:ext>
                      </a:extLst>
                    </p:cNvPr>
                    <p:cNvSpPr txBox="1"/>
                    <p:nvPr/>
                  </p:nvSpPr>
                  <p:spPr>
                    <a:xfrm>
                      <a:off x="11445651" y="3638343"/>
                      <a:ext cx="3330319" cy="771209"/>
                    </a:xfrm>
                    <a:prstGeom prst="rect">
                      <a:avLst/>
                    </a:prstGeom>
                    <a:noFill/>
                  </p:spPr>
                  <p:txBody>
                    <a:bodyPr wrap="square" rtlCol="0">
                      <a:spAutoFit/>
                    </a:bodyPr>
                    <a:lstStyle>
                      <a:defPPr>
                        <a:defRPr lang="en-US"/>
                      </a:defPPr>
                      <a:lvl1pPr>
                        <a:defRPr sz="2200">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sz="1800" dirty="0">
                          <a:solidFill>
                            <a:schemeClr val="tx1">
                              <a:lumMod val="75000"/>
                              <a:lumOff val="25000"/>
                            </a:schemeClr>
                          </a:solidFill>
                        </a:rPr>
                        <a:t>Spam Filter</a:t>
                      </a:r>
                    </a:p>
                  </p:txBody>
                </p:sp>
              </p:grpSp>
            </p:grpSp>
          </p:grpSp>
        </p:grpSp>
      </p:grpSp>
    </p:spTree>
    <p:extLst>
      <p:ext uri="{BB962C8B-B14F-4D97-AF65-F5344CB8AC3E}">
        <p14:creationId xmlns:p14="http://schemas.microsoft.com/office/powerpoint/2010/main" val="39202735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itle 1">
            <a:extLst>
              <a:ext uri="{FF2B5EF4-FFF2-40B4-BE49-F238E27FC236}">
                <a16:creationId xmlns:a16="http://schemas.microsoft.com/office/drawing/2014/main" id="{898D6F9A-9C50-4C1F-B30C-8BCBBBD7F45E}"/>
              </a:ext>
            </a:extLst>
          </p:cNvPr>
          <p:cNvSpPr>
            <a:spLocks noGrp="1"/>
          </p:cNvSpPr>
          <p:nvPr>
            <p:ph type="title"/>
          </p:nvPr>
        </p:nvSpPr>
        <p:spPr>
          <a:xfrm>
            <a:off x="3078" y="319675"/>
            <a:ext cx="16258032" cy="665045"/>
          </a:xfrm>
        </p:spPr>
        <p:txBody>
          <a:bodyPr/>
          <a:lstStyle/>
          <a:p>
            <a:r>
              <a:rPr lang="en-IN" dirty="0"/>
              <a:t>Real-Life Scenarios</a:t>
            </a:r>
          </a:p>
        </p:txBody>
      </p:sp>
      <p:pic>
        <p:nvPicPr>
          <p:cNvPr id="203" name="Picture 202">
            <a:extLst>
              <a:ext uri="{FF2B5EF4-FFF2-40B4-BE49-F238E27FC236}">
                <a16:creationId xmlns:a16="http://schemas.microsoft.com/office/drawing/2014/main" id="{E3617809-D228-4946-912F-49E32ACF30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4754" y="1633894"/>
            <a:ext cx="4066063" cy="4066063"/>
          </a:xfrm>
          <a:prstGeom prst="rect">
            <a:avLst/>
          </a:prstGeom>
          <a:ln>
            <a:noFill/>
          </a:ln>
          <a:effectLst>
            <a:outerShdw blurRad="292100" dist="139700" dir="2700000" algn="tl" rotWithShape="0">
              <a:srgbClr val="333333">
                <a:alpha val="65000"/>
              </a:srgbClr>
            </a:outerShdw>
          </a:effectLst>
        </p:spPr>
      </p:pic>
      <p:sp>
        <p:nvSpPr>
          <p:cNvPr id="206" name="Rectangle 205">
            <a:extLst>
              <a:ext uri="{FF2B5EF4-FFF2-40B4-BE49-F238E27FC236}">
                <a16:creationId xmlns:a16="http://schemas.microsoft.com/office/drawing/2014/main" id="{170E18F3-8DDC-43EC-93FE-EA2627514683}"/>
              </a:ext>
            </a:extLst>
          </p:cNvPr>
          <p:cNvSpPr/>
          <p:nvPr/>
        </p:nvSpPr>
        <p:spPr>
          <a:xfrm>
            <a:off x="443897" y="5841299"/>
            <a:ext cx="5796883" cy="1323439"/>
          </a:xfrm>
          <a:prstGeom prst="rect">
            <a:avLst/>
          </a:prstGeom>
        </p:spPr>
        <p:txBody>
          <a:bodyPr wrap="square">
            <a:spAutoFit/>
          </a:bodyPr>
          <a:lstStyle/>
          <a:p>
            <a:r>
              <a:rPr lang="en-US" sz="2000" dirty="0">
                <a:solidFill>
                  <a:schemeClr val="tx1">
                    <a:lumMod val="75000"/>
                    <a:lumOff val="25000"/>
                  </a:schemeClr>
                </a:solidFill>
                <a:latin typeface="Open Sans" panose="020B0604020202020204" charset="0"/>
                <a:ea typeface="Open Sans" panose="020B0604020202020204" charset="0"/>
                <a:cs typeface="Open Sans" panose="020B0604020202020204" charset="0"/>
              </a:rPr>
              <a:t>  </a:t>
            </a:r>
          </a:p>
          <a:p>
            <a:r>
              <a:rPr lang="en-IN" sz="2000" dirty="0">
                <a:solidFill>
                  <a:schemeClr val="tx1">
                    <a:lumMod val="75000"/>
                    <a:lumOff val="25000"/>
                  </a:schemeClr>
                </a:solidFill>
                <a:latin typeface="Open Sans" panose="020B0604020202020204" charset="0"/>
                <a:ea typeface="Open Sans" panose="020B0604020202020204" charset="0"/>
                <a:cs typeface="Open Sans" panose="020B0604020202020204" charset="0"/>
              </a:rPr>
              <a:t>                 </a:t>
            </a:r>
            <a:r>
              <a:rPr lang="en-IN" sz="2000" b="1" dirty="0">
                <a:solidFill>
                  <a:schemeClr val="tx1">
                    <a:lumMod val="75000"/>
                    <a:lumOff val="25000"/>
                  </a:schemeClr>
                </a:solidFill>
                <a:latin typeface="Open Sans" panose="020B0604020202020204" charset="0"/>
                <a:ea typeface="Open Sans" panose="020B0604020202020204" charset="0"/>
                <a:cs typeface="Open Sans" panose="020B0604020202020204" charset="0"/>
              </a:rPr>
              <a:t>Weather Forecast</a:t>
            </a:r>
          </a:p>
          <a:p>
            <a:br>
              <a:rPr lang="en-IN" sz="2000" dirty="0">
                <a:solidFill>
                  <a:schemeClr val="tx1">
                    <a:lumMod val="75000"/>
                    <a:lumOff val="25000"/>
                  </a:schemeClr>
                </a:solidFill>
                <a:latin typeface="Open Sans" panose="020B0604020202020204" charset="0"/>
                <a:ea typeface="Open Sans" panose="020B0604020202020204" charset="0"/>
                <a:cs typeface="Open Sans" panose="020B0604020202020204" charset="0"/>
              </a:rPr>
            </a:br>
            <a:r>
              <a:rPr lang="en-IN" sz="2000" dirty="0">
                <a:solidFill>
                  <a:schemeClr val="tx1">
                    <a:lumMod val="75000"/>
                    <a:lumOff val="25000"/>
                  </a:schemeClr>
                </a:solidFill>
                <a:latin typeface="Open Sans" panose="020B0604020202020204" charset="0"/>
                <a:ea typeface="Open Sans" panose="020B0604020202020204" charset="0"/>
                <a:cs typeface="Open Sans" panose="020B0604020202020204" charset="0"/>
              </a:rPr>
              <a:t>           sunny, stormy, cloudy, rainy</a:t>
            </a:r>
            <a:endParaRPr lang="en-US" sz="2000" dirty="0">
              <a:solidFill>
                <a:schemeClr val="tx1">
                  <a:lumMod val="75000"/>
                  <a:lumOff val="25000"/>
                </a:schemeClr>
              </a:solidFill>
              <a:latin typeface="Open Sans" panose="020B0604020202020204" charset="0"/>
              <a:ea typeface="Open Sans" panose="020B0604020202020204" charset="0"/>
              <a:cs typeface="Open Sans" panose="020B0604020202020204" charset="0"/>
            </a:endParaRPr>
          </a:p>
        </p:txBody>
      </p:sp>
      <p:sp>
        <p:nvSpPr>
          <p:cNvPr id="211" name="Rectangle 210">
            <a:extLst>
              <a:ext uri="{FF2B5EF4-FFF2-40B4-BE49-F238E27FC236}">
                <a16:creationId xmlns:a16="http://schemas.microsoft.com/office/drawing/2014/main" id="{D8095BBE-44B3-4D19-82BF-AEB9E1E68D28}"/>
              </a:ext>
            </a:extLst>
          </p:cNvPr>
          <p:cNvSpPr/>
          <p:nvPr/>
        </p:nvSpPr>
        <p:spPr>
          <a:xfrm>
            <a:off x="9197404" y="5841299"/>
            <a:ext cx="6614702" cy="1631216"/>
          </a:xfrm>
          <a:prstGeom prst="rect">
            <a:avLst/>
          </a:prstGeom>
        </p:spPr>
        <p:txBody>
          <a:bodyPr wrap="square">
            <a:spAutoFit/>
          </a:bodyPr>
          <a:lstStyle/>
          <a:p>
            <a:r>
              <a:rPr lang="en-US" sz="2000" dirty="0">
                <a:solidFill>
                  <a:schemeClr val="tx1">
                    <a:lumMod val="75000"/>
                    <a:lumOff val="25000"/>
                  </a:schemeClr>
                </a:solidFill>
                <a:latin typeface="Open Sans" panose="020B0604020202020204" charset="0"/>
                <a:ea typeface="Open Sans" panose="020B0604020202020204" charset="0"/>
                <a:cs typeface="Open Sans" panose="020B0604020202020204" charset="0"/>
              </a:rPr>
              <a:t>  </a:t>
            </a:r>
          </a:p>
          <a:p>
            <a:r>
              <a:rPr lang="en-IN" sz="2000" b="1" dirty="0">
                <a:solidFill>
                  <a:schemeClr val="tx1">
                    <a:lumMod val="75000"/>
                    <a:lumOff val="25000"/>
                  </a:schemeClr>
                </a:solidFill>
                <a:latin typeface="Open Sans" panose="020B0604020202020204" charset="0"/>
                <a:ea typeface="Open Sans" panose="020B0604020202020204" charset="0"/>
                <a:cs typeface="Open Sans" panose="020B0604020202020204" charset="0"/>
              </a:rPr>
              <a:t>                            Cancer Prediction</a:t>
            </a:r>
          </a:p>
          <a:p>
            <a:endParaRPr lang="en-IN" sz="2000" b="1" dirty="0">
              <a:solidFill>
                <a:schemeClr val="tx1">
                  <a:lumMod val="75000"/>
                  <a:lumOff val="25000"/>
                </a:schemeClr>
              </a:solidFill>
              <a:latin typeface="Open Sans" panose="020B0604020202020204" charset="0"/>
              <a:ea typeface="Open Sans" panose="020B0604020202020204" charset="0"/>
              <a:cs typeface="Open Sans" panose="020B0604020202020204" charset="0"/>
            </a:endParaRPr>
          </a:p>
          <a:p>
            <a:r>
              <a:rPr lang="en-IN" sz="2000" dirty="0">
                <a:solidFill>
                  <a:schemeClr val="tx1">
                    <a:lumMod val="75000"/>
                    <a:lumOff val="25000"/>
                  </a:schemeClr>
                </a:solidFill>
                <a:latin typeface="Open Sans" panose="020B0604020202020204" charset="0"/>
                <a:ea typeface="Open Sans" panose="020B0604020202020204" charset="0"/>
                <a:cs typeface="Open Sans" panose="020B0604020202020204" charset="0"/>
              </a:rPr>
              <a:t>Malignant (cancerous) and Benign (non-cancerous)</a:t>
            </a:r>
            <a:br>
              <a:rPr lang="en-IN" sz="2000" dirty="0">
                <a:solidFill>
                  <a:schemeClr val="tx1">
                    <a:lumMod val="75000"/>
                    <a:lumOff val="25000"/>
                  </a:schemeClr>
                </a:solidFill>
                <a:latin typeface="Open Sans" panose="020B0604020202020204" charset="0"/>
                <a:ea typeface="Open Sans" panose="020B0604020202020204" charset="0"/>
                <a:cs typeface="Open Sans" panose="020B0604020202020204" charset="0"/>
              </a:rPr>
            </a:br>
            <a:r>
              <a:rPr lang="en-IN" sz="2000" dirty="0">
                <a:solidFill>
                  <a:schemeClr val="tx1">
                    <a:lumMod val="75000"/>
                    <a:lumOff val="25000"/>
                  </a:schemeClr>
                </a:solidFill>
                <a:latin typeface="Open Sans" panose="020B0604020202020204" charset="0"/>
                <a:ea typeface="Open Sans" panose="020B0604020202020204" charset="0"/>
                <a:cs typeface="Open Sans" panose="020B0604020202020204" charset="0"/>
              </a:rPr>
              <a:t>           </a:t>
            </a:r>
            <a:endParaRPr lang="en-US" sz="2000" dirty="0">
              <a:solidFill>
                <a:schemeClr val="tx1">
                  <a:lumMod val="75000"/>
                  <a:lumOff val="25000"/>
                </a:schemeClr>
              </a:solidFill>
              <a:latin typeface="Open Sans" panose="020B0604020202020204" charset="0"/>
              <a:ea typeface="Open Sans" panose="020B0604020202020204" charset="0"/>
              <a:cs typeface="Open Sans" panose="020B0604020202020204" charset="0"/>
            </a:endParaRPr>
          </a:p>
        </p:txBody>
      </p:sp>
      <p:grpSp>
        <p:nvGrpSpPr>
          <p:cNvPr id="220" name="Group 219">
            <a:extLst>
              <a:ext uri="{FF2B5EF4-FFF2-40B4-BE49-F238E27FC236}">
                <a16:creationId xmlns:a16="http://schemas.microsoft.com/office/drawing/2014/main" id="{2692D558-BFE7-4CD4-A7BF-462958CFB98F}"/>
              </a:ext>
            </a:extLst>
          </p:cNvPr>
          <p:cNvGrpSpPr/>
          <p:nvPr/>
        </p:nvGrpSpPr>
        <p:grpSpPr>
          <a:xfrm>
            <a:off x="9197403" y="1620415"/>
            <a:ext cx="6113843" cy="4092545"/>
            <a:chOff x="9197403" y="1620415"/>
            <a:chExt cx="6113843" cy="4092545"/>
          </a:xfrm>
        </p:grpSpPr>
        <p:sp>
          <p:nvSpPr>
            <p:cNvPr id="207" name="Rectangle 206">
              <a:extLst>
                <a:ext uri="{FF2B5EF4-FFF2-40B4-BE49-F238E27FC236}">
                  <a16:creationId xmlns:a16="http://schemas.microsoft.com/office/drawing/2014/main" id="{ABC806A7-2058-4400-9034-3548426E95CB}"/>
                </a:ext>
              </a:extLst>
            </p:cNvPr>
            <p:cNvSpPr/>
            <p:nvPr/>
          </p:nvSpPr>
          <p:spPr>
            <a:xfrm>
              <a:off x="12140595" y="1620415"/>
              <a:ext cx="2832098" cy="405258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Rectangle 207">
              <a:extLst>
                <a:ext uri="{FF2B5EF4-FFF2-40B4-BE49-F238E27FC236}">
                  <a16:creationId xmlns:a16="http://schemas.microsoft.com/office/drawing/2014/main" id="{7F88018C-9486-4A3C-ABFF-D165D44A8A06}"/>
                </a:ext>
              </a:extLst>
            </p:cNvPr>
            <p:cNvSpPr/>
            <p:nvPr/>
          </p:nvSpPr>
          <p:spPr>
            <a:xfrm>
              <a:off x="9197403" y="1633894"/>
              <a:ext cx="2832098" cy="403910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TextBox 208">
              <a:extLst>
                <a:ext uri="{FF2B5EF4-FFF2-40B4-BE49-F238E27FC236}">
                  <a16:creationId xmlns:a16="http://schemas.microsoft.com/office/drawing/2014/main" id="{ABC08F46-798F-408B-B940-84DC4DF7781E}"/>
                </a:ext>
              </a:extLst>
            </p:cNvPr>
            <p:cNvSpPr txBox="1"/>
            <p:nvPr/>
          </p:nvSpPr>
          <p:spPr>
            <a:xfrm>
              <a:off x="13070966" y="5005074"/>
              <a:ext cx="2240280" cy="707886"/>
            </a:xfrm>
            <a:prstGeom prst="rect">
              <a:avLst/>
            </a:prstGeom>
            <a:noFill/>
          </p:spPr>
          <p:txBody>
            <a:bodyPr wrap="square" rtlCol="0">
              <a:spAutoFit/>
            </a:bodyPr>
            <a:lstStyle/>
            <a:p>
              <a:r>
                <a:rPr lang="en-IN" sz="2000" b="1" dirty="0">
                  <a:solidFill>
                    <a:schemeClr val="bg1"/>
                  </a:solidFill>
                  <a:latin typeface="+mj-lt"/>
                </a:rPr>
                <a:t>Benign</a:t>
              </a:r>
            </a:p>
            <a:p>
              <a:r>
                <a:rPr lang="en-IN" sz="2000" b="1" dirty="0">
                  <a:solidFill>
                    <a:schemeClr val="bg1"/>
                  </a:solidFill>
                  <a:latin typeface="+mj-lt"/>
                </a:rPr>
                <a:t>      0</a:t>
              </a:r>
              <a:endParaRPr lang="en-US" sz="2000" b="1" dirty="0">
                <a:solidFill>
                  <a:schemeClr val="bg1"/>
                </a:solidFill>
                <a:latin typeface="+mj-lt"/>
              </a:endParaRPr>
            </a:p>
          </p:txBody>
        </p:sp>
        <p:sp>
          <p:nvSpPr>
            <p:cNvPr id="210" name="TextBox 209">
              <a:extLst>
                <a:ext uri="{FF2B5EF4-FFF2-40B4-BE49-F238E27FC236}">
                  <a16:creationId xmlns:a16="http://schemas.microsoft.com/office/drawing/2014/main" id="{59561160-AD36-489B-933B-C4C0A86A704D}"/>
                </a:ext>
              </a:extLst>
            </p:cNvPr>
            <p:cNvSpPr txBox="1"/>
            <p:nvPr/>
          </p:nvSpPr>
          <p:spPr>
            <a:xfrm>
              <a:off x="9926988" y="5005074"/>
              <a:ext cx="2240280" cy="707886"/>
            </a:xfrm>
            <a:prstGeom prst="rect">
              <a:avLst/>
            </a:prstGeom>
            <a:noFill/>
          </p:spPr>
          <p:txBody>
            <a:bodyPr wrap="square" rtlCol="0">
              <a:spAutoFit/>
            </a:bodyPr>
            <a:lstStyle/>
            <a:p>
              <a:r>
                <a:rPr lang="en-IN" sz="2000" b="1" dirty="0">
                  <a:solidFill>
                    <a:schemeClr val="bg1"/>
                  </a:solidFill>
                  <a:latin typeface="+mj-lt"/>
                </a:rPr>
                <a:t>Malignant</a:t>
              </a:r>
            </a:p>
            <a:p>
              <a:r>
                <a:rPr lang="en-IN" sz="2000" b="1" dirty="0">
                  <a:solidFill>
                    <a:schemeClr val="bg1"/>
                  </a:solidFill>
                  <a:latin typeface="+mj-lt"/>
                </a:rPr>
                <a:t>         1</a:t>
              </a:r>
              <a:endParaRPr lang="en-US" sz="2000" b="1" dirty="0">
                <a:solidFill>
                  <a:schemeClr val="bg1"/>
                </a:solidFill>
                <a:latin typeface="+mj-lt"/>
              </a:endParaRPr>
            </a:p>
          </p:txBody>
        </p:sp>
        <p:sp>
          <p:nvSpPr>
            <p:cNvPr id="212" name="Oval 211">
              <a:extLst>
                <a:ext uri="{FF2B5EF4-FFF2-40B4-BE49-F238E27FC236}">
                  <a16:creationId xmlns:a16="http://schemas.microsoft.com/office/drawing/2014/main" id="{CDC16979-D3D0-4659-9399-B0A7A4D65D25}"/>
                </a:ext>
              </a:extLst>
            </p:cNvPr>
            <p:cNvSpPr/>
            <p:nvPr/>
          </p:nvSpPr>
          <p:spPr>
            <a:xfrm>
              <a:off x="13011148" y="3119510"/>
              <a:ext cx="1325880" cy="1165860"/>
            </a:xfrm>
            <a:prstGeom prst="ellipse">
              <a:avLst/>
            </a:prstGeom>
            <a:solidFill>
              <a:schemeClr val="bg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Oval 216">
              <a:extLst>
                <a:ext uri="{FF2B5EF4-FFF2-40B4-BE49-F238E27FC236}">
                  <a16:creationId xmlns:a16="http://schemas.microsoft.com/office/drawing/2014/main" id="{EC787D91-FB5A-4BA5-887A-62ACF2A96C99}"/>
                </a:ext>
              </a:extLst>
            </p:cNvPr>
            <p:cNvSpPr/>
            <p:nvPr/>
          </p:nvSpPr>
          <p:spPr>
            <a:xfrm>
              <a:off x="10696189" y="3179406"/>
              <a:ext cx="642492" cy="701742"/>
            </a:xfrm>
            <a:prstGeom prst="ellipse">
              <a:avLst/>
            </a:prstGeom>
            <a:solidFill>
              <a:schemeClr val="bg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1" name="Oval 220">
            <a:extLst>
              <a:ext uri="{FF2B5EF4-FFF2-40B4-BE49-F238E27FC236}">
                <a16:creationId xmlns:a16="http://schemas.microsoft.com/office/drawing/2014/main" id="{BB822CD4-C4AD-485A-9C4E-41DD98063848}"/>
              </a:ext>
            </a:extLst>
          </p:cNvPr>
          <p:cNvSpPr/>
          <p:nvPr/>
        </p:nvSpPr>
        <p:spPr>
          <a:xfrm>
            <a:off x="10594503" y="3828580"/>
            <a:ext cx="376793" cy="499121"/>
          </a:xfrm>
          <a:prstGeom prst="ellipse">
            <a:avLst/>
          </a:prstGeom>
          <a:solidFill>
            <a:schemeClr val="bg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Oval 221">
            <a:extLst>
              <a:ext uri="{FF2B5EF4-FFF2-40B4-BE49-F238E27FC236}">
                <a16:creationId xmlns:a16="http://schemas.microsoft.com/office/drawing/2014/main" id="{3D19ED54-63B2-4343-A202-85E700EBDCD0}"/>
              </a:ext>
            </a:extLst>
          </p:cNvPr>
          <p:cNvSpPr/>
          <p:nvPr/>
        </p:nvSpPr>
        <p:spPr>
          <a:xfrm>
            <a:off x="10537780" y="4393691"/>
            <a:ext cx="642492" cy="517368"/>
          </a:xfrm>
          <a:prstGeom prst="ellipse">
            <a:avLst/>
          </a:prstGeom>
          <a:solidFill>
            <a:schemeClr val="bg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3" name="Oval 222">
            <a:extLst>
              <a:ext uri="{FF2B5EF4-FFF2-40B4-BE49-F238E27FC236}">
                <a16:creationId xmlns:a16="http://schemas.microsoft.com/office/drawing/2014/main" id="{E676B30B-693C-429C-9E69-FFC3105E1C53}"/>
              </a:ext>
            </a:extLst>
          </p:cNvPr>
          <p:cNvSpPr/>
          <p:nvPr/>
        </p:nvSpPr>
        <p:spPr>
          <a:xfrm>
            <a:off x="9873107" y="3413009"/>
            <a:ext cx="798699" cy="600962"/>
          </a:xfrm>
          <a:prstGeom prst="ellipse">
            <a:avLst/>
          </a:prstGeom>
          <a:solidFill>
            <a:schemeClr val="bg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Oval 223">
            <a:extLst>
              <a:ext uri="{FF2B5EF4-FFF2-40B4-BE49-F238E27FC236}">
                <a16:creationId xmlns:a16="http://schemas.microsoft.com/office/drawing/2014/main" id="{10FA0071-6F79-477F-83DA-E81252D79F37}"/>
              </a:ext>
            </a:extLst>
          </p:cNvPr>
          <p:cNvSpPr/>
          <p:nvPr/>
        </p:nvSpPr>
        <p:spPr>
          <a:xfrm>
            <a:off x="10001981" y="4090859"/>
            <a:ext cx="642492" cy="517368"/>
          </a:xfrm>
          <a:prstGeom prst="ellipse">
            <a:avLst/>
          </a:prstGeom>
          <a:solidFill>
            <a:schemeClr val="bg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Oval 224">
            <a:extLst>
              <a:ext uri="{FF2B5EF4-FFF2-40B4-BE49-F238E27FC236}">
                <a16:creationId xmlns:a16="http://schemas.microsoft.com/office/drawing/2014/main" id="{8CE3DBAA-A435-4B53-9008-18729C79591A}"/>
              </a:ext>
            </a:extLst>
          </p:cNvPr>
          <p:cNvSpPr/>
          <p:nvPr/>
        </p:nvSpPr>
        <p:spPr>
          <a:xfrm>
            <a:off x="11015741" y="3800356"/>
            <a:ext cx="642492" cy="701742"/>
          </a:xfrm>
          <a:prstGeom prst="ellipse">
            <a:avLst/>
          </a:prstGeom>
          <a:solidFill>
            <a:schemeClr val="bg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Oval 225">
            <a:extLst>
              <a:ext uri="{FF2B5EF4-FFF2-40B4-BE49-F238E27FC236}">
                <a16:creationId xmlns:a16="http://schemas.microsoft.com/office/drawing/2014/main" id="{0C58B0E3-CC8E-4DEF-9D66-938C9B358F5B}"/>
              </a:ext>
            </a:extLst>
          </p:cNvPr>
          <p:cNvSpPr/>
          <p:nvPr/>
        </p:nvSpPr>
        <p:spPr>
          <a:xfrm>
            <a:off x="9424781" y="3852011"/>
            <a:ext cx="642492" cy="517368"/>
          </a:xfrm>
          <a:prstGeom prst="ellipse">
            <a:avLst/>
          </a:prstGeom>
          <a:solidFill>
            <a:schemeClr val="bg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Oval 226">
            <a:extLst>
              <a:ext uri="{FF2B5EF4-FFF2-40B4-BE49-F238E27FC236}">
                <a16:creationId xmlns:a16="http://schemas.microsoft.com/office/drawing/2014/main" id="{79F23154-A6CE-4660-B874-E64A23528559}"/>
              </a:ext>
            </a:extLst>
          </p:cNvPr>
          <p:cNvSpPr/>
          <p:nvPr/>
        </p:nvSpPr>
        <p:spPr>
          <a:xfrm>
            <a:off x="10179050" y="2899677"/>
            <a:ext cx="642492" cy="517368"/>
          </a:xfrm>
          <a:prstGeom prst="ellipse">
            <a:avLst/>
          </a:prstGeom>
          <a:solidFill>
            <a:schemeClr val="bg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8C7D8931-1CEB-4088-A018-536B3DF575FF}"/>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6021535" y="885621"/>
            <a:ext cx="4226258" cy="253920"/>
          </a:xfrm>
          <a:prstGeom prst="rect">
            <a:avLst/>
          </a:prstGeom>
        </p:spPr>
      </p:pic>
    </p:spTree>
    <p:extLst>
      <p:ext uri="{BB962C8B-B14F-4D97-AF65-F5344CB8AC3E}">
        <p14:creationId xmlns:p14="http://schemas.microsoft.com/office/powerpoint/2010/main" val="20509398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Logistic Regression (Contd.)</a:t>
            </a:r>
          </a:p>
        </p:txBody>
      </p:sp>
      <p:sp>
        <p:nvSpPr>
          <p:cNvPr id="5" name="Rectangle 4">
            <a:extLst>
              <a:ext uri="{FF2B5EF4-FFF2-40B4-BE49-F238E27FC236}">
                <a16:creationId xmlns:a16="http://schemas.microsoft.com/office/drawing/2014/main" id="{77ABC041-4441-4A08-BCD9-D71D7BA1A8F9}"/>
              </a:ext>
            </a:extLst>
          </p:cNvPr>
          <p:cNvSpPr/>
          <p:nvPr/>
        </p:nvSpPr>
        <p:spPr>
          <a:xfrm>
            <a:off x="522439" y="2574761"/>
            <a:ext cx="8128000" cy="1323439"/>
          </a:xfrm>
          <a:prstGeom prst="rect">
            <a:avLst/>
          </a:prstGeom>
        </p:spPr>
        <p:txBody>
          <a:bodyPr>
            <a:spAutoFit/>
          </a:bodyPr>
          <a:lstStyle/>
          <a:p>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The probability distribution of output y is restricted to 1 or 0. </a:t>
            </a:r>
            <a:b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br>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This is called as </a:t>
            </a:r>
            <a:r>
              <a:rPr lang="en-IN" sz="2000" b="1" dirty="0">
                <a:solidFill>
                  <a:schemeClr val="tx1">
                    <a:lumMod val="65000"/>
                    <a:lumOff val="35000"/>
                  </a:schemeClr>
                </a:solidFill>
                <a:latin typeface="Open Sans" panose="020B0604020202020204" charset="0"/>
                <a:ea typeface="Open Sans" panose="020B0604020202020204" charset="0"/>
                <a:cs typeface="Open Sans" panose="020B0604020202020204" charset="0"/>
              </a:rPr>
              <a:t>sigmoid probability (σ)</a:t>
            </a:r>
          </a:p>
          <a:p>
            <a:endParaRPr lang="en-IN" sz="2000" b="1"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a:p>
            <a:r>
              <a:rPr lang="en-US"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If </a:t>
            </a:r>
            <a:r>
              <a:rPr lang="el-GR"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σ</a:t>
            </a:r>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a:t>
            </a:r>
            <a:r>
              <a:rPr lang="el-GR"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(θ</a:t>
            </a:r>
            <a:r>
              <a:rPr lang="en-US"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Tx) &gt; 0.5, set y = 1, else set y = 0.</a:t>
            </a:r>
            <a:endParaRPr lang="en-US" sz="2000" dirty="0">
              <a:solidFill>
                <a:schemeClr val="tx1">
                  <a:lumMod val="65000"/>
                  <a:lumOff val="35000"/>
                </a:schemeClr>
              </a:solidFill>
              <a:latin typeface="+mj-lt"/>
              <a:ea typeface="Open Sans" panose="020B0604020202020204" charset="0"/>
              <a:cs typeface="Open Sans" panose="020B0604020202020204" charset="0"/>
            </a:endParaRPr>
          </a:p>
        </p:txBody>
      </p:sp>
      <p:sp>
        <p:nvSpPr>
          <p:cNvPr id="111" name="Rectangle 110">
            <a:extLst>
              <a:ext uri="{FF2B5EF4-FFF2-40B4-BE49-F238E27FC236}">
                <a16:creationId xmlns:a16="http://schemas.microsoft.com/office/drawing/2014/main" id="{9565DB8B-4CE3-47EE-89B8-65139253333F}"/>
              </a:ext>
            </a:extLst>
          </p:cNvPr>
          <p:cNvSpPr/>
          <p:nvPr/>
        </p:nvSpPr>
        <p:spPr>
          <a:xfrm>
            <a:off x="522439" y="4193651"/>
            <a:ext cx="8128000" cy="2554545"/>
          </a:xfrm>
          <a:prstGeom prst="rect">
            <a:avLst/>
          </a:prstGeom>
        </p:spPr>
        <p:txBody>
          <a:bodyPr>
            <a:spAutoFit/>
          </a:bodyPr>
          <a:lstStyle/>
          <a:p>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Unlike Linear Regression ( and its Normal Equation solution ), </a:t>
            </a:r>
          </a:p>
          <a:p>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there is no closed form solution for finding optimal </a:t>
            </a:r>
          </a:p>
          <a:p>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weights of Logistic Regression.</a:t>
            </a:r>
          </a:p>
          <a:p>
            <a:endPar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a:p>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Instead, you must solve this with </a:t>
            </a:r>
            <a:r>
              <a:rPr lang="en-IN" sz="2000" b="1" dirty="0">
                <a:solidFill>
                  <a:schemeClr val="tx1">
                    <a:lumMod val="65000"/>
                    <a:lumOff val="35000"/>
                  </a:schemeClr>
                </a:solidFill>
                <a:latin typeface="Open Sans" panose="020B0604020202020204" charset="0"/>
                <a:ea typeface="Open Sans" panose="020B0604020202020204" charset="0"/>
                <a:cs typeface="Open Sans" panose="020B0604020202020204" charset="0"/>
              </a:rPr>
              <a:t>maximum likelihood   estimation </a:t>
            </a:r>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a probability model to detect maximum </a:t>
            </a:r>
            <a:b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br>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likelihood of something happening ).</a:t>
            </a:r>
          </a:p>
          <a:p>
            <a:endPar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p:sp>
        <p:nvSpPr>
          <p:cNvPr id="55" name="TextBox 54">
            <a:extLst>
              <a:ext uri="{FF2B5EF4-FFF2-40B4-BE49-F238E27FC236}">
                <a16:creationId xmlns:a16="http://schemas.microsoft.com/office/drawing/2014/main" id="{BD247122-FFC2-4999-AE7D-7F0D236D5AE1}"/>
              </a:ext>
            </a:extLst>
          </p:cNvPr>
          <p:cNvSpPr txBox="1"/>
          <p:nvPr/>
        </p:nvSpPr>
        <p:spPr>
          <a:xfrm>
            <a:off x="11614612" y="1245748"/>
            <a:ext cx="2807901" cy="877163"/>
          </a:xfrm>
          <a:prstGeom prst="rect">
            <a:avLst/>
          </a:prstGeom>
          <a:noFill/>
        </p:spPr>
        <p:txBody>
          <a:bodyPr wrap="square" rtlCol="0">
            <a:spAutoFit/>
          </a:bodyPr>
          <a:lstStyle/>
          <a:p>
            <a:pPr algn="ctr"/>
            <a:r>
              <a:rPr lang="en-US" sz="1700" dirty="0">
                <a:solidFill>
                  <a:schemeClr val="tx1">
                    <a:lumMod val="65000"/>
                    <a:lumOff val="35000"/>
                  </a:schemeClr>
                </a:solidFill>
                <a:latin typeface="+mj-lt"/>
              </a:rPr>
              <a:t>Probability &gt; </a:t>
            </a:r>
            <a:r>
              <a:rPr lang="en-US" sz="1700" b="1" dirty="0">
                <a:solidFill>
                  <a:schemeClr val="tx1">
                    <a:lumMod val="65000"/>
                    <a:lumOff val="35000"/>
                  </a:schemeClr>
                </a:solidFill>
                <a:latin typeface="+mj-lt"/>
              </a:rPr>
              <a:t>0.50</a:t>
            </a:r>
            <a:br>
              <a:rPr lang="en-US" sz="1700" dirty="0">
                <a:solidFill>
                  <a:schemeClr val="tx1">
                    <a:lumMod val="65000"/>
                    <a:lumOff val="35000"/>
                  </a:schemeClr>
                </a:solidFill>
                <a:latin typeface="+mj-lt"/>
              </a:rPr>
            </a:br>
            <a:r>
              <a:rPr lang="en-US" sz="1700" dirty="0">
                <a:solidFill>
                  <a:schemeClr val="tx1">
                    <a:lumMod val="65000"/>
                    <a:lumOff val="35000"/>
                  </a:schemeClr>
                </a:solidFill>
                <a:latin typeface="+mj-lt"/>
              </a:rPr>
              <a:t>Value is rounded off to 1 </a:t>
            </a:r>
          </a:p>
          <a:p>
            <a:pPr algn="ctr"/>
            <a:r>
              <a:rPr lang="en-IN" sz="1700" dirty="0">
                <a:solidFill>
                  <a:schemeClr val="tx1">
                    <a:lumMod val="65000"/>
                    <a:lumOff val="35000"/>
                  </a:schemeClr>
                </a:solidFill>
                <a:latin typeface="+mj-lt"/>
              </a:rPr>
              <a:t>Pass</a:t>
            </a:r>
            <a:endParaRPr lang="en-US" sz="1700" dirty="0">
              <a:solidFill>
                <a:schemeClr val="tx1">
                  <a:lumMod val="65000"/>
                  <a:lumOff val="35000"/>
                </a:schemeClr>
              </a:solidFill>
              <a:latin typeface="+mj-lt"/>
            </a:endParaRPr>
          </a:p>
        </p:txBody>
      </p:sp>
      <p:grpSp>
        <p:nvGrpSpPr>
          <p:cNvPr id="63" name="Group 62">
            <a:extLst>
              <a:ext uri="{FF2B5EF4-FFF2-40B4-BE49-F238E27FC236}">
                <a16:creationId xmlns:a16="http://schemas.microsoft.com/office/drawing/2014/main" id="{C55A2A32-7AC7-4377-9B93-A763F18FA36C}"/>
              </a:ext>
            </a:extLst>
          </p:cNvPr>
          <p:cNvGrpSpPr/>
          <p:nvPr/>
        </p:nvGrpSpPr>
        <p:grpSpPr>
          <a:xfrm>
            <a:off x="8591332" y="1962432"/>
            <a:ext cx="6123518" cy="5023471"/>
            <a:chOff x="2728624" y="1624592"/>
            <a:chExt cx="4979891" cy="4086353"/>
          </a:xfrm>
        </p:grpSpPr>
        <p:grpSp>
          <p:nvGrpSpPr>
            <p:cNvPr id="64" name="Group 63">
              <a:extLst>
                <a:ext uri="{FF2B5EF4-FFF2-40B4-BE49-F238E27FC236}">
                  <a16:creationId xmlns:a16="http://schemas.microsoft.com/office/drawing/2014/main" id="{0F32EC04-CE31-41F6-9B26-055386494772}"/>
                </a:ext>
              </a:extLst>
            </p:cNvPr>
            <p:cNvGrpSpPr/>
            <p:nvPr/>
          </p:nvGrpSpPr>
          <p:grpSpPr>
            <a:xfrm>
              <a:off x="2728624" y="1624592"/>
              <a:ext cx="4979891" cy="4086353"/>
              <a:chOff x="7711050" y="1884486"/>
              <a:chExt cx="3672255" cy="3013346"/>
            </a:xfrm>
          </p:grpSpPr>
          <p:cxnSp>
            <p:nvCxnSpPr>
              <p:cNvPr id="67" name="Straight Connector 66">
                <a:extLst>
                  <a:ext uri="{FF2B5EF4-FFF2-40B4-BE49-F238E27FC236}">
                    <a16:creationId xmlns:a16="http://schemas.microsoft.com/office/drawing/2014/main" id="{FE27D512-2982-4476-BE53-EBD5AA596C15}"/>
                  </a:ext>
                </a:extLst>
              </p:cNvPr>
              <p:cNvCxnSpPr>
                <a:cxnSpLocks/>
              </p:cNvCxnSpPr>
              <p:nvPr/>
            </p:nvCxnSpPr>
            <p:spPr>
              <a:xfrm flipV="1">
                <a:off x="8405179" y="2400718"/>
                <a:ext cx="2145743" cy="10924"/>
              </a:xfrm>
              <a:prstGeom prst="line">
                <a:avLst/>
              </a:prstGeom>
              <a:ln w="19050">
                <a:solidFill>
                  <a:srgbClr val="92D050"/>
                </a:solidFill>
                <a:prstDash val="lgDash"/>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364607C1-8978-4F86-AB98-F5D91ADAC622}"/>
                  </a:ext>
                </a:extLst>
              </p:cNvPr>
              <p:cNvGrpSpPr/>
              <p:nvPr/>
            </p:nvGrpSpPr>
            <p:grpSpPr>
              <a:xfrm>
                <a:off x="7711050" y="1884486"/>
                <a:ext cx="3672255" cy="3013346"/>
                <a:chOff x="7576733" y="1989523"/>
                <a:chExt cx="3672255" cy="3013346"/>
              </a:xfrm>
            </p:grpSpPr>
            <p:grpSp>
              <p:nvGrpSpPr>
                <p:cNvPr id="79" name="Group 78">
                  <a:extLst>
                    <a:ext uri="{FF2B5EF4-FFF2-40B4-BE49-F238E27FC236}">
                      <a16:creationId xmlns:a16="http://schemas.microsoft.com/office/drawing/2014/main" id="{AEC24B00-D21E-4384-9DF4-983AB9E2A423}"/>
                    </a:ext>
                  </a:extLst>
                </p:cNvPr>
                <p:cNvGrpSpPr/>
                <p:nvPr/>
              </p:nvGrpSpPr>
              <p:grpSpPr>
                <a:xfrm>
                  <a:off x="7576733" y="1989523"/>
                  <a:ext cx="3672255" cy="3013346"/>
                  <a:chOff x="4251673" y="2081761"/>
                  <a:chExt cx="3672255" cy="3013346"/>
                </a:xfrm>
              </p:grpSpPr>
              <p:sp>
                <p:nvSpPr>
                  <p:cNvPr id="82" name="TextBox 81">
                    <a:extLst>
                      <a:ext uri="{FF2B5EF4-FFF2-40B4-BE49-F238E27FC236}">
                        <a16:creationId xmlns:a16="http://schemas.microsoft.com/office/drawing/2014/main" id="{63DE69A5-5E7C-4C40-9C42-D83D916EB86F}"/>
                      </a:ext>
                    </a:extLst>
                  </p:cNvPr>
                  <p:cNvSpPr txBox="1"/>
                  <p:nvPr/>
                </p:nvSpPr>
                <p:spPr>
                  <a:xfrm>
                    <a:off x="4251673" y="3296255"/>
                    <a:ext cx="547226" cy="166159"/>
                  </a:xfrm>
                  <a:prstGeom prst="rect">
                    <a:avLst/>
                  </a:prstGeom>
                  <a:noFill/>
                </p:spPr>
                <p:txBody>
                  <a:bodyPr wrap="square" rtlCol="0">
                    <a:spAutoFit/>
                  </a:bodyPr>
                  <a:lstStyle/>
                  <a:p>
                    <a:r>
                      <a:rPr lang="en-US" sz="1200" dirty="0">
                        <a:latin typeface="Open Sans (Headings)"/>
                      </a:rPr>
                      <a:t>0.60</a:t>
                    </a:r>
                  </a:p>
                </p:txBody>
              </p:sp>
              <p:grpSp>
                <p:nvGrpSpPr>
                  <p:cNvPr id="83" name="Group 82">
                    <a:extLst>
                      <a:ext uri="{FF2B5EF4-FFF2-40B4-BE49-F238E27FC236}">
                        <a16:creationId xmlns:a16="http://schemas.microsoft.com/office/drawing/2014/main" id="{25AB5F6D-57BF-4F88-A2FD-D81F1AC8314E}"/>
                      </a:ext>
                    </a:extLst>
                  </p:cNvPr>
                  <p:cNvGrpSpPr/>
                  <p:nvPr/>
                </p:nvGrpSpPr>
                <p:grpSpPr>
                  <a:xfrm>
                    <a:off x="4270510" y="2081761"/>
                    <a:ext cx="3653418" cy="3013346"/>
                    <a:chOff x="4270510" y="2081761"/>
                    <a:chExt cx="3653418" cy="3013346"/>
                  </a:xfrm>
                </p:grpSpPr>
                <p:cxnSp>
                  <p:nvCxnSpPr>
                    <p:cNvPr id="84" name="Straight Connector 83">
                      <a:extLst>
                        <a:ext uri="{FF2B5EF4-FFF2-40B4-BE49-F238E27FC236}">
                          <a16:creationId xmlns:a16="http://schemas.microsoft.com/office/drawing/2014/main" id="{58EB2706-5BEF-43FC-9FB5-CC7EB2046067}"/>
                        </a:ext>
                      </a:extLst>
                    </p:cNvPr>
                    <p:cNvCxnSpPr>
                      <a:cxnSpLocks/>
                    </p:cNvCxnSpPr>
                    <p:nvPr/>
                  </p:nvCxnSpPr>
                  <p:spPr>
                    <a:xfrm>
                      <a:off x="5369937" y="4733371"/>
                      <a:ext cx="0" cy="191706"/>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D2E9859-9B36-48E8-AFDC-7C6A303B89C1}"/>
                        </a:ext>
                      </a:extLst>
                    </p:cNvPr>
                    <p:cNvCxnSpPr>
                      <a:cxnSpLocks/>
                    </p:cNvCxnSpPr>
                    <p:nvPr/>
                  </p:nvCxnSpPr>
                  <p:spPr>
                    <a:xfrm>
                      <a:off x="5808992" y="4746287"/>
                      <a:ext cx="0" cy="191706"/>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D82C9BC-37E5-45BD-98CA-05D00352F78B}"/>
                        </a:ext>
                      </a:extLst>
                    </p:cNvPr>
                    <p:cNvCxnSpPr>
                      <a:cxnSpLocks/>
                    </p:cNvCxnSpPr>
                    <p:nvPr/>
                  </p:nvCxnSpPr>
                  <p:spPr>
                    <a:xfrm>
                      <a:off x="6231634" y="4740045"/>
                      <a:ext cx="0" cy="191706"/>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D7E5C96-E71A-4358-8FF5-C9908AEE933D}"/>
                        </a:ext>
                      </a:extLst>
                    </p:cNvPr>
                    <p:cNvCxnSpPr>
                      <a:cxnSpLocks/>
                    </p:cNvCxnSpPr>
                    <p:nvPr/>
                  </p:nvCxnSpPr>
                  <p:spPr>
                    <a:xfrm>
                      <a:off x="6565375" y="4738865"/>
                      <a:ext cx="0" cy="191706"/>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151B38D7-FB27-4891-AC31-18F1E9C42AA6}"/>
                        </a:ext>
                      </a:extLst>
                    </p:cNvPr>
                    <p:cNvCxnSpPr>
                      <a:cxnSpLocks/>
                    </p:cNvCxnSpPr>
                    <p:nvPr/>
                  </p:nvCxnSpPr>
                  <p:spPr>
                    <a:xfrm flipV="1">
                      <a:off x="4953598" y="2081761"/>
                      <a:ext cx="0" cy="285881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A465C75-AF9B-4CAA-81CC-CF39A3FDDD34}"/>
                        </a:ext>
                      </a:extLst>
                    </p:cNvPr>
                    <p:cNvCxnSpPr>
                      <a:cxnSpLocks/>
                    </p:cNvCxnSpPr>
                    <p:nvPr/>
                  </p:nvCxnSpPr>
                  <p:spPr>
                    <a:xfrm>
                      <a:off x="4771795" y="4756246"/>
                      <a:ext cx="3152133"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515B1C-DDA4-4BB8-A2EB-67FA1D085AE4}"/>
                        </a:ext>
                      </a:extLst>
                    </p:cNvPr>
                    <p:cNvCxnSpPr>
                      <a:cxnSpLocks/>
                    </p:cNvCxnSpPr>
                    <p:nvPr/>
                  </p:nvCxnSpPr>
                  <p:spPr>
                    <a:xfrm flipH="1">
                      <a:off x="4766332" y="4355780"/>
                      <a:ext cx="200178"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9FA2CF1-BB2A-42D6-AF63-9F699441A757}"/>
                        </a:ext>
                      </a:extLst>
                    </p:cNvPr>
                    <p:cNvCxnSpPr>
                      <a:cxnSpLocks/>
                    </p:cNvCxnSpPr>
                    <p:nvPr/>
                  </p:nvCxnSpPr>
                  <p:spPr>
                    <a:xfrm flipH="1">
                      <a:off x="4771499" y="3875283"/>
                      <a:ext cx="200178"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FA14EDB-9D9C-4A48-9A7B-7E347AC7CAA4}"/>
                        </a:ext>
                      </a:extLst>
                    </p:cNvPr>
                    <p:cNvCxnSpPr>
                      <a:cxnSpLocks/>
                    </p:cNvCxnSpPr>
                    <p:nvPr/>
                  </p:nvCxnSpPr>
                  <p:spPr>
                    <a:xfrm flipH="1">
                      <a:off x="4766332" y="3456430"/>
                      <a:ext cx="200178"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6927E3B-0722-4483-A753-E20539CC7259}"/>
                        </a:ext>
                      </a:extLst>
                    </p:cNvPr>
                    <p:cNvCxnSpPr>
                      <a:cxnSpLocks/>
                    </p:cNvCxnSpPr>
                    <p:nvPr/>
                  </p:nvCxnSpPr>
                  <p:spPr>
                    <a:xfrm flipH="1">
                      <a:off x="4753420" y="2934837"/>
                      <a:ext cx="200178"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284370-4BB5-45E3-9C48-C3EC2874FAF1}"/>
                        </a:ext>
                      </a:extLst>
                    </p:cNvPr>
                    <p:cNvCxnSpPr>
                      <a:cxnSpLocks/>
                    </p:cNvCxnSpPr>
                    <p:nvPr/>
                  </p:nvCxnSpPr>
                  <p:spPr>
                    <a:xfrm flipH="1">
                      <a:off x="4771499" y="2437620"/>
                      <a:ext cx="200178"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1AAFA74-4E91-4A37-BE60-B66A97350242}"/>
                        </a:ext>
                      </a:extLst>
                    </p:cNvPr>
                    <p:cNvCxnSpPr>
                      <a:cxnSpLocks/>
                    </p:cNvCxnSpPr>
                    <p:nvPr/>
                  </p:nvCxnSpPr>
                  <p:spPr>
                    <a:xfrm>
                      <a:off x="6914491" y="4738865"/>
                      <a:ext cx="0" cy="191706"/>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BB1D7E93-D8A2-464E-AA64-18B67529B276}"/>
                        </a:ext>
                      </a:extLst>
                    </p:cNvPr>
                    <p:cNvSpPr txBox="1"/>
                    <p:nvPr/>
                  </p:nvSpPr>
                  <p:spPr>
                    <a:xfrm>
                      <a:off x="4275643" y="4183244"/>
                      <a:ext cx="547226" cy="166159"/>
                    </a:xfrm>
                    <a:prstGeom prst="rect">
                      <a:avLst/>
                    </a:prstGeom>
                    <a:noFill/>
                  </p:spPr>
                  <p:txBody>
                    <a:bodyPr wrap="square" rtlCol="0">
                      <a:spAutoFit/>
                    </a:bodyPr>
                    <a:lstStyle/>
                    <a:p>
                      <a:r>
                        <a:rPr lang="en-US" sz="1200" dirty="0">
                          <a:latin typeface="Open Sans (Headings)"/>
                        </a:rPr>
                        <a:t>0.20</a:t>
                      </a:r>
                    </a:p>
                  </p:txBody>
                </p:sp>
                <p:sp>
                  <p:nvSpPr>
                    <p:cNvPr id="97" name="TextBox 96">
                      <a:extLst>
                        <a:ext uri="{FF2B5EF4-FFF2-40B4-BE49-F238E27FC236}">
                          <a16:creationId xmlns:a16="http://schemas.microsoft.com/office/drawing/2014/main" id="{2055324D-09A0-4439-AB87-367094E135A3}"/>
                        </a:ext>
                      </a:extLst>
                    </p:cNvPr>
                    <p:cNvSpPr txBox="1"/>
                    <p:nvPr/>
                  </p:nvSpPr>
                  <p:spPr>
                    <a:xfrm>
                      <a:off x="4273932" y="3729476"/>
                      <a:ext cx="547226" cy="166159"/>
                    </a:xfrm>
                    <a:prstGeom prst="rect">
                      <a:avLst/>
                    </a:prstGeom>
                    <a:noFill/>
                  </p:spPr>
                  <p:txBody>
                    <a:bodyPr wrap="square" rtlCol="0">
                      <a:spAutoFit/>
                    </a:bodyPr>
                    <a:lstStyle/>
                    <a:p>
                      <a:r>
                        <a:rPr lang="en-US" sz="1200" dirty="0">
                          <a:latin typeface="Open Sans (Headings)"/>
                        </a:rPr>
                        <a:t>0.40</a:t>
                      </a:r>
                    </a:p>
                  </p:txBody>
                </p:sp>
                <p:sp>
                  <p:nvSpPr>
                    <p:cNvPr id="98" name="TextBox 97">
                      <a:extLst>
                        <a:ext uri="{FF2B5EF4-FFF2-40B4-BE49-F238E27FC236}">
                          <a16:creationId xmlns:a16="http://schemas.microsoft.com/office/drawing/2014/main" id="{E88F9969-05E5-45EF-8C1E-C0BEA53DFF65}"/>
                        </a:ext>
                      </a:extLst>
                    </p:cNvPr>
                    <p:cNvSpPr txBox="1"/>
                    <p:nvPr/>
                  </p:nvSpPr>
                  <p:spPr>
                    <a:xfrm>
                      <a:off x="4270510" y="2791114"/>
                      <a:ext cx="547226" cy="166159"/>
                    </a:xfrm>
                    <a:prstGeom prst="rect">
                      <a:avLst/>
                    </a:prstGeom>
                    <a:noFill/>
                  </p:spPr>
                  <p:txBody>
                    <a:bodyPr wrap="square" rtlCol="0">
                      <a:spAutoFit/>
                    </a:bodyPr>
                    <a:lstStyle/>
                    <a:p>
                      <a:r>
                        <a:rPr lang="en-US" sz="1200" dirty="0">
                          <a:latin typeface="Open Sans (Headings)"/>
                        </a:rPr>
                        <a:t>0.80</a:t>
                      </a:r>
                    </a:p>
                  </p:txBody>
                </p:sp>
                <p:sp>
                  <p:nvSpPr>
                    <p:cNvPr id="99" name="TextBox 98">
                      <a:extLst>
                        <a:ext uri="{FF2B5EF4-FFF2-40B4-BE49-F238E27FC236}">
                          <a16:creationId xmlns:a16="http://schemas.microsoft.com/office/drawing/2014/main" id="{C97C8E12-F28A-4952-8A6A-38F1503A385F}"/>
                        </a:ext>
                      </a:extLst>
                    </p:cNvPr>
                    <p:cNvSpPr txBox="1"/>
                    <p:nvPr/>
                  </p:nvSpPr>
                  <p:spPr>
                    <a:xfrm>
                      <a:off x="4289348" y="2285971"/>
                      <a:ext cx="547226" cy="166159"/>
                    </a:xfrm>
                    <a:prstGeom prst="rect">
                      <a:avLst/>
                    </a:prstGeom>
                    <a:noFill/>
                  </p:spPr>
                  <p:txBody>
                    <a:bodyPr wrap="square" rtlCol="0">
                      <a:spAutoFit/>
                    </a:bodyPr>
                    <a:lstStyle/>
                    <a:p>
                      <a:r>
                        <a:rPr lang="en-US" sz="1200" dirty="0">
                          <a:latin typeface="Open Sans (Headings)"/>
                        </a:rPr>
                        <a:t>1.00</a:t>
                      </a:r>
                    </a:p>
                  </p:txBody>
                </p:sp>
                <p:cxnSp>
                  <p:nvCxnSpPr>
                    <p:cNvPr id="100" name="Straight Connector 99">
                      <a:extLst>
                        <a:ext uri="{FF2B5EF4-FFF2-40B4-BE49-F238E27FC236}">
                          <a16:creationId xmlns:a16="http://schemas.microsoft.com/office/drawing/2014/main" id="{3600767D-F8C8-43E7-B859-E36790B0FD0C}"/>
                        </a:ext>
                      </a:extLst>
                    </p:cNvPr>
                    <p:cNvCxnSpPr>
                      <a:cxnSpLocks/>
                    </p:cNvCxnSpPr>
                    <p:nvPr/>
                  </p:nvCxnSpPr>
                  <p:spPr>
                    <a:xfrm>
                      <a:off x="7282791" y="4738865"/>
                      <a:ext cx="0" cy="191706"/>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95E41D6D-140E-4D4A-8DDE-3A1CA3A03B93}"/>
                        </a:ext>
                      </a:extLst>
                    </p:cNvPr>
                    <p:cNvSpPr txBox="1"/>
                    <p:nvPr/>
                  </p:nvSpPr>
                  <p:spPr>
                    <a:xfrm>
                      <a:off x="5283940" y="4920721"/>
                      <a:ext cx="186130" cy="166159"/>
                    </a:xfrm>
                    <a:prstGeom prst="rect">
                      <a:avLst/>
                    </a:prstGeom>
                    <a:noFill/>
                  </p:spPr>
                  <p:txBody>
                    <a:bodyPr wrap="square" rtlCol="0">
                      <a:spAutoFit/>
                    </a:bodyPr>
                    <a:lstStyle/>
                    <a:p>
                      <a:r>
                        <a:rPr lang="en-US" sz="1200" dirty="0">
                          <a:latin typeface="Open Sans (Headings)"/>
                        </a:rPr>
                        <a:t>1</a:t>
                      </a:r>
                    </a:p>
                  </p:txBody>
                </p:sp>
                <p:sp>
                  <p:nvSpPr>
                    <p:cNvPr id="102" name="TextBox 101">
                      <a:extLst>
                        <a:ext uri="{FF2B5EF4-FFF2-40B4-BE49-F238E27FC236}">
                          <a16:creationId xmlns:a16="http://schemas.microsoft.com/office/drawing/2014/main" id="{A69A4461-78AA-4921-9BDD-7EB6441A8EA2}"/>
                        </a:ext>
                      </a:extLst>
                    </p:cNvPr>
                    <p:cNvSpPr txBox="1"/>
                    <p:nvPr/>
                  </p:nvSpPr>
                  <p:spPr>
                    <a:xfrm>
                      <a:off x="5719439" y="4925300"/>
                      <a:ext cx="213190" cy="166159"/>
                    </a:xfrm>
                    <a:prstGeom prst="rect">
                      <a:avLst/>
                    </a:prstGeom>
                    <a:noFill/>
                  </p:spPr>
                  <p:txBody>
                    <a:bodyPr wrap="square" rtlCol="0">
                      <a:spAutoFit/>
                    </a:bodyPr>
                    <a:lstStyle/>
                    <a:p>
                      <a:r>
                        <a:rPr lang="en-US" sz="1200" dirty="0">
                          <a:latin typeface="Open Sans (Headings)"/>
                        </a:rPr>
                        <a:t>2</a:t>
                      </a:r>
                    </a:p>
                  </p:txBody>
                </p:sp>
                <p:sp>
                  <p:nvSpPr>
                    <p:cNvPr id="103" name="TextBox 102">
                      <a:extLst>
                        <a:ext uri="{FF2B5EF4-FFF2-40B4-BE49-F238E27FC236}">
                          <a16:creationId xmlns:a16="http://schemas.microsoft.com/office/drawing/2014/main" id="{D25D358D-5FB1-476C-9ED4-57364BE018F5}"/>
                        </a:ext>
                      </a:extLst>
                    </p:cNvPr>
                    <p:cNvSpPr txBox="1"/>
                    <p:nvPr/>
                  </p:nvSpPr>
                  <p:spPr>
                    <a:xfrm>
                      <a:off x="6140539" y="4919609"/>
                      <a:ext cx="203614" cy="166159"/>
                    </a:xfrm>
                    <a:prstGeom prst="rect">
                      <a:avLst/>
                    </a:prstGeom>
                    <a:noFill/>
                  </p:spPr>
                  <p:txBody>
                    <a:bodyPr wrap="square" rtlCol="0">
                      <a:spAutoFit/>
                    </a:bodyPr>
                    <a:lstStyle/>
                    <a:p>
                      <a:r>
                        <a:rPr lang="en-US" sz="1200" dirty="0">
                          <a:latin typeface="Open Sans (Headings)"/>
                        </a:rPr>
                        <a:t>3</a:t>
                      </a:r>
                    </a:p>
                  </p:txBody>
                </p:sp>
                <p:sp>
                  <p:nvSpPr>
                    <p:cNvPr id="104" name="TextBox 103">
                      <a:extLst>
                        <a:ext uri="{FF2B5EF4-FFF2-40B4-BE49-F238E27FC236}">
                          <a16:creationId xmlns:a16="http://schemas.microsoft.com/office/drawing/2014/main" id="{97514ABE-6D37-4CF8-9573-8CC1DCD1B900}"/>
                        </a:ext>
                      </a:extLst>
                    </p:cNvPr>
                    <p:cNvSpPr txBox="1"/>
                    <p:nvPr/>
                  </p:nvSpPr>
                  <p:spPr>
                    <a:xfrm>
                      <a:off x="6470558" y="4925077"/>
                      <a:ext cx="178021" cy="166159"/>
                    </a:xfrm>
                    <a:prstGeom prst="rect">
                      <a:avLst/>
                    </a:prstGeom>
                    <a:noFill/>
                  </p:spPr>
                  <p:txBody>
                    <a:bodyPr wrap="square" rtlCol="0">
                      <a:spAutoFit/>
                    </a:bodyPr>
                    <a:lstStyle/>
                    <a:p>
                      <a:r>
                        <a:rPr lang="en-US" sz="1200" dirty="0">
                          <a:latin typeface="Open Sans (Headings)"/>
                        </a:rPr>
                        <a:t>4</a:t>
                      </a:r>
                    </a:p>
                  </p:txBody>
                </p:sp>
                <p:sp>
                  <p:nvSpPr>
                    <p:cNvPr id="105" name="TextBox 104">
                      <a:extLst>
                        <a:ext uri="{FF2B5EF4-FFF2-40B4-BE49-F238E27FC236}">
                          <a16:creationId xmlns:a16="http://schemas.microsoft.com/office/drawing/2014/main" id="{66801886-70E8-4FE4-94DD-218F45126186}"/>
                        </a:ext>
                      </a:extLst>
                    </p:cNvPr>
                    <p:cNvSpPr txBox="1"/>
                    <p:nvPr/>
                  </p:nvSpPr>
                  <p:spPr>
                    <a:xfrm>
                      <a:off x="6810035" y="4928948"/>
                      <a:ext cx="199888" cy="166159"/>
                    </a:xfrm>
                    <a:prstGeom prst="rect">
                      <a:avLst/>
                    </a:prstGeom>
                    <a:noFill/>
                  </p:spPr>
                  <p:txBody>
                    <a:bodyPr wrap="square" rtlCol="0">
                      <a:spAutoFit/>
                    </a:bodyPr>
                    <a:lstStyle/>
                    <a:p>
                      <a:r>
                        <a:rPr lang="en-US" sz="1200" dirty="0">
                          <a:latin typeface="Open Sans (Headings)"/>
                        </a:rPr>
                        <a:t>5</a:t>
                      </a:r>
                    </a:p>
                  </p:txBody>
                </p:sp>
                <p:sp>
                  <p:nvSpPr>
                    <p:cNvPr id="106" name="TextBox 105">
                      <a:extLst>
                        <a:ext uri="{FF2B5EF4-FFF2-40B4-BE49-F238E27FC236}">
                          <a16:creationId xmlns:a16="http://schemas.microsoft.com/office/drawing/2014/main" id="{DED8BD75-F6B6-45C6-BB15-DE099C5FDFA3}"/>
                        </a:ext>
                      </a:extLst>
                    </p:cNvPr>
                    <p:cNvSpPr txBox="1"/>
                    <p:nvPr/>
                  </p:nvSpPr>
                  <p:spPr>
                    <a:xfrm>
                      <a:off x="7183569" y="4925300"/>
                      <a:ext cx="198445" cy="166159"/>
                    </a:xfrm>
                    <a:prstGeom prst="rect">
                      <a:avLst/>
                    </a:prstGeom>
                    <a:noFill/>
                  </p:spPr>
                  <p:txBody>
                    <a:bodyPr wrap="square" rtlCol="0">
                      <a:spAutoFit/>
                    </a:bodyPr>
                    <a:lstStyle/>
                    <a:p>
                      <a:r>
                        <a:rPr lang="en-US" sz="1200" dirty="0">
                          <a:latin typeface="Open Sans (Headings)"/>
                        </a:rPr>
                        <a:t>6</a:t>
                      </a:r>
                    </a:p>
                  </p:txBody>
                </p:sp>
                <p:cxnSp>
                  <p:nvCxnSpPr>
                    <p:cNvPr id="107" name="Connector: Curved 106">
                      <a:extLst>
                        <a:ext uri="{FF2B5EF4-FFF2-40B4-BE49-F238E27FC236}">
                          <a16:creationId xmlns:a16="http://schemas.microsoft.com/office/drawing/2014/main" id="{7512D349-5CFD-4D67-B3F8-51005D1F4596}"/>
                        </a:ext>
                      </a:extLst>
                    </p:cNvPr>
                    <p:cNvCxnSpPr>
                      <a:cxnSpLocks/>
                    </p:cNvCxnSpPr>
                    <p:nvPr/>
                  </p:nvCxnSpPr>
                  <p:spPr>
                    <a:xfrm flipV="1">
                      <a:off x="5155890" y="2442909"/>
                      <a:ext cx="2469855" cy="2260114"/>
                    </a:xfrm>
                    <a:prstGeom prst="curvedConnector3">
                      <a:avLst/>
                    </a:prstGeom>
                    <a:ln w="38100"/>
                  </p:spPr>
                  <p:style>
                    <a:lnRef idx="1">
                      <a:schemeClr val="accent2"/>
                    </a:lnRef>
                    <a:fillRef idx="0">
                      <a:schemeClr val="accent2"/>
                    </a:fillRef>
                    <a:effectRef idx="0">
                      <a:schemeClr val="accent2"/>
                    </a:effectRef>
                    <a:fontRef idx="minor">
                      <a:schemeClr val="tx1"/>
                    </a:fontRef>
                  </p:style>
                </p:cxnSp>
                <p:cxnSp>
                  <p:nvCxnSpPr>
                    <p:cNvPr id="108" name="Straight Connector 107">
                      <a:extLst>
                        <a:ext uri="{FF2B5EF4-FFF2-40B4-BE49-F238E27FC236}">
                          <a16:creationId xmlns:a16="http://schemas.microsoft.com/office/drawing/2014/main" id="{FA991A93-7CA0-4AEE-B588-EA44630E970D}"/>
                        </a:ext>
                      </a:extLst>
                    </p:cNvPr>
                    <p:cNvCxnSpPr>
                      <a:cxnSpLocks/>
                    </p:cNvCxnSpPr>
                    <p:nvPr/>
                  </p:nvCxnSpPr>
                  <p:spPr>
                    <a:xfrm>
                      <a:off x="4966510" y="2437620"/>
                      <a:ext cx="2780205"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5A6903B-F590-4BC3-A31A-1C118B2D7F3F}"/>
                        </a:ext>
                      </a:extLst>
                    </p:cNvPr>
                    <p:cNvCxnSpPr>
                      <a:cxnSpLocks/>
                    </p:cNvCxnSpPr>
                    <p:nvPr/>
                  </p:nvCxnSpPr>
                  <p:spPr>
                    <a:xfrm>
                      <a:off x="4903155" y="4716764"/>
                      <a:ext cx="2780205"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77" name="Straight Connector 76">
                  <a:extLst>
                    <a:ext uri="{FF2B5EF4-FFF2-40B4-BE49-F238E27FC236}">
                      <a16:creationId xmlns:a16="http://schemas.microsoft.com/office/drawing/2014/main" id="{9A8BF508-71D7-483C-8D58-B7CA204A2888}"/>
                    </a:ext>
                  </a:extLst>
                </p:cNvPr>
                <p:cNvCxnSpPr>
                  <a:cxnSpLocks/>
                </p:cNvCxnSpPr>
                <p:nvPr/>
              </p:nvCxnSpPr>
              <p:spPr>
                <a:xfrm flipV="1">
                  <a:off x="8291570" y="3551696"/>
                  <a:ext cx="2780205" cy="88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7A1E00E0-3130-44B9-887C-7A088CBEEB78}"/>
                    </a:ext>
                  </a:extLst>
                </p:cNvPr>
                <p:cNvSpPr txBox="1"/>
                <p:nvPr/>
              </p:nvSpPr>
              <p:spPr>
                <a:xfrm>
                  <a:off x="7729133" y="3448883"/>
                  <a:ext cx="547226" cy="166159"/>
                </a:xfrm>
                <a:prstGeom prst="rect">
                  <a:avLst/>
                </a:prstGeom>
                <a:noFill/>
              </p:spPr>
              <p:txBody>
                <a:bodyPr wrap="square" rtlCol="0">
                  <a:spAutoFit/>
                </a:bodyPr>
                <a:lstStyle/>
                <a:p>
                  <a:r>
                    <a:rPr lang="en-US" sz="1200" dirty="0">
                      <a:solidFill>
                        <a:srgbClr val="FF0000"/>
                      </a:solidFill>
                      <a:latin typeface="Open Sans (Headings)"/>
                    </a:rPr>
                    <a:t>0.50</a:t>
                  </a:r>
                </a:p>
              </p:txBody>
            </p:sp>
          </p:grpSp>
          <p:cxnSp>
            <p:nvCxnSpPr>
              <p:cNvPr id="69" name="Straight Connector 68">
                <a:extLst>
                  <a:ext uri="{FF2B5EF4-FFF2-40B4-BE49-F238E27FC236}">
                    <a16:creationId xmlns:a16="http://schemas.microsoft.com/office/drawing/2014/main" id="{759C74A4-1DC2-468B-AEDA-38479F951847}"/>
                  </a:ext>
                </a:extLst>
              </p:cNvPr>
              <p:cNvCxnSpPr/>
              <p:nvPr/>
            </p:nvCxnSpPr>
            <p:spPr>
              <a:xfrm flipV="1">
                <a:off x="10550922" y="2334917"/>
                <a:ext cx="0" cy="2170831"/>
              </a:xfrm>
              <a:prstGeom prst="line">
                <a:avLst/>
              </a:prstGeom>
              <a:ln w="19050">
                <a:solidFill>
                  <a:srgbClr val="92D050"/>
                </a:solidFill>
                <a:prstDash val="lgDash"/>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1A10499C-25CE-48ED-AE93-F540DCCF7E85}"/>
                  </a:ext>
                </a:extLst>
              </p:cNvPr>
              <p:cNvSpPr/>
              <p:nvPr/>
            </p:nvSpPr>
            <p:spPr>
              <a:xfrm>
                <a:off x="10485610" y="2343568"/>
                <a:ext cx="130624" cy="13275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Headings)"/>
                </a:endParaRPr>
              </a:p>
            </p:txBody>
          </p:sp>
          <p:cxnSp>
            <p:nvCxnSpPr>
              <p:cNvPr id="71" name="Straight Connector 70">
                <a:extLst>
                  <a:ext uri="{FF2B5EF4-FFF2-40B4-BE49-F238E27FC236}">
                    <a16:creationId xmlns:a16="http://schemas.microsoft.com/office/drawing/2014/main" id="{F879354B-6FF3-4235-A831-4FF8212AA12A}"/>
                  </a:ext>
                </a:extLst>
              </p:cNvPr>
              <p:cNvCxnSpPr/>
              <p:nvPr/>
            </p:nvCxnSpPr>
            <p:spPr>
              <a:xfrm flipV="1">
                <a:off x="9604772" y="3998692"/>
                <a:ext cx="0" cy="51968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D93F24A-928B-491F-AE55-78BB376A766D}"/>
                  </a:ext>
                </a:extLst>
              </p:cNvPr>
              <p:cNvCxnSpPr>
                <a:cxnSpLocks/>
              </p:cNvCxnSpPr>
              <p:nvPr/>
            </p:nvCxnSpPr>
            <p:spPr>
              <a:xfrm flipH="1" flipV="1">
                <a:off x="8432327" y="3974709"/>
                <a:ext cx="1143859" cy="6441"/>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D641FFDF-91ED-4029-9881-D89450B0FA0E}"/>
                  </a:ext>
                </a:extLst>
              </p:cNvPr>
              <p:cNvSpPr/>
              <p:nvPr/>
            </p:nvSpPr>
            <p:spPr>
              <a:xfrm>
                <a:off x="9535552" y="3922604"/>
                <a:ext cx="130624" cy="13275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Headings)"/>
                </a:endParaRPr>
              </a:p>
            </p:txBody>
          </p:sp>
          <p:sp>
            <p:nvSpPr>
              <p:cNvPr id="74" name="TextBox 73">
                <a:extLst>
                  <a:ext uri="{FF2B5EF4-FFF2-40B4-BE49-F238E27FC236}">
                    <a16:creationId xmlns:a16="http://schemas.microsoft.com/office/drawing/2014/main" id="{20DB0235-BF2D-448C-B9E9-F2B69573ABF5}"/>
                  </a:ext>
                </a:extLst>
              </p:cNvPr>
              <p:cNvSpPr txBox="1"/>
              <p:nvPr/>
            </p:nvSpPr>
            <p:spPr>
              <a:xfrm>
                <a:off x="7892561" y="3835289"/>
                <a:ext cx="547226" cy="166159"/>
              </a:xfrm>
              <a:prstGeom prst="rect">
                <a:avLst/>
              </a:prstGeom>
              <a:noFill/>
            </p:spPr>
            <p:txBody>
              <a:bodyPr wrap="square" rtlCol="0">
                <a:spAutoFit/>
              </a:bodyPr>
              <a:lstStyle/>
              <a:p>
                <a:r>
                  <a:rPr lang="en-US" sz="1200" dirty="0">
                    <a:solidFill>
                      <a:srgbClr val="FF0000"/>
                    </a:solidFill>
                    <a:latin typeface="Open Sans (Headings)"/>
                  </a:rPr>
                  <a:t>0.29</a:t>
                </a:r>
              </a:p>
            </p:txBody>
          </p:sp>
          <p:sp>
            <p:nvSpPr>
              <p:cNvPr id="75" name="TextBox 74">
                <a:extLst>
                  <a:ext uri="{FF2B5EF4-FFF2-40B4-BE49-F238E27FC236}">
                    <a16:creationId xmlns:a16="http://schemas.microsoft.com/office/drawing/2014/main" id="{6B4EDC5A-A014-432F-AC47-597279EEF55C}"/>
                  </a:ext>
                </a:extLst>
              </p:cNvPr>
              <p:cNvSpPr txBox="1"/>
              <p:nvPr/>
            </p:nvSpPr>
            <p:spPr>
              <a:xfrm>
                <a:off x="7880575" y="2302735"/>
                <a:ext cx="547226" cy="166159"/>
              </a:xfrm>
              <a:prstGeom prst="rect">
                <a:avLst/>
              </a:prstGeom>
              <a:noFill/>
            </p:spPr>
            <p:txBody>
              <a:bodyPr wrap="square" rtlCol="0">
                <a:spAutoFit/>
              </a:bodyPr>
              <a:lstStyle/>
              <a:p>
                <a:r>
                  <a:rPr lang="en-US" sz="1200" dirty="0">
                    <a:solidFill>
                      <a:srgbClr val="92D050"/>
                    </a:solidFill>
                    <a:latin typeface="Open Sans (Headings)"/>
                  </a:rPr>
                  <a:t>0.90</a:t>
                </a:r>
              </a:p>
            </p:txBody>
          </p:sp>
        </p:grpSp>
        <p:sp>
          <p:nvSpPr>
            <p:cNvPr id="65" name="TextBox 64">
              <a:extLst>
                <a:ext uri="{FF2B5EF4-FFF2-40B4-BE49-F238E27FC236}">
                  <a16:creationId xmlns:a16="http://schemas.microsoft.com/office/drawing/2014/main" id="{368300CE-F489-4FC2-B988-0725B5C7B70E}"/>
                </a:ext>
              </a:extLst>
            </p:cNvPr>
            <p:cNvSpPr txBox="1"/>
            <p:nvPr/>
          </p:nvSpPr>
          <p:spPr>
            <a:xfrm>
              <a:off x="3898580" y="3488760"/>
              <a:ext cx="1788127" cy="325470"/>
            </a:xfrm>
            <a:prstGeom prst="rect">
              <a:avLst/>
            </a:prstGeom>
            <a:noFill/>
          </p:spPr>
          <p:txBody>
            <a:bodyPr wrap="square" rtlCol="0">
              <a:spAutoFit/>
            </a:bodyPr>
            <a:lstStyle/>
            <a:p>
              <a:r>
                <a:rPr lang="en-US" sz="2000" dirty="0">
                  <a:solidFill>
                    <a:srgbClr val="FF0000"/>
                  </a:solidFill>
                  <a:latin typeface="Open Sans (Headings)"/>
                </a:rPr>
                <a:t>Threshold Value</a:t>
              </a:r>
            </a:p>
          </p:txBody>
        </p:sp>
        <p:cxnSp>
          <p:nvCxnSpPr>
            <p:cNvPr id="66" name="Straight Connector 65">
              <a:extLst>
                <a:ext uri="{FF2B5EF4-FFF2-40B4-BE49-F238E27FC236}">
                  <a16:creationId xmlns:a16="http://schemas.microsoft.com/office/drawing/2014/main" id="{74651B0B-8111-473E-B429-6C7F83EA76D2}"/>
                </a:ext>
              </a:extLst>
            </p:cNvPr>
            <p:cNvCxnSpPr>
              <a:cxnSpLocks/>
            </p:cNvCxnSpPr>
            <p:nvPr/>
          </p:nvCxnSpPr>
          <p:spPr>
            <a:xfrm>
              <a:off x="5641385" y="3749040"/>
              <a:ext cx="0" cy="143020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sp>
        <p:nvSpPr>
          <p:cNvPr id="110" name="TextBox 109">
            <a:extLst>
              <a:ext uri="{FF2B5EF4-FFF2-40B4-BE49-F238E27FC236}">
                <a16:creationId xmlns:a16="http://schemas.microsoft.com/office/drawing/2014/main" id="{C1345280-0EBA-4C01-9F7E-6A9786F0C26F}"/>
              </a:ext>
            </a:extLst>
          </p:cNvPr>
          <p:cNvSpPr txBox="1"/>
          <p:nvPr/>
        </p:nvSpPr>
        <p:spPr>
          <a:xfrm rot="16200000">
            <a:off x="6385696" y="4295010"/>
            <a:ext cx="4061237" cy="353943"/>
          </a:xfrm>
          <a:prstGeom prst="rect">
            <a:avLst/>
          </a:prstGeom>
          <a:noFill/>
        </p:spPr>
        <p:txBody>
          <a:bodyPr wrap="square" rtlCol="0">
            <a:spAutoFit/>
          </a:bodyPr>
          <a:lstStyle/>
          <a:p>
            <a:pPr algn="ctr"/>
            <a:r>
              <a:rPr lang="en-US" sz="1700" dirty="0">
                <a:solidFill>
                  <a:schemeClr val="tx1">
                    <a:lumMod val="75000"/>
                    <a:lumOff val="25000"/>
                  </a:schemeClr>
                </a:solidFill>
                <a:latin typeface="+mj-lt"/>
                <a:ea typeface="Open Sans ExtraBold" panose="020B0604020202020204" charset="0"/>
                <a:cs typeface="Open Sans ExtraBold" panose="020B0604020202020204" charset="0"/>
              </a:rPr>
              <a:t>Probability of passing exam</a:t>
            </a:r>
          </a:p>
        </p:txBody>
      </p:sp>
      <p:sp>
        <p:nvSpPr>
          <p:cNvPr id="112" name="TextBox 111">
            <a:extLst>
              <a:ext uri="{FF2B5EF4-FFF2-40B4-BE49-F238E27FC236}">
                <a16:creationId xmlns:a16="http://schemas.microsoft.com/office/drawing/2014/main" id="{9BB67892-7B7F-40E9-AAEA-DABF1683306D}"/>
              </a:ext>
            </a:extLst>
          </p:cNvPr>
          <p:cNvSpPr txBox="1"/>
          <p:nvPr/>
        </p:nvSpPr>
        <p:spPr>
          <a:xfrm>
            <a:off x="9870976" y="7135042"/>
            <a:ext cx="4419169" cy="353943"/>
          </a:xfrm>
          <a:prstGeom prst="rect">
            <a:avLst/>
          </a:prstGeom>
          <a:noFill/>
        </p:spPr>
        <p:txBody>
          <a:bodyPr wrap="square" rtlCol="0">
            <a:spAutoFit/>
          </a:bodyPr>
          <a:lstStyle/>
          <a:p>
            <a:pPr algn="ctr"/>
            <a:r>
              <a:rPr lang="en-US" sz="1700" dirty="0">
                <a:solidFill>
                  <a:schemeClr val="tx1">
                    <a:lumMod val="75000"/>
                    <a:lumOff val="25000"/>
                  </a:schemeClr>
                </a:solidFill>
                <a:latin typeface="+mj-lt"/>
              </a:rPr>
              <a:t>Hours studied</a:t>
            </a:r>
          </a:p>
        </p:txBody>
      </p:sp>
      <p:sp>
        <p:nvSpPr>
          <p:cNvPr id="115" name="TextBox 114">
            <a:extLst>
              <a:ext uri="{FF2B5EF4-FFF2-40B4-BE49-F238E27FC236}">
                <a16:creationId xmlns:a16="http://schemas.microsoft.com/office/drawing/2014/main" id="{6EE55BCC-221A-4CAF-B11E-1F628E681161}"/>
              </a:ext>
            </a:extLst>
          </p:cNvPr>
          <p:cNvSpPr txBox="1"/>
          <p:nvPr/>
        </p:nvSpPr>
        <p:spPr>
          <a:xfrm>
            <a:off x="13411968" y="5262382"/>
            <a:ext cx="2765155" cy="877163"/>
          </a:xfrm>
          <a:prstGeom prst="rect">
            <a:avLst/>
          </a:prstGeom>
          <a:noFill/>
        </p:spPr>
        <p:txBody>
          <a:bodyPr wrap="square" rtlCol="0">
            <a:spAutoFit/>
          </a:bodyPr>
          <a:lstStyle/>
          <a:p>
            <a:pPr algn="ctr"/>
            <a:r>
              <a:rPr lang="en-US" sz="1700" dirty="0">
                <a:solidFill>
                  <a:schemeClr val="tx1">
                    <a:lumMod val="65000"/>
                    <a:lumOff val="35000"/>
                  </a:schemeClr>
                </a:solidFill>
                <a:latin typeface="+mj-lt"/>
              </a:rPr>
              <a:t>Probability &lt; 0.50</a:t>
            </a:r>
          </a:p>
          <a:p>
            <a:pPr algn="ctr"/>
            <a:r>
              <a:rPr lang="en-IN" sz="1700" dirty="0">
                <a:solidFill>
                  <a:schemeClr val="tx1">
                    <a:lumMod val="65000"/>
                    <a:lumOff val="35000"/>
                  </a:schemeClr>
                </a:solidFill>
                <a:latin typeface="+mj-lt"/>
              </a:rPr>
              <a:t>Value is rounded off to 0 Fail</a:t>
            </a:r>
            <a:endParaRPr lang="en-US" sz="1700" dirty="0">
              <a:solidFill>
                <a:schemeClr val="tx1">
                  <a:lumMod val="65000"/>
                  <a:lumOff val="35000"/>
                </a:schemeClr>
              </a:solidFill>
              <a:latin typeface="+mj-lt"/>
            </a:endParaRPr>
          </a:p>
        </p:txBody>
      </p:sp>
      <p:sp>
        <p:nvSpPr>
          <p:cNvPr id="116" name="TextBox 115">
            <a:extLst>
              <a:ext uri="{FF2B5EF4-FFF2-40B4-BE49-F238E27FC236}">
                <a16:creationId xmlns:a16="http://schemas.microsoft.com/office/drawing/2014/main" id="{D3D1F5EB-F8BA-438B-BA1F-4C67BC17C682}"/>
              </a:ext>
            </a:extLst>
          </p:cNvPr>
          <p:cNvSpPr txBox="1"/>
          <p:nvPr/>
        </p:nvSpPr>
        <p:spPr>
          <a:xfrm>
            <a:off x="13896879" y="3374273"/>
            <a:ext cx="2198771" cy="1661993"/>
          </a:xfrm>
          <a:prstGeom prst="rect">
            <a:avLst/>
          </a:prstGeom>
          <a:noFill/>
        </p:spPr>
        <p:txBody>
          <a:bodyPr wrap="square" rtlCol="0">
            <a:spAutoFit/>
          </a:bodyPr>
          <a:lstStyle/>
          <a:p>
            <a:pPr algn="ctr"/>
            <a:r>
              <a:rPr lang="en-US" sz="1700" dirty="0">
                <a:solidFill>
                  <a:schemeClr val="tx1">
                    <a:lumMod val="65000"/>
                    <a:lumOff val="35000"/>
                  </a:schemeClr>
                </a:solidFill>
                <a:latin typeface="+mj-lt"/>
              </a:rPr>
              <a:t>Threshold value </a:t>
            </a:r>
            <a:r>
              <a:rPr lang="en-US" sz="1700" b="1" dirty="0">
                <a:solidFill>
                  <a:schemeClr val="tx1">
                    <a:lumMod val="65000"/>
                    <a:lumOff val="35000"/>
                  </a:schemeClr>
                </a:solidFill>
                <a:latin typeface="+mj-lt"/>
              </a:rPr>
              <a:t>0.50</a:t>
            </a:r>
            <a:r>
              <a:rPr lang="en-US" sz="1700" dirty="0">
                <a:solidFill>
                  <a:schemeClr val="tx1">
                    <a:lumMod val="65000"/>
                    <a:lumOff val="35000"/>
                  </a:schemeClr>
                </a:solidFill>
                <a:latin typeface="+mj-lt"/>
              </a:rPr>
              <a:t> indicates the </a:t>
            </a:r>
            <a:r>
              <a:rPr lang="en-US" sz="1700" dirty="0" err="1">
                <a:solidFill>
                  <a:schemeClr val="tx1">
                    <a:lumMod val="65000"/>
                    <a:lumOff val="35000"/>
                  </a:schemeClr>
                </a:solidFill>
                <a:latin typeface="+mj-lt"/>
              </a:rPr>
              <a:t>likelyhood</a:t>
            </a:r>
            <a:r>
              <a:rPr lang="en-US" sz="1700" dirty="0">
                <a:solidFill>
                  <a:schemeClr val="tx1">
                    <a:lumMod val="65000"/>
                    <a:lumOff val="35000"/>
                  </a:schemeClr>
                </a:solidFill>
                <a:latin typeface="+mj-lt"/>
              </a:rPr>
              <a:t> to pass after 3.5 hours of study</a:t>
            </a:r>
          </a:p>
          <a:p>
            <a:endParaRPr lang="en-US" sz="1700" dirty="0">
              <a:solidFill>
                <a:schemeClr val="tx1">
                  <a:lumMod val="65000"/>
                  <a:lumOff val="35000"/>
                </a:schemeClr>
              </a:solidFill>
              <a:latin typeface="+mj-lt"/>
            </a:endParaRPr>
          </a:p>
        </p:txBody>
      </p:sp>
      <p:pic>
        <p:nvPicPr>
          <p:cNvPr id="56" name="Picture 55">
            <a:extLst>
              <a:ext uri="{FF2B5EF4-FFF2-40B4-BE49-F238E27FC236}">
                <a16:creationId xmlns:a16="http://schemas.microsoft.com/office/drawing/2014/main" id="{A8EE5CC6-9EAE-4C36-9A11-9305459207DE}"/>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322090" y="885621"/>
            <a:ext cx="5625149" cy="253920"/>
          </a:xfrm>
          <a:prstGeom prst="rect">
            <a:avLst/>
          </a:prstGeom>
        </p:spPr>
      </p:pic>
    </p:spTree>
    <p:extLst>
      <p:ext uri="{BB962C8B-B14F-4D97-AF65-F5344CB8AC3E}">
        <p14:creationId xmlns:p14="http://schemas.microsoft.com/office/powerpoint/2010/main" val="3847489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10" name="Google Shape;809;p40">
            <a:extLst>
              <a:ext uri="{FF2B5EF4-FFF2-40B4-BE49-F238E27FC236}">
                <a16:creationId xmlns:a16="http://schemas.microsoft.com/office/drawing/2014/main" id="{79D4DC39-CB5B-4EB1-BCE8-4AF34550DE22}"/>
              </a:ext>
            </a:extLst>
          </p:cNvPr>
          <p:cNvSpPr txBox="1">
            <a:spLocks/>
          </p:cNvSpPr>
          <p:nvPr/>
        </p:nvSpPr>
        <p:spPr>
          <a:xfrm>
            <a:off x="3078" y="249337"/>
            <a:ext cx="16258032" cy="66504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3F3F3F"/>
              </a:buClr>
              <a:buSzPts val="3200"/>
              <a:buFont typeface="Open Sans ExtraBold"/>
              <a:buNone/>
              <a:defRPr sz="3200" b="0" i="0" u="none" strike="noStrike" cap="none">
                <a:solidFill>
                  <a:srgbClr val="3F3F3F"/>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Supervised Learning</a:t>
            </a:r>
          </a:p>
        </p:txBody>
      </p:sp>
      <p:grpSp>
        <p:nvGrpSpPr>
          <p:cNvPr id="15" name="Group 14">
            <a:extLst>
              <a:ext uri="{FF2B5EF4-FFF2-40B4-BE49-F238E27FC236}">
                <a16:creationId xmlns:a16="http://schemas.microsoft.com/office/drawing/2014/main" id="{1E355B07-FCFA-4063-868E-CD6F5722A417}"/>
              </a:ext>
            </a:extLst>
          </p:cNvPr>
          <p:cNvGrpSpPr/>
          <p:nvPr/>
        </p:nvGrpSpPr>
        <p:grpSpPr>
          <a:xfrm>
            <a:off x="1302719" y="2946396"/>
            <a:ext cx="13727732" cy="3188708"/>
            <a:chOff x="1226519" y="2622546"/>
            <a:chExt cx="13727732" cy="3188708"/>
          </a:xfrm>
        </p:grpSpPr>
        <p:sp>
          <p:nvSpPr>
            <p:cNvPr id="16" name="Rectangle 15">
              <a:extLst>
                <a:ext uri="{FF2B5EF4-FFF2-40B4-BE49-F238E27FC236}">
                  <a16:creationId xmlns:a16="http://schemas.microsoft.com/office/drawing/2014/main" id="{7E00441B-AE71-4EFF-8D6E-833C99571044}"/>
                </a:ext>
              </a:extLst>
            </p:cNvPr>
            <p:cNvSpPr/>
            <p:nvPr/>
          </p:nvSpPr>
          <p:spPr>
            <a:xfrm>
              <a:off x="2404371" y="3925468"/>
              <a:ext cx="11455445" cy="707886"/>
            </a:xfrm>
            <a:prstGeom prst="rect">
              <a:avLst/>
            </a:prstGeom>
          </p:spPr>
          <p:txBody>
            <a:bodyPr wrap="square">
              <a:spAutoFit/>
            </a:bodyPr>
            <a:lstStyle/>
            <a:p>
              <a:pPr algn="ctr"/>
              <a:r>
                <a:rPr lang="en-IN"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Supervised Learning is a type of machine learning used to train models from labeled training data. It allows you to predict output for future or unseen data.</a:t>
              </a:r>
            </a:p>
          </p:txBody>
        </p:sp>
        <p:sp>
          <p:nvSpPr>
            <p:cNvPr id="17" name="Round Diagonal Corner Rectangle 5">
              <a:extLst>
                <a:ext uri="{FF2B5EF4-FFF2-40B4-BE49-F238E27FC236}">
                  <a16:creationId xmlns:a16="http://schemas.microsoft.com/office/drawing/2014/main" id="{668A231B-126D-462D-9C64-0C235F319B5E}"/>
                </a:ext>
              </a:extLst>
            </p:cNvPr>
            <p:cNvSpPr/>
            <p:nvPr/>
          </p:nvSpPr>
          <p:spPr>
            <a:xfrm>
              <a:off x="2286000" y="3318932"/>
              <a:ext cx="11715750" cy="1771650"/>
            </a:xfrm>
            <a:prstGeom prst="round2Diag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 name="Picture 2" descr="Image result for quote icon">
              <a:extLst>
                <a:ext uri="{FF2B5EF4-FFF2-40B4-BE49-F238E27FC236}">
                  <a16:creationId xmlns:a16="http://schemas.microsoft.com/office/drawing/2014/main" id="{9F282408-2444-438B-A89B-FC64FF433696}"/>
                </a:ext>
              </a:extLst>
            </p:cNvPr>
            <p:cNvPicPr>
              <a:picLocks noChangeAspect="1" noChangeArrowheads="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14811" t="22222" r="54525" b="53754"/>
            <a:stretch/>
          </p:blipFill>
          <p:spPr bwMode="auto">
            <a:xfrm>
              <a:off x="1226519" y="2622546"/>
              <a:ext cx="1495425"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quote icon">
              <a:extLst>
                <a:ext uri="{FF2B5EF4-FFF2-40B4-BE49-F238E27FC236}">
                  <a16:creationId xmlns:a16="http://schemas.microsoft.com/office/drawing/2014/main" id="{011C45C8-6560-4B8C-874D-3E5C3BFF8439}"/>
                </a:ext>
              </a:extLst>
            </p:cNvPr>
            <p:cNvPicPr>
              <a:picLocks noChangeAspect="1" noChangeArrowheads="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53831" t="53277" r="15309" b="21137"/>
            <a:stretch/>
          </p:blipFill>
          <p:spPr bwMode="auto">
            <a:xfrm>
              <a:off x="13436601" y="4552950"/>
              <a:ext cx="1517650" cy="1258304"/>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8">
            <a:extLst>
              <a:ext uri="{FF2B5EF4-FFF2-40B4-BE49-F238E27FC236}">
                <a16:creationId xmlns:a16="http://schemas.microsoft.com/office/drawing/2014/main" id="{384E7232-0A96-4885-837C-D17336D8F425}"/>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6021535" y="885621"/>
            <a:ext cx="4226258" cy="253920"/>
          </a:xfrm>
          <a:prstGeom prst="rect">
            <a:avLst/>
          </a:prstGeom>
        </p:spPr>
      </p:pic>
    </p:spTree>
    <p:extLst>
      <p:ext uri="{BB962C8B-B14F-4D97-AF65-F5344CB8AC3E}">
        <p14:creationId xmlns:p14="http://schemas.microsoft.com/office/powerpoint/2010/main" val="22121067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Logistic Regression Equation</a:t>
            </a:r>
          </a:p>
        </p:txBody>
      </p:sp>
      <p:sp>
        <p:nvSpPr>
          <p:cNvPr id="5" name="Rectangle 4">
            <a:extLst>
              <a:ext uri="{FF2B5EF4-FFF2-40B4-BE49-F238E27FC236}">
                <a16:creationId xmlns:a16="http://schemas.microsoft.com/office/drawing/2014/main" id="{77ABC041-4441-4A08-BCD9-D71D7BA1A8F9}"/>
              </a:ext>
            </a:extLst>
          </p:cNvPr>
          <p:cNvSpPr/>
          <p:nvPr/>
        </p:nvSpPr>
        <p:spPr>
          <a:xfrm>
            <a:off x="3726402" y="1567775"/>
            <a:ext cx="9597712" cy="400110"/>
          </a:xfrm>
          <a:prstGeom prst="rect">
            <a:avLst/>
          </a:prstGeom>
        </p:spPr>
        <p:txBody>
          <a:bodyPr wrap="square">
            <a:spAutoFit/>
          </a:bodyPr>
          <a:lstStyle/>
          <a:p>
            <a:r>
              <a:rPr lang="en-IN" sz="2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The Logistic regression equation is derived from the straight line equation:</a:t>
            </a:r>
          </a:p>
        </p:txBody>
      </p:sp>
      <p:sp>
        <p:nvSpPr>
          <p:cNvPr id="78" name="TextBox 77">
            <a:extLst>
              <a:ext uri="{FF2B5EF4-FFF2-40B4-BE49-F238E27FC236}">
                <a16:creationId xmlns:a16="http://schemas.microsoft.com/office/drawing/2014/main" id="{AA01DB7A-C6B0-4212-9250-55DF76BE8023}"/>
              </a:ext>
            </a:extLst>
          </p:cNvPr>
          <p:cNvSpPr txBox="1"/>
          <p:nvPr/>
        </p:nvSpPr>
        <p:spPr>
          <a:xfrm>
            <a:off x="1919310" y="2538593"/>
            <a:ext cx="4546804" cy="400110"/>
          </a:xfrm>
          <a:prstGeom prst="rect">
            <a:avLst/>
          </a:prstGeom>
          <a:noFill/>
        </p:spPr>
        <p:txBody>
          <a:bodyPr wrap="square" rtlCol="0">
            <a:spAutoFit/>
          </a:bodyPr>
          <a:lstStyle/>
          <a:p>
            <a:r>
              <a:rPr lang="en-IN" sz="2000" dirty="0">
                <a:solidFill>
                  <a:schemeClr val="tx1">
                    <a:lumMod val="65000"/>
                    <a:lumOff val="35000"/>
                  </a:schemeClr>
                </a:solidFill>
                <a:latin typeface="+mj-lt"/>
              </a:rPr>
              <a:t>Equation of a straight line</a:t>
            </a:r>
          </a:p>
        </p:txBody>
      </p:sp>
      <p:sp>
        <p:nvSpPr>
          <p:cNvPr id="80" name="TextBox 79">
            <a:extLst>
              <a:ext uri="{FF2B5EF4-FFF2-40B4-BE49-F238E27FC236}">
                <a16:creationId xmlns:a16="http://schemas.microsoft.com/office/drawing/2014/main" id="{29078768-449E-4CEE-8235-E59DDFF3382A}"/>
              </a:ext>
            </a:extLst>
          </p:cNvPr>
          <p:cNvSpPr txBox="1"/>
          <p:nvPr/>
        </p:nvSpPr>
        <p:spPr>
          <a:xfrm>
            <a:off x="3817623" y="3179480"/>
            <a:ext cx="3876451" cy="400094"/>
          </a:xfrm>
          <a:prstGeom prst="rect">
            <a:avLst/>
          </a:prstGeom>
          <a:noFill/>
        </p:spPr>
        <p:txBody>
          <a:bodyPr wrap="square" rtlCol="0">
            <a:spAutoFit/>
          </a:bodyPr>
          <a:lstStyle/>
          <a:p>
            <a:r>
              <a:rPr lang="en-IN" sz="2000" dirty="0">
                <a:solidFill>
                  <a:schemeClr val="tx1">
                    <a:lumMod val="65000"/>
                    <a:lumOff val="35000"/>
                  </a:schemeClr>
                </a:solidFill>
                <a:latin typeface="+mj-lt"/>
              </a:rPr>
              <a:t>Y = bx1 + cx2 + D  </a:t>
            </a:r>
          </a:p>
        </p:txBody>
      </p:sp>
      <p:sp>
        <p:nvSpPr>
          <p:cNvPr id="81" name="Rectangle: Diagonal Corners Rounded 80">
            <a:extLst>
              <a:ext uri="{FF2B5EF4-FFF2-40B4-BE49-F238E27FC236}">
                <a16:creationId xmlns:a16="http://schemas.microsoft.com/office/drawing/2014/main" id="{ADB44FB4-270A-4A34-8598-635774755EA1}"/>
              </a:ext>
            </a:extLst>
          </p:cNvPr>
          <p:cNvSpPr/>
          <p:nvPr/>
        </p:nvSpPr>
        <p:spPr bwMode="auto">
          <a:xfrm>
            <a:off x="9530068" y="3128514"/>
            <a:ext cx="5642450" cy="565572"/>
          </a:xfrm>
          <a:prstGeom prst="round2DiagRect">
            <a:avLst/>
          </a:prstGeom>
          <a:noFill/>
          <a:ln w="6350" cap="flat" cmpd="sng" algn="ctr">
            <a:noFill/>
            <a:prstDash val="solid"/>
            <a:round/>
            <a:headEnd type="none" w="sm" len="sm"/>
            <a:tailEnd type="none" w="sm" len="sm"/>
          </a:ln>
          <a:effectLst/>
        </p:spPr>
        <p:txBody>
          <a:bodyPr vert="horz" wrap="square" lIns="162560" tIns="81280" rIns="162560" bIns="81280" numCol="1" rtlCol="0" anchor="t" anchorCtr="0" compatLnSpc="1">
            <a:prstTxWarp prst="textNoShape">
              <a:avLst/>
            </a:prstTxWarp>
          </a:bodyPr>
          <a:lstStyle/>
          <a:p>
            <a:pPr algn="ctr" defTabSz="406405" fontAlgn="base">
              <a:spcBef>
                <a:spcPct val="20000"/>
              </a:spcBef>
              <a:spcAft>
                <a:spcPct val="0"/>
              </a:spcAft>
              <a:buClr>
                <a:srgbClr val="FF0000"/>
              </a:buClr>
            </a:pPr>
            <a:r>
              <a:rPr lang="en-IN" sz="2000" dirty="0">
                <a:solidFill>
                  <a:schemeClr val="tx1">
                    <a:lumMod val="65000"/>
                    <a:lumOff val="35000"/>
                  </a:schemeClr>
                </a:solidFill>
                <a:latin typeface="+mj-lt"/>
              </a:rPr>
              <a:t>Range is from – (infinity) to (infinity)</a:t>
            </a:r>
          </a:p>
        </p:txBody>
      </p:sp>
      <p:cxnSp>
        <p:nvCxnSpPr>
          <p:cNvPr id="82" name="Straight Arrow Connector 81">
            <a:extLst>
              <a:ext uri="{FF2B5EF4-FFF2-40B4-BE49-F238E27FC236}">
                <a16:creationId xmlns:a16="http://schemas.microsoft.com/office/drawing/2014/main" id="{45616176-ACD6-424E-B523-4275FF7A6CA7}"/>
              </a:ext>
            </a:extLst>
          </p:cNvPr>
          <p:cNvCxnSpPr/>
          <p:nvPr/>
        </p:nvCxnSpPr>
        <p:spPr bwMode="auto">
          <a:xfrm>
            <a:off x="7989242" y="3375419"/>
            <a:ext cx="1152128" cy="0"/>
          </a:xfrm>
          <a:prstGeom prst="straightConnector1">
            <a:avLst/>
          </a:prstGeom>
          <a:noFill/>
          <a:ln w="6350" cap="flat" cmpd="sng" algn="ctr">
            <a:solidFill>
              <a:schemeClr val="accent1"/>
            </a:solidFill>
            <a:prstDash val="solid"/>
            <a:round/>
            <a:headEnd type="none" w="sm" len="sm"/>
            <a:tailEnd type="triangle"/>
          </a:ln>
          <a:effectLst/>
        </p:spPr>
      </p:cxnSp>
      <p:sp>
        <p:nvSpPr>
          <p:cNvPr id="83" name="TextBox 82">
            <a:extLst>
              <a:ext uri="{FF2B5EF4-FFF2-40B4-BE49-F238E27FC236}">
                <a16:creationId xmlns:a16="http://schemas.microsoft.com/office/drawing/2014/main" id="{54810490-27E3-4F82-9588-17CB0BB34E94}"/>
              </a:ext>
            </a:extLst>
          </p:cNvPr>
          <p:cNvSpPr txBox="1"/>
          <p:nvPr/>
        </p:nvSpPr>
        <p:spPr>
          <a:xfrm>
            <a:off x="1919310" y="3896804"/>
            <a:ext cx="9537060" cy="400110"/>
          </a:xfrm>
          <a:prstGeom prst="rect">
            <a:avLst/>
          </a:prstGeom>
          <a:noFill/>
        </p:spPr>
        <p:txBody>
          <a:bodyPr wrap="square" rtlCol="0">
            <a:spAutoFit/>
          </a:bodyPr>
          <a:lstStyle/>
          <a:p>
            <a:r>
              <a:rPr lang="en-IN" sz="2000" dirty="0">
                <a:solidFill>
                  <a:schemeClr val="tx1">
                    <a:lumMod val="65000"/>
                    <a:lumOff val="35000"/>
                  </a:schemeClr>
                </a:solidFill>
                <a:latin typeface="+mj-lt"/>
              </a:rPr>
              <a:t>Deducing the logistic regression equation from straight line equation</a:t>
            </a:r>
          </a:p>
        </p:txBody>
      </p:sp>
      <p:sp>
        <p:nvSpPr>
          <p:cNvPr id="84" name="Rectangle: Diagonal Corners Rounded 83">
            <a:extLst>
              <a:ext uri="{FF2B5EF4-FFF2-40B4-BE49-F238E27FC236}">
                <a16:creationId xmlns:a16="http://schemas.microsoft.com/office/drawing/2014/main" id="{9631834F-3EB5-441B-99D1-8EC11ED04FA0}"/>
              </a:ext>
            </a:extLst>
          </p:cNvPr>
          <p:cNvSpPr/>
          <p:nvPr/>
        </p:nvSpPr>
        <p:spPr bwMode="auto">
          <a:xfrm>
            <a:off x="3789977" y="4496846"/>
            <a:ext cx="3072341" cy="565572"/>
          </a:xfrm>
          <a:prstGeom prst="round2DiagRect">
            <a:avLst/>
          </a:prstGeom>
          <a:noFill/>
          <a:ln w="6350" cap="flat" cmpd="sng" algn="ctr">
            <a:noFill/>
            <a:prstDash val="solid"/>
            <a:round/>
            <a:headEnd type="none" w="sm" len="sm"/>
            <a:tailEnd type="none" w="sm" len="sm"/>
          </a:ln>
          <a:effectLst/>
        </p:spPr>
        <p:txBody>
          <a:bodyPr vert="horz" wrap="square" lIns="162560" tIns="81280" rIns="162560" bIns="81280" numCol="1" rtlCol="0" anchor="t" anchorCtr="0" compatLnSpc="1">
            <a:prstTxWarp prst="textNoShape">
              <a:avLst/>
            </a:prstTxWarp>
          </a:bodyPr>
          <a:lstStyle/>
          <a:p>
            <a:pPr algn="ctr" defTabSz="406405" fontAlgn="base">
              <a:spcBef>
                <a:spcPct val="20000"/>
              </a:spcBef>
              <a:spcAft>
                <a:spcPct val="0"/>
              </a:spcAft>
              <a:buClr>
                <a:srgbClr val="FF0000"/>
              </a:buClr>
            </a:pPr>
            <a:endParaRPr lang="en-IN" sz="2000">
              <a:solidFill>
                <a:schemeClr val="tx1">
                  <a:lumMod val="65000"/>
                  <a:lumOff val="35000"/>
                </a:schemeClr>
              </a:solidFill>
              <a:latin typeface="+mj-lt"/>
            </a:endParaRPr>
          </a:p>
        </p:txBody>
      </p:sp>
      <p:cxnSp>
        <p:nvCxnSpPr>
          <p:cNvPr id="86" name="Straight Arrow Connector 85">
            <a:extLst>
              <a:ext uri="{FF2B5EF4-FFF2-40B4-BE49-F238E27FC236}">
                <a16:creationId xmlns:a16="http://schemas.microsoft.com/office/drawing/2014/main" id="{DA916FD4-6546-4CD0-9155-4F67B3DA9981}"/>
              </a:ext>
            </a:extLst>
          </p:cNvPr>
          <p:cNvCxnSpPr/>
          <p:nvPr/>
        </p:nvCxnSpPr>
        <p:spPr bwMode="auto">
          <a:xfrm>
            <a:off x="7989242" y="4701315"/>
            <a:ext cx="1152128" cy="0"/>
          </a:xfrm>
          <a:prstGeom prst="straightConnector1">
            <a:avLst/>
          </a:prstGeom>
          <a:noFill/>
          <a:ln w="6350" cap="flat" cmpd="sng" algn="ctr">
            <a:solidFill>
              <a:schemeClr val="accent1"/>
            </a:solidFill>
            <a:prstDash val="solid"/>
            <a:round/>
            <a:headEnd type="none" w="sm" len="sm"/>
            <a:tailEnd type="triangle"/>
          </a:ln>
          <a:effectLst/>
        </p:spPr>
      </p:cxnSp>
      <p:sp>
        <p:nvSpPr>
          <p:cNvPr id="87" name="Rectangle: Diagonal Corners Rounded 86">
            <a:extLst>
              <a:ext uri="{FF2B5EF4-FFF2-40B4-BE49-F238E27FC236}">
                <a16:creationId xmlns:a16="http://schemas.microsoft.com/office/drawing/2014/main" id="{40FD84B6-F53B-41DF-AD7F-45F8EA58A354}"/>
              </a:ext>
            </a:extLst>
          </p:cNvPr>
          <p:cNvSpPr/>
          <p:nvPr/>
        </p:nvSpPr>
        <p:spPr bwMode="auto">
          <a:xfrm>
            <a:off x="9890343" y="4431533"/>
            <a:ext cx="6046343" cy="565572"/>
          </a:xfrm>
          <a:prstGeom prst="round2DiagRect">
            <a:avLst/>
          </a:prstGeom>
          <a:noFill/>
          <a:ln w="6350" cap="flat" cmpd="sng" algn="ctr">
            <a:noFill/>
            <a:prstDash val="solid"/>
            <a:round/>
            <a:headEnd type="none" w="sm" len="sm"/>
            <a:tailEnd type="none" w="sm" len="sm"/>
          </a:ln>
          <a:effectLst/>
        </p:spPr>
        <p:txBody>
          <a:bodyPr vert="horz" wrap="square" lIns="162560" tIns="81280" rIns="162560" bIns="81280" numCol="1" rtlCol="0" anchor="t" anchorCtr="0" compatLnSpc="1">
            <a:prstTxWarp prst="textNoShape">
              <a:avLst/>
            </a:prstTxWarp>
          </a:bodyPr>
          <a:lstStyle/>
          <a:p>
            <a:pPr algn="ctr" defTabSz="406405" fontAlgn="base">
              <a:spcBef>
                <a:spcPct val="20000"/>
              </a:spcBef>
              <a:spcAft>
                <a:spcPct val="0"/>
              </a:spcAft>
              <a:buClr>
                <a:srgbClr val="FF0000"/>
              </a:buClr>
            </a:pPr>
            <a:r>
              <a:rPr lang="en-IN" sz="2000" dirty="0">
                <a:solidFill>
                  <a:schemeClr val="tx1">
                    <a:lumMod val="65000"/>
                    <a:lumOff val="35000"/>
                  </a:schemeClr>
                </a:solidFill>
                <a:latin typeface="+mj-lt"/>
              </a:rPr>
              <a:t>In logistic equation, Y can be only from 0 to 1</a:t>
            </a:r>
          </a:p>
        </p:txBody>
      </p:sp>
      <p:sp>
        <p:nvSpPr>
          <p:cNvPr id="88" name="TextBox 87">
            <a:extLst>
              <a:ext uri="{FF2B5EF4-FFF2-40B4-BE49-F238E27FC236}">
                <a16:creationId xmlns:a16="http://schemas.microsoft.com/office/drawing/2014/main" id="{69331FEF-E37E-48D0-81C5-5BD85043C47F}"/>
              </a:ext>
            </a:extLst>
          </p:cNvPr>
          <p:cNvSpPr txBox="1"/>
          <p:nvPr/>
        </p:nvSpPr>
        <p:spPr>
          <a:xfrm>
            <a:off x="1919310" y="5218335"/>
            <a:ext cx="5070066" cy="400110"/>
          </a:xfrm>
          <a:prstGeom prst="rect">
            <a:avLst/>
          </a:prstGeom>
          <a:noFill/>
        </p:spPr>
        <p:txBody>
          <a:bodyPr wrap="square" rtlCol="0">
            <a:spAutoFit/>
          </a:bodyPr>
          <a:lstStyle/>
          <a:p>
            <a:r>
              <a:rPr lang="en-IN" sz="2000" dirty="0">
                <a:solidFill>
                  <a:schemeClr val="tx1">
                    <a:lumMod val="65000"/>
                    <a:lumOff val="35000"/>
                  </a:schemeClr>
                </a:solidFill>
                <a:latin typeface="+mj-lt"/>
              </a:rPr>
              <a:t>Transform it to get the range</a:t>
            </a:r>
          </a:p>
        </p:txBody>
      </p:sp>
      <p:sp>
        <p:nvSpPr>
          <p:cNvPr id="91" name="Rectangle 90">
            <a:extLst>
              <a:ext uri="{FF2B5EF4-FFF2-40B4-BE49-F238E27FC236}">
                <a16:creationId xmlns:a16="http://schemas.microsoft.com/office/drawing/2014/main" id="{989C52FF-CEB7-4804-AAB8-07A93EBF35A7}"/>
              </a:ext>
            </a:extLst>
          </p:cNvPr>
          <p:cNvSpPr/>
          <p:nvPr/>
        </p:nvSpPr>
        <p:spPr>
          <a:xfrm>
            <a:off x="4802249" y="5935660"/>
            <a:ext cx="8128000" cy="707886"/>
          </a:xfrm>
          <a:prstGeom prst="rect">
            <a:avLst/>
          </a:prstGeom>
        </p:spPr>
        <p:txBody>
          <a:bodyPr>
            <a:spAutoFit/>
          </a:bodyPr>
          <a:lstStyle/>
          <a:p>
            <a:r>
              <a:rPr lang="en-IN" sz="2000" dirty="0">
                <a:solidFill>
                  <a:schemeClr val="tx1">
                    <a:lumMod val="65000"/>
                    <a:lumOff val="35000"/>
                  </a:schemeClr>
                </a:solidFill>
                <a:latin typeface="+mj-lt"/>
              </a:rPr>
              <a:t>Y= 0 then 0</a:t>
            </a:r>
          </a:p>
          <a:p>
            <a:r>
              <a:rPr lang="en-IN" sz="2000" dirty="0">
                <a:solidFill>
                  <a:schemeClr val="tx1">
                    <a:lumMod val="65000"/>
                    <a:lumOff val="35000"/>
                  </a:schemeClr>
                </a:solidFill>
                <a:latin typeface="+mj-lt"/>
              </a:rPr>
              <a:t>Y= 1 then infinity</a:t>
            </a:r>
          </a:p>
        </p:txBody>
      </p:sp>
      <p:grpSp>
        <p:nvGrpSpPr>
          <p:cNvPr id="7" name="Group 6">
            <a:extLst>
              <a:ext uri="{FF2B5EF4-FFF2-40B4-BE49-F238E27FC236}">
                <a16:creationId xmlns:a16="http://schemas.microsoft.com/office/drawing/2014/main" id="{A6B46C22-D43B-4596-A721-A2E7F5E74607}"/>
              </a:ext>
            </a:extLst>
          </p:cNvPr>
          <p:cNvGrpSpPr/>
          <p:nvPr/>
        </p:nvGrpSpPr>
        <p:grpSpPr>
          <a:xfrm>
            <a:off x="3781867" y="5933201"/>
            <a:ext cx="3927803" cy="707887"/>
            <a:chOff x="3781867" y="5933201"/>
            <a:chExt cx="3927803" cy="707887"/>
          </a:xfrm>
        </p:grpSpPr>
        <p:sp>
          <p:nvSpPr>
            <p:cNvPr id="90" name="Right Brace 89">
              <a:extLst>
                <a:ext uri="{FF2B5EF4-FFF2-40B4-BE49-F238E27FC236}">
                  <a16:creationId xmlns:a16="http://schemas.microsoft.com/office/drawing/2014/main" id="{69B62F29-63DD-4224-BCBF-8A69656E08CE}"/>
                </a:ext>
              </a:extLst>
            </p:cNvPr>
            <p:cNvSpPr/>
            <p:nvPr/>
          </p:nvSpPr>
          <p:spPr bwMode="auto">
            <a:xfrm>
              <a:off x="4617742" y="5977659"/>
              <a:ext cx="209292" cy="619431"/>
            </a:xfrm>
            <a:prstGeom prst="rightBrace">
              <a:avLst/>
            </a:prstGeom>
            <a:noFill/>
            <a:ln w="9525" cap="flat" cmpd="sng" algn="ctr">
              <a:solidFill>
                <a:schemeClr val="tx1"/>
              </a:solidFill>
              <a:prstDash val="solid"/>
              <a:round/>
              <a:headEnd type="none" w="sm" len="sm"/>
              <a:tailEnd type="none" w="sm" len="sm"/>
            </a:ln>
            <a:effectLst/>
          </p:spPr>
          <p:txBody>
            <a:bodyPr vert="horz" wrap="square" lIns="162560" tIns="81280" rIns="162560" bIns="81280" numCol="1" rtlCol="0" anchor="t" anchorCtr="0" compatLnSpc="1">
              <a:prstTxWarp prst="textNoShape">
                <a:avLst/>
              </a:prstTxWarp>
            </a:bodyPr>
            <a:lstStyle/>
            <a:p>
              <a:pPr algn="ctr" defTabSz="406405" fontAlgn="base">
                <a:spcBef>
                  <a:spcPct val="20000"/>
                </a:spcBef>
                <a:spcAft>
                  <a:spcPct val="0"/>
                </a:spcAft>
                <a:buClr>
                  <a:srgbClr val="FF0000"/>
                </a:buClr>
              </a:pPr>
              <a:endParaRPr lang="en-IN" sz="2000">
                <a:solidFill>
                  <a:schemeClr val="tx1">
                    <a:lumMod val="65000"/>
                    <a:lumOff val="35000"/>
                  </a:schemeClr>
                </a:solidFill>
                <a:latin typeface="+mj-lt"/>
              </a:endParaRPr>
            </a:p>
          </p:txBody>
        </p:sp>
        <p:grpSp>
          <p:nvGrpSpPr>
            <p:cNvPr id="92" name="Group 91">
              <a:extLst>
                <a:ext uri="{FF2B5EF4-FFF2-40B4-BE49-F238E27FC236}">
                  <a16:creationId xmlns:a16="http://schemas.microsoft.com/office/drawing/2014/main" id="{B835C601-04F7-41AF-B520-36E9CEAC6C0B}"/>
                </a:ext>
              </a:extLst>
            </p:cNvPr>
            <p:cNvGrpSpPr/>
            <p:nvPr/>
          </p:nvGrpSpPr>
          <p:grpSpPr>
            <a:xfrm>
              <a:off x="3781867" y="5933201"/>
              <a:ext cx="3927803" cy="707887"/>
              <a:chOff x="2198482" y="3410415"/>
              <a:chExt cx="2209389" cy="398186"/>
            </a:xfrm>
          </p:grpSpPr>
          <p:sp>
            <p:nvSpPr>
              <p:cNvPr id="93" name="TextBox 92">
                <a:extLst>
                  <a:ext uri="{FF2B5EF4-FFF2-40B4-BE49-F238E27FC236}">
                    <a16:creationId xmlns:a16="http://schemas.microsoft.com/office/drawing/2014/main" id="{51F470F9-61AB-42F1-BE2A-2BA5BBB1B2CB}"/>
                  </a:ext>
                </a:extLst>
              </p:cNvPr>
              <p:cNvSpPr txBox="1"/>
              <p:nvPr/>
            </p:nvSpPr>
            <p:spPr>
              <a:xfrm>
                <a:off x="2198482" y="3410415"/>
                <a:ext cx="2209389" cy="398186"/>
              </a:xfrm>
              <a:prstGeom prst="rect">
                <a:avLst/>
              </a:prstGeom>
              <a:noFill/>
            </p:spPr>
            <p:txBody>
              <a:bodyPr wrap="square" rtlCol="0">
                <a:spAutoFit/>
              </a:bodyPr>
              <a:lstStyle/>
              <a:p>
                <a:r>
                  <a:rPr lang="en-IN" sz="2000" dirty="0">
                    <a:solidFill>
                      <a:schemeClr val="tx1">
                        <a:lumMod val="65000"/>
                        <a:lumOff val="35000"/>
                      </a:schemeClr>
                    </a:solidFill>
                    <a:latin typeface="+mj-lt"/>
                  </a:rPr>
                  <a:t> Y</a:t>
                </a:r>
              </a:p>
              <a:p>
                <a:r>
                  <a:rPr lang="en-IN" sz="2000" dirty="0">
                    <a:solidFill>
                      <a:schemeClr val="tx1">
                        <a:lumMod val="65000"/>
                        <a:lumOff val="35000"/>
                      </a:schemeClr>
                    </a:solidFill>
                    <a:latin typeface="+mj-lt"/>
                  </a:rPr>
                  <a:t>1-Y   </a:t>
                </a:r>
              </a:p>
            </p:txBody>
          </p:sp>
          <p:cxnSp>
            <p:nvCxnSpPr>
              <p:cNvPr id="94" name="Straight Connector 93">
                <a:extLst>
                  <a:ext uri="{FF2B5EF4-FFF2-40B4-BE49-F238E27FC236}">
                    <a16:creationId xmlns:a16="http://schemas.microsoft.com/office/drawing/2014/main" id="{72F586B6-4FEA-445F-A675-D59B97210C05}"/>
                  </a:ext>
                </a:extLst>
              </p:cNvPr>
              <p:cNvCxnSpPr>
                <a:cxnSpLocks/>
              </p:cNvCxnSpPr>
              <p:nvPr/>
            </p:nvCxnSpPr>
            <p:spPr bwMode="auto">
              <a:xfrm flipV="1">
                <a:off x="2230832" y="3598143"/>
                <a:ext cx="268981" cy="1"/>
              </a:xfrm>
              <a:prstGeom prst="line">
                <a:avLst/>
              </a:prstGeom>
              <a:noFill/>
              <a:ln w="6350" cap="flat" cmpd="sng" algn="ctr">
                <a:solidFill>
                  <a:schemeClr val="tx1"/>
                </a:solidFill>
                <a:prstDash val="solid"/>
                <a:round/>
                <a:headEnd type="none" w="sm" len="sm"/>
                <a:tailEnd type="none" w="sm" len="sm"/>
              </a:ln>
              <a:effectLst/>
            </p:spPr>
          </p:cxnSp>
        </p:grpSp>
      </p:grpSp>
      <p:cxnSp>
        <p:nvCxnSpPr>
          <p:cNvPr id="95" name="Straight Arrow Connector 94">
            <a:extLst>
              <a:ext uri="{FF2B5EF4-FFF2-40B4-BE49-F238E27FC236}">
                <a16:creationId xmlns:a16="http://schemas.microsoft.com/office/drawing/2014/main" id="{68457A47-AC3C-4A2D-8B16-612334F3900B}"/>
              </a:ext>
            </a:extLst>
          </p:cNvPr>
          <p:cNvCxnSpPr/>
          <p:nvPr/>
        </p:nvCxnSpPr>
        <p:spPr bwMode="auto">
          <a:xfrm>
            <a:off x="7989242" y="6296022"/>
            <a:ext cx="1152128" cy="0"/>
          </a:xfrm>
          <a:prstGeom prst="straightConnector1">
            <a:avLst/>
          </a:prstGeom>
          <a:noFill/>
          <a:ln w="6350" cap="flat" cmpd="sng" algn="ctr">
            <a:solidFill>
              <a:schemeClr val="accent1"/>
            </a:solidFill>
            <a:prstDash val="solid"/>
            <a:round/>
            <a:headEnd type="none" w="sm" len="sm"/>
            <a:tailEnd type="triangle"/>
          </a:ln>
          <a:effectLst/>
        </p:spPr>
      </p:cxnSp>
      <p:sp>
        <p:nvSpPr>
          <p:cNvPr id="96" name="Rectangle: Diagonal Corners Rounded 95">
            <a:extLst>
              <a:ext uri="{FF2B5EF4-FFF2-40B4-BE49-F238E27FC236}">
                <a16:creationId xmlns:a16="http://schemas.microsoft.com/office/drawing/2014/main" id="{B080C3A4-4EDB-49EC-9545-DD3E72EA0A02}"/>
              </a:ext>
            </a:extLst>
          </p:cNvPr>
          <p:cNvSpPr/>
          <p:nvPr/>
        </p:nvSpPr>
        <p:spPr bwMode="auto">
          <a:xfrm>
            <a:off x="9716175" y="6056842"/>
            <a:ext cx="5642450" cy="565572"/>
          </a:xfrm>
          <a:prstGeom prst="round2DiagRect">
            <a:avLst/>
          </a:prstGeom>
          <a:noFill/>
          <a:ln w="6350" cap="flat" cmpd="sng" algn="ctr">
            <a:noFill/>
            <a:prstDash val="solid"/>
            <a:round/>
            <a:headEnd type="none" w="sm" len="sm"/>
            <a:tailEnd type="none" w="sm" len="sm"/>
          </a:ln>
          <a:effectLst/>
        </p:spPr>
        <p:txBody>
          <a:bodyPr vert="horz" wrap="square" lIns="162560" tIns="81280" rIns="162560" bIns="81280" numCol="1" rtlCol="0" anchor="t" anchorCtr="0" compatLnSpc="1">
            <a:prstTxWarp prst="textNoShape">
              <a:avLst/>
            </a:prstTxWarp>
          </a:bodyPr>
          <a:lstStyle/>
          <a:p>
            <a:pPr algn="ctr" defTabSz="406405" fontAlgn="base">
              <a:spcBef>
                <a:spcPct val="20000"/>
              </a:spcBef>
              <a:spcAft>
                <a:spcPct val="0"/>
              </a:spcAft>
              <a:buClr>
                <a:srgbClr val="FF0000"/>
              </a:buClr>
            </a:pPr>
            <a:r>
              <a:rPr lang="en-IN" sz="2000" dirty="0">
                <a:solidFill>
                  <a:schemeClr val="tx1">
                    <a:lumMod val="65000"/>
                    <a:lumOff val="35000"/>
                  </a:schemeClr>
                </a:solidFill>
                <a:latin typeface="+mj-lt"/>
              </a:rPr>
              <a:t>Now, the range is between 0 to infinity</a:t>
            </a:r>
          </a:p>
        </p:txBody>
      </p:sp>
      <p:sp>
        <p:nvSpPr>
          <p:cNvPr id="97" name="Rectangle 96">
            <a:extLst>
              <a:ext uri="{FF2B5EF4-FFF2-40B4-BE49-F238E27FC236}">
                <a16:creationId xmlns:a16="http://schemas.microsoft.com/office/drawing/2014/main" id="{E9155CD2-8B39-43ED-BF25-641ADB533F36}"/>
              </a:ext>
            </a:extLst>
          </p:cNvPr>
          <p:cNvSpPr/>
          <p:nvPr/>
        </p:nvSpPr>
        <p:spPr>
          <a:xfrm>
            <a:off x="1919310" y="6874724"/>
            <a:ext cx="9153017" cy="400110"/>
          </a:xfrm>
          <a:prstGeom prst="rect">
            <a:avLst/>
          </a:prstGeom>
        </p:spPr>
        <p:txBody>
          <a:bodyPr wrap="square">
            <a:spAutoFit/>
          </a:bodyPr>
          <a:lstStyle/>
          <a:p>
            <a:r>
              <a:rPr lang="en-IN" sz="2000" dirty="0">
                <a:solidFill>
                  <a:schemeClr val="tx1">
                    <a:lumMod val="65000"/>
                    <a:lumOff val="35000"/>
                  </a:schemeClr>
                </a:solidFill>
                <a:latin typeface="+mj-lt"/>
              </a:rPr>
              <a:t>Transform it further  to get range: (infinity) to (infinity)</a:t>
            </a:r>
          </a:p>
        </p:txBody>
      </p:sp>
      <p:sp>
        <p:nvSpPr>
          <p:cNvPr id="100" name="Left Bracket 99">
            <a:extLst>
              <a:ext uri="{FF2B5EF4-FFF2-40B4-BE49-F238E27FC236}">
                <a16:creationId xmlns:a16="http://schemas.microsoft.com/office/drawing/2014/main" id="{C98F41B6-0F2B-42EE-A17F-9552B7841149}"/>
              </a:ext>
            </a:extLst>
          </p:cNvPr>
          <p:cNvSpPr/>
          <p:nvPr/>
        </p:nvSpPr>
        <p:spPr bwMode="auto">
          <a:xfrm>
            <a:off x="3775145" y="7630133"/>
            <a:ext cx="81278" cy="551388"/>
          </a:xfrm>
          <a:prstGeom prst="leftBracket">
            <a:avLst/>
          </a:prstGeom>
          <a:noFill/>
          <a:ln w="6350" cap="flat" cmpd="sng" algn="ctr">
            <a:solidFill>
              <a:schemeClr val="tx1"/>
            </a:solidFill>
            <a:prstDash val="solid"/>
            <a:round/>
            <a:headEnd type="none" w="sm" len="sm"/>
            <a:tailEnd type="none" w="sm" len="sm"/>
          </a:ln>
          <a:effectLst/>
        </p:spPr>
        <p:txBody>
          <a:bodyPr vert="horz" wrap="square" lIns="162560" tIns="81280" rIns="162560" bIns="81280" numCol="1" rtlCol="0" anchor="t" anchorCtr="0" compatLnSpc="1">
            <a:prstTxWarp prst="textNoShape">
              <a:avLst/>
            </a:prstTxWarp>
          </a:bodyPr>
          <a:lstStyle/>
          <a:p>
            <a:pPr algn="ctr" defTabSz="406405" fontAlgn="base">
              <a:spcBef>
                <a:spcPct val="20000"/>
              </a:spcBef>
              <a:spcAft>
                <a:spcPct val="0"/>
              </a:spcAft>
              <a:buClr>
                <a:srgbClr val="FF0000"/>
              </a:buClr>
            </a:pPr>
            <a:endParaRPr lang="en-IN" sz="2000">
              <a:solidFill>
                <a:schemeClr val="tx1">
                  <a:lumMod val="65000"/>
                  <a:lumOff val="35000"/>
                </a:schemeClr>
              </a:solidFill>
              <a:latin typeface="+mj-lt"/>
            </a:endParaRPr>
          </a:p>
        </p:txBody>
      </p:sp>
      <p:sp>
        <p:nvSpPr>
          <p:cNvPr id="104" name="Right Bracket 103">
            <a:extLst>
              <a:ext uri="{FF2B5EF4-FFF2-40B4-BE49-F238E27FC236}">
                <a16:creationId xmlns:a16="http://schemas.microsoft.com/office/drawing/2014/main" id="{2033A2D0-B4D1-4725-9DA7-DE970F88800C}"/>
              </a:ext>
            </a:extLst>
          </p:cNvPr>
          <p:cNvSpPr/>
          <p:nvPr/>
        </p:nvSpPr>
        <p:spPr bwMode="auto">
          <a:xfrm>
            <a:off x="4277529" y="7609324"/>
            <a:ext cx="81278" cy="594901"/>
          </a:xfrm>
          <a:prstGeom prst="rightBracket">
            <a:avLst/>
          </a:prstGeom>
          <a:noFill/>
          <a:ln w="6350" cap="flat" cmpd="sng" algn="ctr">
            <a:solidFill>
              <a:schemeClr val="tx1"/>
            </a:solidFill>
            <a:prstDash val="solid"/>
            <a:round/>
            <a:headEnd type="none" w="sm" len="sm"/>
            <a:tailEnd type="none" w="sm" len="sm"/>
          </a:ln>
          <a:effectLst/>
        </p:spPr>
        <p:txBody>
          <a:bodyPr vert="horz" wrap="square" lIns="162560" tIns="81280" rIns="162560" bIns="81280" numCol="1" rtlCol="0" anchor="t" anchorCtr="0" compatLnSpc="1">
            <a:prstTxWarp prst="textNoShape">
              <a:avLst/>
            </a:prstTxWarp>
          </a:bodyPr>
          <a:lstStyle/>
          <a:p>
            <a:pPr algn="ctr" defTabSz="406405" fontAlgn="base">
              <a:spcBef>
                <a:spcPct val="20000"/>
              </a:spcBef>
              <a:spcAft>
                <a:spcPct val="0"/>
              </a:spcAft>
              <a:buClr>
                <a:srgbClr val="FF0000"/>
              </a:buClr>
            </a:pPr>
            <a:endParaRPr lang="en-IN" sz="2000">
              <a:solidFill>
                <a:schemeClr val="tx1">
                  <a:lumMod val="65000"/>
                  <a:lumOff val="35000"/>
                </a:schemeClr>
              </a:solidFill>
              <a:latin typeface="+mj-lt"/>
            </a:endParaRPr>
          </a:p>
        </p:txBody>
      </p:sp>
      <p:sp>
        <p:nvSpPr>
          <p:cNvPr id="105" name="Arrow: Notched Right 104">
            <a:extLst>
              <a:ext uri="{FF2B5EF4-FFF2-40B4-BE49-F238E27FC236}">
                <a16:creationId xmlns:a16="http://schemas.microsoft.com/office/drawing/2014/main" id="{DAFE0887-F476-42E3-A7ED-F7F6F020C7F3}"/>
              </a:ext>
            </a:extLst>
          </p:cNvPr>
          <p:cNvSpPr/>
          <p:nvPr/>
        </p:nvSpPr>
        <p:spPr bwMode="auto">
          <a:xfrm>
            <a:off x="4519135" y="7773416"/>
            <a:ext cx="384043" cy="263108"/>
          </a:xfrm>
          <a:prstGeom prst="notchedRightArrow">
            <a:avLst/>
          </a:prstGeom>
          <a:noFill/>
          <a:ln w="12700" cap="flat" cmpd="sng" algn="ctr">
            <a:solidFill>
              <a:schemeClr val="accent1"/>
            </a:solidFill>
            <a:prstDash val="solid"/>
            <a:round/>
            <a:headEnd type="none" w="sm" len="sm"/>
            <a:tailEnd type="none" w="sm" len="sm"/>
          </a:ln>
          <a:effectLst/>
        </p:spPr>
        <p:txBody>
          <a:bodyPr vert="horz" wrap="square" lIns="162560" tIns="81280" rIns="162560" bIns="81280" numCol="1" rtlCol="0" anchor="t" anchorCtr="0" compatLnSpc="1">
            <a:prstTxWarp prst="textNoShape">
              <a:avLst/>
            </a:prstTxWarp>
          </a:bodyPr>
          <a:lstStyle/>
          <a:p>
            <a:pPr algn="ctr" defTabSz="406405" fontAlgn="base">
              <a:spcBef>
                <a:spcPct val="20000"/>
              </a:spcBef>
              <a:spcAft>
                <a:spcPct val="0"/>
              </a:spcAft>
              <a:buClr>
                <a:srgbClr val="FF0000"/>
              </a:buClr>
            </a:pPr>
            <a:endParaRPr lang="en-IN" sz="2000">
              <a:solidFill>
                <a:schemeClr val="tx1">
                  <a:lumMod val="65000"/>
                  <a:lumOff val="35000"/>
                </a:schemeClr>
              </a:solidFill>
              <a:latin typeface="+mj-lt"/>
            </a:endParaRPr>
          </a:p>
        </p:txBody>
      </p:sp>
      <p:cxnSp>
        <p:nvCxnSpPr>
          <p:cNvPr id="107" name="Straight Arrow Connector 106">
            <a:extLst>
              <a:ext uri="{FF2B5EF4-FFF2-40B4-BE49-F238E27FC236}">
                <a16:creationId xmlns:a16="http://schemas.microsoft.com/office/drawing/2014/main" id="{56F7C4B8-2F42-4343-A644-F26096C6E519}"/>
              </a:ext>
            </a:extLst>
          </p:cNvPr>
          <p:cNvCxnSpPr/>
          <p:nvPr/>
        </p:nvCxnSpPr>
        <p:spPr bwMode="auto">
          <a:xfrm>
            <a:off x="8000948" y="7896330"/>
            <a:ext cx="1152128" cy="0"/>
          </a:xfrm>
          <a:prstGeom prst="straightConnector1">
            <a:avLst/>
          </a:prstGeom>
          <a:noFill/>
          <a:ln w="6350" cap="flat" cmpd="sng" algn="ctr">
            <a:solidFill>
              <a:schemeClr val="accent1"/>
            </a:solidFill>
            <a:prstDash val="solid"/>
            <a:round/>
            <a:headEnd type="none" w="sm" len="sm"/>
            <a:tailEnd type="triangle"/>
          </a:ln>
          <a:effectLst/>
        </p:spPr>
      </p:cxnSp>
      <p:sp>
        <p:nvSpPr>
          <p:cNvPr id="108" name="Rectangle: Diagonal Corners Rounded 107">
            <a:extLst>
              <a:ext uri="{FF2B5EF4-FFF2-40B4-BE49-F238E27FC236}">
                <a16:creationId xmlns:a16="http://schemas.microsoft.com/office/drawing/2014/main" id="{A1695071-4FAB-4C89-B058-0CEF319D1E75}"/>
              </a:ext>
            </a:extLst>
          </p:cNvPr>
          <p:cNvSpPr/>
          <p:nvPr/>
        </p:nvSpPr>
        <p:spPr bwMode="auto">
          <a:xfrm>
            <a:off x="9562469" y="7640841"/>
            <a:ext cx="5687223" cy="565572"/>
          </a:xfrm>
          <a:prstGeom prst="round2DiagRect">
            <a:avLst/>
          </a:prstGeom>
          <a:noFill/>
          <a:ln w="6350" cap="flat" cmpd="sng" algn="ctr">
            <a:noFill/>
            <a:prstDash val="solid"/>
            <a:round/>
            <a:headEnd type="none" w="sm" len="sm"/>
            <a:tailEnd type="none" w="sm" len="sm"/>
          </a:ln>
          <a:effectLst/>
        </p:spPr>
        <p:txBody>
          <a:bodyPr vert="horz" wrap="square" lIns="162560" tIns="81280" rIns="162560" bIns="81280" numCol="1" rtlCol="0" anchor="t" anchorCtr="0" compatLnSpc="1">
            <a:prstTxWarp prst="textNoShape">
              <a:avLst/>
            </a:prstTxWarp>
          </a:bodyPr>
          <a:lstStyle/>
          <a:p>
            <a:pPr algn="ctr" defTabSz="406405" fontAlgn="base">
              <a:spcBef>
                <a:spcPct val="20000"/>
              </a:spcBef>
              <a:spcAft>
                <a:spcPct val="0"/>
              </a:spcAft>
              <a:buClr>
                <a:srgbClr val="FF0000"/>
              </a:buClr>
            </a:pPr>
            <a:r>
              <a:rPr lang="en-IN" sz="2000" b="1" dirty="0">
                <a:solidFill>
                  <a:schemeClr val="tx1"/>
                </a:solidFill>
                <a:latin typeface="+mj-lt"/>
              </a:rPr>
              <a:t>Final Logistic Regression Equation</a:t>
            </a:r>
          </a:p>
        </p:txBody>
      </p:sp>
      <p:sp>
        <p:nvSpPr>
          <p:cNvPr id="110" name="TextBox 109">
            <a:extLst>
              <a:ext uri="{FF2B5EF4-FFF2-40B4-BE49-F238E27FC236}">
                <a16:creationId xmlns:a16="http://schemas.microsoft.com/office/drawing/2014/main" id="{2311F879-75DB-4B38-AA72-84927AD3DA6C}"/>
              </a:ext>
            </a:extLst>
          </p:cNvPr>
          <p:cNvSpPr txBox="1"/>
          <p:nvPr/>
        </p:nvSpPr>
        <p:spPr>
          <a:xfrm>
            <a:off x="3789977" y="4507225"/>
            <a:ext cx="3904097" cy="400110"/>
          </a:xfrm>
          <a:prstGeom prst="rect">
            <a:avLst/>
          </a:prstGeom>
          <a:noFill/>
        </p:spPr>
        <p:txBody>
          <a:bodyPr wrap="square" rtlCol="0">
            <a:spAutoFit/>
          </a:bodyPr>
          <a:lstStyle/>
          <a:p>
            <a:r>
              <a:rPr lang="en-IN" sz="2000" dirty="0">
                <a:solidFill>
                  <a:schemeClr val="tx1">
                    <a:lumMod val="65000"/>
                    <a:lumOff val="35000"/>
                  </a:schemeClr>
                </a:solidFill>
                <a:latin typeface="+mj-lt"/>
              </a:rPr>
              <a:t>Y = bx1 + cx2 + D  </a:t>
            </a:r>
          </a:p>
        </p:txBody>
      </p:sp>
      <p:grpSp>
        <p:nvGrpSpPr>
          <p:cNvPr id="9" name="Group 8">
            <a:extLst>
              <a:ext uri="{FF2B5EF4-FFF2-40B4-BE49-F238E27FC236}">
                <a16:creationId xmlns:a16="http://schemas.microsoft.com/office/drawing/2014/main" id="{D1AF54A8-AA3A-4C46-BD88-94A9463F9835}"/>
              </a:ext>
            </a:extLst>
          </p:cNvPr>
          <p:cNvGrpSpPr/>
          <p:nvPr/>
        </p:nvGrpSpPr>
        <p:grpSpPr>
          <a:xfrm>
            <a:off x="3061573" y="7505373"/>
            <a:ext cx="4632501" cy="825982"/>
            <a:chOff x="3817624" y="7480250"/>
            <a:chExt cx="4632501" cy="825982"/>
          </a:xfrm>
        </p:grpSpPr>
        <p:sp>
          <p:nvSpPr>
            <p:cNvPr id="98" name="Rectangle: Diagonal Corners Rounded 97">
              <a:extLst>
                <a:ext uri="{FF2B5EF4-FFF2-40B4-BE49-F238E27FC236}">
                  <a16:creationId xmlns:a16="http://schemas.microsoft.com/office/drawing/2014/main" id="{04D28D85-D665-4E1C-B0FF-5AA1ACD208FC}"/>
                </a:ext>
              </a:extLst>
            </p:cNvPr>
            <p:cNvSpPr/>
            <p:nvPr/>
          </p:nvSpPr>
          <p:spPr bwMode="auto">
            <a:xfrm>
              <a:off x="3850205" y="7480250"/>
              <a:ext cx="4599920" cy="825982"/>
            </a:xfrm>
            <a:prstGeom prst="round2DiagRect">
              <a:avLst/>
            </a:prstGeom>
            <a:noFill/>
            <a:ln w="6350" cap="flat" cmpd="sng" algn="ctr">
              <a:solidFill>
                <a:schemeClr val="bg2">
                  <a:lumMod val="75000"/>
                </a:schemeClr>
              </a:solidFill>
              <a:prstDash val="solid"/>
              <a:round/>
              <a:headEnd type="none" w="sm" len="sm"/>
              <a:tailEnd type="none" w="sm" len="sm"/>
            </a:ln>
            <a:effectLst/>
          </p:spPr>
          <p:txBody>
            <a:bodyPr vert="horz" wrap="square" lIns="162560" tIns="81280" rIns="162560" bIns="81280" numCol="1" rtlCol="0" anchor="t" anchorCtr="0" compatLnSpc="1">
              <a:prstTxWarp prst="textNoShape">
                <a:avLst/>
              </a:prstTxWarp>
            </a:bodyPr>
            <a:lstStyle/>
            <a:p>
              <a:pPr algn="ctr" defTabSz="406405" fontAlgn="base">
                <a:spcBef>
                  <a:spcPct val="20000"/>
                </a:spcBef>
                <a:spcAft>
                  <a:spcPct val="0"/>
                </a:spcAft>
                <a:buClr>
                  <a:srgbClr val="FF0000"/>
                </a:buClr>
              </a:pPr>
              <a:r>
                <a:rPr lang="en-IN" sz="2000" dirty="0">
                  <a:solidFill>
                    <a:schemeClr val="tx1">
                      <a:lumMod val="65000"/>
                      <a:lumOff val="35000"/>
                    </a:schemeClr>
                  </a:solidFill>
                  <a:latin typeface="+mj-lt"/>
                </a:rPr>
                <a:t> </a:t>
              </a:r>
            </a:p>
          </p:txBody>
        </p:sp>
        <p:grpSp>
          <p:nvGrpSpPr>
            <p:cNvPr id="8" name="Group 7">
              <a:extLst>
                <a:ext uri="{FF2B5EF4-FFF2-40B4-BE49-F238E27FC236}">
                  <a16:creationId xmlns:a16="http://schemas.microsoft.com/office/drawing/2014/main" id="{9E22C9FD-67DA-483C-AD71-F0A3982781CB}"/>
                </a:ext>
              </a:extLst>
            </p:cNvPr>
            <p:cNvGrpSpPr/>
            <p:nvPr/>
          </p:nvGrpSpPr>
          <p:grpSpPr>
            <a:xfrm>
              <a:off x="3817624" y="7526282"/>
              <a:ext cx="4583395" cy="707887"/>
              <a:chOff x="3817624" y="7526282"/>
              <a:chExt cx="4583395" cy="707887"/>
            </a:xfrm>
          </p:grpSpPr>
          <p:sp>
            <p:nvSpPr>
              <p:cNvPr id="99" name="TextBox 98">
                <a:extLst>
                  <a:ext uri="{FF2B5EF4-FFF2-40B4-BE49-F238E27FC236}">
                    <a16:creationId xmlns:a16="http://schemas.microsoft.com/office/drawing/2014/main" id="{DDA51DBC-BA61-4356-9541-FFFF9611E29D}"/>
                  </a:ext>
                </a:extLst>
              </p:cNvPr>
              <p:cNvSpPr txBox="1"/>
              <p:nvPr/>
            </p:nvSpPr>
            <p:spPr>
              <a:xfrm>
                <a:off x="3817624" y="7589142"/>
                <a:ext cx="3927803" cy="400110"/>
              </a:xfrm>
              <a:prstGeom prst="rect">
                <a:avLst/>
              </a:prstGeom>
              <a:noFill/>
            </p:spPr>
            <p:txBody>
              <a:bodyPr wrap="square" rtlCol="0">
                <a:spAutoFit/>
              </a:bodyPr>
              <a:lstStyle/>
              <a:p>
                <a:r>
                  <a:rPr lang="en-IN" sz="2000" dirty="0">
                    <a:solidFill>
                      <a:schemeClr val="tx1">
                        <a:lumMod val="65000"/>
                        <a:lumOff val="35000"/>
                      </a:schemeClr>
                    </a:solidFill>
                    <a:latin typeface="+mj-lt"/>
                  </a:rPr>
                  <a:t>  log</a:t>
                </a:r>
              </a:p>
            </p:txBody>
          </p:sp>
          <p:grpSp>
            <p:nvGrpSpPr>
              <p:cNvPr id="101" name="Group 100">
                <a:extLst>
                  <a:ext uri="{FF2B5EF4-FFF2-40B4-BE49-F238E27FC236}">
                    <a16:creationId xmlns:a16="http://schemas.microsoft.com/office/drawing/2014/main" id="{EFCE7F7C-5DC5-49C7-9359-0C355B51BA62}"/>
                  </a:ext>
                </a:extLst>
              </p:cNvPr>
              <p:cNvGrpSpPr/>
              <p:nvPr/>
            </p:nvGrpSpPr>
            <p:grpSpPr>
              <a:xfrm>
                <a:off x="4473216" y="7526282"/>
                <a:ext cx="3927803" cy="707887"/>
                <a:chOff x="2182200" y="3311337"/>
                <a:chExt cx="2209389" cy="398186"/>
              </a:xfrm>
            </p:grpSpPr>
            <p:sp>
              <p:nvSpPr>
                <p:cNvPr id="102" name="TextBox 101">
                  <a:extLst>
                    <a:ext uri="{FF2B5EF4-FFF2-40B4-BE49-F238E27FC236}">
                      <a16:creationId xmlns:a16="http://schemas.microsoft.com/office/drawing/2014/main" id="{EADA71EF-2D22-4E87-BB2A-A2FA6646F614}"/>
                    </a:ext>
                  </a:extLst>
                </p:cNvPr>
                <p:cNvSpPr txBox="1"/>
                <p:nvPr/>
              </p:nvSpPr>
              <p:spPr>
                <a:xfrm>
                  <a:off x="2182200" y="3311337"/>
                  <a:ext cx="2209389" cy="398186"/>
                </a:xfrm>
                <a:prstGeom prst="rect">
                  <a:avLst/>
                </a:prstGeom>
                <a:noFill/>
                <a:ln>
                  <a:noFill/>
                </a:ln>
              </p:spPr>
              <p:txBody>
                <a:bodyPr wrap="square" rtlCol="0">
                  <a:spAutoFit/>
                </a:bodyPr>
                <a:lstStyle/>
                <a:p>
                  <a:r>
                    <a:rPr lang="en-IN" sz="2000" dirty="0">
                      <a:solidFill>
                        <a:schemeClr val="tx1">
                          <a:lumMod val="65000"/>
                          <a:lumOff val="35000"/>
                        </a:schemeClr>
                      </a:solidFill>
                      <a:latin typeface="+mj-lt"/>
                    </a:rPr>
                    <a:t> Y</a:t>
                  </a:r>
                </a:p>
                <a:p>
                  <a:r>
                    <a:rPr lang="en-IN" sz="2000" dirty="0">
                      <a:solidFill>
                        <a:schemeClr val="tx1">
                          <a:lumMod val="65000"/>
                          <a:lumOff val="35000"/>
                        </a:schemeClr>
                      </a:solidFill>
                      <a:latin typeface="+mj-lt"/>
                    </a:rPr>
                    <a:t>1-Y   </a:t>
                  </a:r>
                </a:p>
              </p:txBody>
            </p:sp>
            <p:cxnSp>
              <p:nvCxnSpPr>
                <p:cNvPr id="103" name="Straight Connector 102">
                  <a:extLst>
                    <a:ext uri="{FF2B5EF4-FFF2-40B4-BE49-F238E27FC236}">
                      <a16:creationId xmlns:a16="http://schemas.microsoft.com/office/drawing/2014/main" id="{AE105FB6-0C02-4EF7-9F12-4EE058AF2DA2}"/>
                    </a:ext>
                  </a:extLst>
                </p:cNvPr>
                <p:cNvCxnSpPr>
                  <a:cxnSpLocks/>
                </p:cNvCxnSpPr>
                <p:nvPr/>
              </p:nvCxnSpPr>
              <p:spPr bwMode="auto">
                <a:xfrm flipV="1">
                  <a:off x="2256874" y="3505357"/>
                  <a:ext cx="268981" cy="1"/>
                </a:xfrm>
                <a:prstGeom prst="line">
                  <a:avLst/>
                </a:prstGeom>
                <a:noFill/>
                <a:ln w="6350" cap="flat" cmpd="sng" algn="ctr">
                  <a:solidFill>
                    <a:schemeClr val="tx1"/>
                  </a:solidFill>
                  <a:prstDash val="solid"/>
                  <a:round/>
                  <a:headEnd type="none" w="sm" len="sm"/>
                  <a:tailEnd type="none" w="sm" len="sm"/>
                </a:ln>
                <a:effectLst/>
              </p:spPr>
            </p:cxnSp>
          </p:grpSp>
        </p:grpSp>
        <p:sp>
          <p:nvSpPr>
            <p:cNvPr id="112" name="TextBox 111">
              <a:extLst>
                <a:ext uri="{FF2B5EF4-FFF2-40B4-BE49-F238E27FC236}">
                  <a16:creationId xmlns:a16="http://schemas.microsoft.com/office/drawing/2014/main" id="{B73F8A77-932F-47C8-96E0-43FFBB3F2619}"/>
                </a:ext>
              </a:extLst>
            </p:cNvPr>
            <p:cNvSpPr txBox="1"/>
            <p:nvPr/>
          </p:nvSpPr>
          <p:spPr>
            <a:xfrm>
              <a:off x="5819557" y="7713413"/>
              <a:ext cx="2322904" cy="400110"/>
            </a:xfrm>
            <a:prstGeom prst="rect">
              <a:avLst/>
            </a:prstGeom>
            <a:noFill/>
          </p:spPr>
          <p:txBody>
            <a:bodyPr wrap="square" rtlCol="0">
              <a:spAutoFit/>
            </a:bodyPr>
            <a:lstStyle/>
            <a:p>
              <a:r>
                <a:rPr lang="en-IN" sz="2000" dirty="0">
                  <a:solidFill>
                    <a:schemeClr val="tx1">
                      <a:lumMod val="65000"/>
                      <a:lumOff val="35000"/>
                    </a:schemeClr>
                  </a:solidFill>
                  <a:latin typeface="+mj-lt"/>
                </a:rPr>
                <a:t>Y = bx1 + cx2 + D  </a:t>
              </a:r>
            </a:p>
          </p:txBody>
        </p:sp>
      </p:grpSp>
      <p:pic>
        <p:nvPicPr>
          <p:cNvPr id="37" name="Picture 36">
            <a:extLst>
              <a:ext uri="{FF2B5EF4-FFF2-40B4-BE49-F238E27FC236}">
                <a16:creationId xmlns:a16="http://schemas.microsoft.com/office/drawing/2014/main" id="{48688C01-0657-4176-81BB-CC064C7B75C4}"/>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040832" y="885621"/>
            <a:ext cx="6187664" cy="253920"/>
          </a:xfrm>
          <a:prstGeom prst="rect">
            <a:avLst/>
          </a:prstGeom>
        </p:spPr>
      </p:pic>
    </p:spTree>
    <p:extLst>
      <p:ext uri="{BB962C8B-B14F-4D97-AF65-F5344CB8AC3E}">
        <p14:creationId xmlns:p14="http://schemas.microsoft.com/office/powerpoint/2010/main" val="8268562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 y="319675"/>
            <a:ext cx="16258032" cy="665045"/>
          </a:xfrm>
        </p:spPr>
        <p:txBody>
          <a:bodyPr/>
          <a:lstStyle/>
          <a:p>
            <a:r>
              <a:rPr lang="en-IN" dirty="0"/>
              <a:t>Sigmoid Probability</a:t>
            </a:r>
          </a:p>
        </p:txBody>
      </p:sp>
      <p:sp>
        <p:nvSpPr>
          <p:cNvPr id="111" name="Rectangle 110">
            <a:extLst>
              <a:ext uri="{FF2B5EF4-FFF2-40B4-BE49-F238E27FC236}">
                <a16:creationId xmlns:a16="http://schemas.microsoft.com/office/drawing/2014/main" id="{9565DB8B-4CE3-47EE-89B8-65139253333F}"/>
              </a:ext>
            </a:extLst>
          </p:cNvPr>
          <p:cNvSpPr/>
          <p:nvPr/>
        </p:nvSpPr>
        <p:spPr>
          <a:xfrm>
            <a:off x="1769241" y="1705487"/>
            <a:ext cx="14102130" cy="400110"/>
          </a:xfrm>
          <a:prstGeom prst="rect">
            <a:avLst/>
          </a:prstGeom>
        </p:spPr>
        <p:txBody>
          <a:bodyPr wrap="square">
            <a:spAutoFit/>
          </a:bodyPr>
          <a:lstStyle/>
          <a:p>
            <a:r>
              <a:rPr lang="en-IN" sz="2000" dirty="0">
                <a:solidFill>
                  <a:schemeClr val="tx1">
                    <a:lumMod val="75000"/>
                    <a:lumOff val="25000"/>
                  </a:schemeClr>
                </a:solidFill>
                <a:latin typeface="Open Sans" panose="020B0604020202020204" charset="0"/>
                <a:ea typeface="Open Sans" panose="020B0604020202020204" charset="0"/>
                <a:cs typeface="Open Sans" panose="020B0604020202020204" charset="0"/>
              </a:rPr>
              <a:t>The probability in the logistic regression is represented by the Sigmoid function (logistic function or the S-curve).</a:t>
            </a:r>
          </a:p>
        </p:txBody>
      </p:sp>
      <p:pic>
        <p:nvPicPr>
          <p:cNvPr id="56" name="Picture 55">
            <a:extLst>
              <a:ext uri="{FF2B5EF4-FFF2-40B4-BE49-F238E27FC236}">
                <a16:creationId xmlns:a16="http://schemas.microsoft.com/office/drawing/2014/main" id="{8262ADF0-C052-4921-B5D5-AF6E8583D7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806" y="2398230"/>
            <a:ext cx="2170817" cy="856267"/>
          </a:xfrm>
          <a:prstGeom prst="rect">
            <a:avLst/>
          </a:prstGeom>
          <a:ln>
            <a:solidFill>
              <a:schemeClr val="accent1"/>
            </a:solidFill>
          </a:ln>
        </p:spPr>
      </p:pic>
      <p:sp>
        <p:nvSpPr>
          <p:cNvPr id="57" name="Rectangle 56">
            <a:extLst>
              <a:ext uri="{FF2B5EF4-FFF2-40B4-BE49-F238E27FC236}">
                <a16:creationId xmlns:a16="http://schemas.microsoft.com/office/drawing/2014/main" id="{6D4AA432-456C-4842-BCA6-72DE4C2347E7}"/>
              </a:ext>
            </a:extLst>
          </p:cNvPr>
          <p:cNvSpPr/>
          <p:nvPr/>
        </p:nvSpPr>
        <p:spPr>
          <a:xfrm>
            <a:off x="4795470" y="3547130"/>
            <a:ext cx="7787875" cy="707886"/>
          </a:xfrm>
          <a:prstGeom prst="rect">
            <a:avLst/>
          </a:prstGeom>
        </p:spPr>
        <p:txBody>
          <a:bodyPr wrap="square">
            <a:spAutoFit/>
          </a:bodyPr>
          <a:lstStyle/>
          <a:p>
            <a:r>
              <a:rPr lang="en-IN" sz="2000" dirty="0">
                <a:solidFill>
                  <a:schemeClr val="tx1">
                    <a:lumMod val="75000"/>
                    <a:lumOff val="25000"/>
                  </a:schemeClr>
                </a:solidFill>
                <a:latin typeface="Open Sans" panose="020B0604020202020204" charset="0"/>
                <a:ea typeface="Open Sans" panose="020B0604020202020204" charset="0"/>
                <a:cs typeface="Open Sans" panose="020B0604020202020204" charset="0"/>
              </a:rPr>
              <a:t>   t  represents data values * number of hours studied</a:t>
            </a:r>
          </a:p>
          <a:p>
            <a:r>
              <a:rPr lang="en-IN" sz="2000" dirty="0">
                <a:solidFill>
                  <a:schemeClr val="tx1">
                    <a:lumMod val="75000"/>
                    <a:lumOff val="25000"/>
                  </a:schemeClr>
                </a:solidFill>
                <a:latin typeface="Open Sans" panose="020B0604020202020204" charset="0"/>
                <a:ea typeface="Open Sans" panose="020B0604020202020204" charset="0"/>
                <a:cs typeface="Open Sans" panose="020B0604020202020204" charset="0"/>
              </a:rPr>
              <a:t>S(t) represents the probability of passing the exam.</a:t>
            </a:r>
          </a:p>
        </p:txBody>
      </p:sp>
      <p:sp>
        <p:nvSpPr>
          <p:cNvPr id="58" name="Rectangle 57">
            <a:extLst>
              <a:ext uri="{FF2B5EF4-FFF2-40B4-BE49-F238E27FC236}">
                <a16:creationId xmlns:a16="http://schemas.microsoft.com/office/drawing/2014/main" id="{D72665CA-63D3-40A1-987F-3A9AA3B95360}"/>
              </a:ext>
            </a:extLst>
          </p:cNvPr>
          <p:cNvSpPr/>
          <p:nvPr/>
        </p:nvSpPr>
        <p:spPr>
          <a:xfrm>
            <a:off x="1887598" y="4980230"/>
            <a:ext cx="7787875" cy="1938992"/>
          </a:xfrm>
          <a:prstGeom prst="rect">
            <a:avLst/>
          </a:prstGeom>
        </p:spPr>
        <p:txBody>
          <a:bodyPr wrap="square">
            <a:spAutoFit/>
          </a:bodyPr>
          <a:lstStyle/>
          <a:p>
            <a:r>
              <a:rPr lang="en-IN" sz="2000" dirty="0">
                <a:solidFill>
                  <a:schemeClr val="tx1">
                    <a:lumMod val="75000"/>
                    <a:lumOff val="25000"/>
                  </a:schemeClr>
                </a:solidFill>
                <a:latin typeface="Open Sans" panose="020B0604020202020204" charset="0"/>
                <a:ea typeface="Open Sans" panose="020B0604020202020204" charset="0"/>
                <a:cs typeface="Open Sans" panose="020B0604020202020204" charset="0"/>
              </a:rPr>
              <a:t>The sigmoid function gives an ‘S’ shaped curve. </a:t>
            </a:r>
            <a:br>
              <a:rPr lang="en-IN" sz="2000" dirty="0">
                <a:solidFill>
                  <a:schemeClr val="tx1">
                    <a:lumMod val="75000"/>
                    <a:lumOff val="25000"/>
                  </a:schemeClr>
                </a:solidFill>
                <a:latin typeface="Open Sans" panose="020B0604020202020204" charset="0"/>
                <a:ea typeface="Open Sans" panose="020B0604020202020204" charset="0"/>
                <a:cs typeface="Open Sans" panose="020B0604020202020204" charset="0"/>
              </a:rPr>
            </a:br>
            <a:endParaRPr lang="en-IN" sz="2000" dirty="0">
              <a:solidFill>
                <a:schemeClr val="tx1">
                  <a:lumMod val="75000"/>
                  <a:lumOff val="25000"/>
                </a:schemeClr>
              </a:solidFill>
              <a:latin typeface="Open Sans" panose="020B0604020202020204" charset="0"/>
              <a:ea typeface="Open Sans" panose="020B0604020202020204" charset="0"/>
              <a:cs typeface="Open Sans" panose="020B0604020202020204" charset="0"/>
            </a:endParaRPr>
          </a:p>
          <a:p>
            <a:r>
              <a:rPr lang="en-IN" sz="2000" dirty="0">
                <a:solidFill>
                  <a:schemeClr val="tx1">
                    <a:lumMod val="75000"/>
                    <a:lumOff val="25000"/>
                  </a:schemeClr>
                </a:solidFill>
                <a:latin typeface="Open Sans" panose="020B0604020202020204" charset="0"/>
                <a:ea typeface="Open Sans" panose="020B0604020202020204" charset="0"/>
                <a:cs typeface="Open Sans" panose="020B0604020202020204" charset="0"/>
              </a:rPr>
              <a:t>This curve has a finite limit that is Y can only be 0 or 1</a:t>
            </a:r>
          </a:p>
          <a:p>
            <a:endParaRPr lang="en-IN" sz="2000" dirty="0">
              <a:solidFill>
                <a:schemeClr val="tx1">
                  <a:lumMod val="75000"/>
                  <a:lumOff val="25000"/>
                </a:schemeClr>
              </a:solidFill>
              <a:latin typeface="Open Sans" panose="020B0604020202020204" charset="0"/>
              <a:ea typeface="Open Sans" panose="020B0604020202020204" charset="0"/>
              <a:cs typeface="Open Sans" panose="020B0604020202020204" charset="0"/>
            </a:endParaRPr>
          </a:p>
          <a:p>
            <a:r>
              <a:rPr lang="en-IN" sz="2000" dirty="0">
                <a:solidFill>
                  <a:schemeClr val="tx1">
                    <a:lumMod val="75000"/>
                    <a:lumOff val="25000"/>
                  </a:schemeClr>
                </a:solidFill>
                <a:latin typeface="Open Sans" panose="020B0604020202020204" charset="0"/>
                <a:ea typeface="Open Sans" panose="020B0604020202020204" charset="0"/>
                <a:cs typeface="Open Sans" panose="020B0604020202020204" charset="0"/>
              </a:rPr>
              <a:t> 0 as x approaches to −∞</a:t>
            </a:r>
          </a:p>
          <a:p>
            <a:r>
              <a:rPr lang="en-IN" sz="2000" dirty="0">
                <a:solidFill>
                  <a:schemeClr val="tx1">
                    <a:lumMod val="75000"/>
                    <a:lumOff val="25000"/>
                  </a:schemeClr>
                </a:solidFill>
                <a:latin typeface="Open Sans" panose="020B0604020202020204" charset="0"/>
                <a:ea typeface="Open Sans" panose="020B0604020202020204" charset="0"/>
                <a:cs typeface="Open Sans" panose="020B0604020202020204" charset="0"/>
              </a:rPr>
              <a:t> 1 as x approaches to +∞</a:t>
            </a:r>
          </a:p>
        </p:txBody>
      </p:sp>
      <p:grpSp>
        <p:nvGrpSpPr>
          <p:cNvPr id="60" name="Group 59">
            <a:extLst>
              <a:ext uri="{FF2B5EF4-FFF2-40B4-BE49-F238E27FC236}">
                <a16:creationId xmlns:a16="http://schemas.microsoft.com/office/drawing/2014/main" id="{13568DBA-A54A-4ABB-851E-5557F5FAD41F}"/>
              </a:ext>
            </a:extLst>
          </p:cNvPr>
          <p:cNvGrpSpPr/>
          <p:nvPr/>
        </p:nvGrpSpPr>
        <p:grpSpPr>
          <a:xfrm>
            <a:off x="10069605" y="4748389"/>
            <a:ext cx="4633902" cy="3527776"/>
            <a:chOff x="4251673" y="2081761"/>
            <a:chExt cx="3672255" cy="3051786"/>
          </a:xfrm>
        </p:grpSpPr>
        <p:sp>
          <p:nvSpPr>
            <p:cNvPr id="76" name="TextBox 75">
              <a:extLst>
                <a:ext uri="{FF2B5EF4-FFF2-40B4-BE49-F238E27FC236}">
                  <a16:creationId xmlns:a16="http://schemas.microsoft.com/office/drawing/2014/main" id="{04150384-187D-4A27-90E4-0803D48E3BF4}"/>
                </a:ext>
              </a:extLst>
            </p:cNvPr>
            <p:cNvSpPr txBox="1"/>
            <p:nvPr/>
          </p:nvSpPr>
          <p:spPr>
            <a:xfrm>
              <a:off x="4251673" y="3296255"/>
              <a:ext cx="547226" cy="198212"/>
            </a:xfrm>
            <a:prstGeom prst="rect">
              <a:avLst/>
            </a:prstGeom>
            <a:noFill/>
          </p:spPr>
          <p:txBody>
            <a:bodyPr wrap="square" rtlCol="0">
              <a:spAutoFit/>
            </a:bodyPr>
            <a:lstStyle/>
            <a:p>
              <a:r>
                <a:rPr lang="en-US" sz="1333" dirty="0">
                  <a:latin typeface="Gotham Rounded Book" pitchFamily="50" charset="0"/>
                </a:rPr>
                <a:t>0.60</a:t>
              </a:r>
            </a:p>
          </p:txBody>
        </p:sp>
        <p:grpSp>
          <p:nvGrpSpPr>
            <p:cNvPr id="80" name="Group 79">
              <a:extLst>
                <a:ext uri="{FF2B5EF4-FFF2-40B4-BE49-F238E27FC236}">
                  <a16:creationId xmlns:a16="http://schemas.microsoft.com/office/drawing/2014/main" id="{91AE799E-3885-40FA-A608-A8AACBB91AC4}"/>
                </a:ext>
              </a:extLst>
            </p:cNvPr>
            <p:cNvGrpSpPr/>
            <p:nvPr/>
          </p:nvGrpSpPr>
          <p:grpSpPr>
            <a:xfrm>
              <a:off x="4270510" y="2081761"/>
              <a:ext cx="3653418" cy="3051786"/>
              <a:chOff x="4270510" y="2081761"/>
              <a:chExt cx="3653418" cy="3051786"/>
            </a:xfrm>
          </p:grpSpPr>
          <p:cxnSp>
            <p:nvCxnSpPr>
              <p:cNvPr id="81" name="Straight Connector 80">
                <a:extLst>
                  <a:ext uri="{FF2B5EF4-FFF2-40B4-BE49-F238E27FC236}">
                    <a16:creationId xmlns:a16="http://schemas.microsoft.com/office/drawing/2014/main" id="{1501062F-404E-42EE-9984-3DB10E59C916}"/>
                  </a:ext>
                </a:extLst>
              </p:cNvPr>
              <p:cNvCxnSpPr>
                <a:cxnSpLocks/>
              </p:cNvCxnSpPr>
              <p:nvPr/>
            </p:nvCxnSpPr>
            <p:spPr>
              <a:xfrm>
                <a:off x="5369937" y="4733371"/>
                <a:ext cx="0" cy="191706"/>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BB6E4FF-6DA2-492F-959C-F4EFB47747DB}"/>
                  </a:ext>
                </a:extLst>
              </p:cNvPr>
              <p:cNvCxnSpPr>
                <a:cxnSpLocks/>
              </p:cNvCxnSpPr>
              <p:nvPr/>
            </p:nvCxnSpPr>
            <p:spPr>
              <a:xfrm>
                <a:off x="5808992" y="4746287"/>
                <a:ext cx="0" cy="191706"/>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B76AAD8-985A-434F-BF90-4A5613125FB9}"/>
                  </a:ext>
                </a:extLst>
              </p:cNvPr>
              <p:cNvCxnSpPr>
                <a:cxnSpLocks/>
              </p:cNvCxnSpPr>
              <p:nvPr/>
            </p:nvCxnSpPr>
            <p:spPr>
              <a:xfrm>
                <a:off x="6231634" y="4740045"/>
                <a:ext cx="0" cy="191706"/>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8E632BA5-4F52-4ED6-BB3B-8586D7041388}"/>
                  </a:ext>
                </a:extLst>
              </p:cNvPr>
              <p:cNvCxnSpPr>
                <a:cxnSpLocks/>
              </p:cNvCxnSpPr>
              <p:nvPr/>
            </p:nvCxnSpPr>
            <p:spPr>
              <a:xfrm>
                <a:off x="6565375" y="4738865"/>
                <a:ext cx="0" cy="191706"/>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6872045F-383B-4261-8204-DB4D73E17487}"/>
                  </a:ext>
                </a:extLst>
              </p:cNvPr>
              <p:cNvCxnSpPr>
                <a:cxnSpLocks/>
              </p:cNvCxnSpPr>
              <p:nvPr/>
            </p:nvCxnSpPr>
            <p:spPr>
              <a:xfrm flipV="1">
                <a:off x="4953598" y="2081761"/>
                <a:ext cx="0" cy="285881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C1910E3-AE54-409E-84AB-856FD1C3C2A4}"/>
                  </a:ext>
                </a:extLst>
              </p:cNvPr>
              <p:cNvCxnSpPr>
                <a:cxnSpLocks/>
              </p:cNvCxnSpPr>
              <p:nvPr/>
            </p:nvCxnSpPr>
            <p:spPr>
              <a:xfrm>
                <a:off x="4771795" y="4756246"/>
                <a:ext cx="3152133"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9A7ED55-3341-41DA-8E1F-7B0B965CB378}"/>
                  </a:ext>
                </a:extLst>
              </p:cNvPr>
              <p:cNvCxnSpPr>
                <a:cxnSpLocks/>
              </p:cNvCxnSpPr>
              <p:nvPr/>
            </p:nvCxnSpPr>
            <p:spPr>
              <a:xfrm flipH="1">
                <a:off x="4766332" y="4355780"/>
                <a:ext cx="200178"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D8A8769-5B76-44C4-A07E-637A93ACB2A4}"/>
                  </a:ext>
                </a:extLst>
              </p:cNvPr>
              <p:cNvCxnSpPr>
                <a:cxnSpLocks/>
              </p:cNvCxnSpPr>
              <p:nvPr/>
            </p:nvCxnSpPr>
            <p:spPr>
              <a:xfrm flipH="1">
                <a:off x="4771499" y="3875283"/>
                <a:ext cx="200178"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74382E7-A733-42FF-8D5A-DA6C8A49667D}"/>
                  </a:ext>
                </a:extLst>
              </p:cNvPr>
              <p:cNvCxnSpPr>
                <a:cxnSpLocks/>
              </p:cNvCxnSpPr>
              <p:nvPr/>
            </p:nvCxnSpPr>
            <p:spPr>
              <a:xfrm flipH="1">
                <a:off x="4766332" y="3456430"/>
                <a:ext cx="200178"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B11A06B-1D38-4F65-998D-879F2B1E9949}"/>
                  </a:ext>
                </a:extLst>
              </p:cNvPr>
              <p:cNvCxnSpPr>
                <a:cxnSpLocks/>
              </p:cNvCxnSpPr>
              <p:nvPr/>
            </p:nvCxnSpPr>
            <p:spPr>
              <a:xfrm flipH="1">
                <a:off x="4753420" y="2934837"/>
                <a:ext cx="200178"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CFC6EC8-5F4C-44AD-938C-282511721CAD}"/>
                  </a:ext>
                </a:extLst>
              </p:cNvPr>
              <p:cNvCxnSpPr>
                <a:cxnSpLocks/>
              </p:cNvCxnSpPr>
              <p:nvPr/>
            </p:nvCxnSpPr>
            <p:spPr>
              <a:xfrm flipH="1">
                <a:off x="4771499" y="2437620"/>
                <a:ext cx="200178"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51EF1A6-9DC7-4078-A931-D3AAC6488D69}"/>
                  </a:ext>
                </a:extLst>
              </p:cNvPr>
              <p:cNvCxnSpPr>
                <a:cxnSpLocks/>
              </p:cNvCxnSpPr>
              <p:nvPr/>
            </p:nvCxnSpPr>
            <p:spPr>
              <a:xfrm>
                <a:off x="6914491" y="4738865"/>
                <a:ext cx="0" cy="191706"/>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57B22445-179F-495F-9840-89DBE53B434A}"/>
                  </a:ext>
                </a:extLst>
              </p:cNvPr>
              <p:cNvSpPr txBox="1"/>
              <p:nvPr/>
            </p:nvSpPr>
            <p:spPr>
              <a:xfrm>
                <a:off x="4275643" y="4183244"/>
                <a:ext cx="547226" cy="198212"/>
              </a:xfrm>
              <a:prstGeom prst="rect">
                <a:avLst/>
              </a:prstGeom>
              <a:noFill/>
            </p:spPr>
            <p:txBody>
              <a:bodyPr wrap="square" rtlCol="0">
                <a:spAutoFit/>
              </a:bodyPr>
              <a:lstStyle/>
              <a:p>
                <a:r>
                  <a:rPr lang="en-US" sz="1333" dirty="0">
                    <a:latin typeface="Gotham Rounded Book" pitchFamily="50" charset="0"/>
                  </a:rPr>
                  <a:t>0.20</a:t>
                </a:r>
              </a:p>
            </p:txBody>
          </p:sp>
          <p:sp>
            <p:nvSpPr>
              <p:cNvPr id="127" name="TextBox 126">
                <a:extLst>
                  <a:ext uri="{FF2B5EF4-FFF2-40B4-BE49-F238E27FC236}">
                    <a16:creationId xmlns:a16="http://schemas.microsoft.com/office/drawing/2014/main" id="{2A4AD3B1-166C-4615-B23A-D1CCC4360457}"/>
                  </a:ext>
                </a:extLst>
              </p:cNvPr>
              <p:cNvSpPr txBox="1"/>
              <p:nvPr/>
            </p:nvSpPr>
            <p:spPr>
              <a:xfrm>
                <a:off x="4273932" y="3729476"/>
                <a:ext cx="547226" cy="198212"/>
              </a:xfrm>
              <a:prstGeom prst="rect">
                <a:avLst/>
              </a:prstGeom>
              <a:noFill/>
            </p:spPr>
            <p:txBody>
              <a:bodyPr wrap="square" rtlCol="0">
                <a:spAutoFit/>
              </a:bodyPr>
              <a:lstStyle/>
              <a:p>
                <a:r>
                  <a:rPr lang="en-US" sz="1333" dirty="0">
                    <a:latin typeface="Gotham Rounded Book" pitchFamily="50" charset="0"/>
                  </a:rPr>
                  <a:t>0.40</a:t>
                </a:r>
              </a:p>
            </p:txBody>
          </p:sp>
          <p:sp>
            <p:nvSpPr>
              <p:cNvPr id="128" name="TextBox 127">
                <a:extLst>
                  <a:ext uri="{FF2B5EF4-FFF2-40B4-BE49-F238E27FC236}">
                    <a16:creationId xmlns:a16="http://schemas.microsoft.com/office/drawing/2014/main" id="{71ED745C-71B3-42A9-B25D-92DB2A1F9AED}"/>
                  </a:ext>
                </a:extLst>
              </p:cNvPr>
              <p:cNvSpPr txBox="1"/>
              <p:nvPr/>
            </p:nvSpPr>
            <p:spPr>
              <a:xfrm>
                <a:off x="4270510" y="2791114"/>
                <a:ext cx="547226" cy="198212"/>
              </a:xfrm>
              <a:prstGeom prst="rect">
                <a:avLst/>
              </a:prstGeom>
              <a:noFill/>
            </p:spPr>
            <p:txBody>
              <a:bodyPr wrap="square" rtlCol="0">
                <a:spAutoFit/>
              </a:bodyPr>
              <a:lstStyle/>
              <a:p>
                <a:r>
                  <a:rPr lang="en-US" sz="1333" dirty="0">
                    <a:latin typeface="Gotham Rounded Book" pitchFamily="50" charset="0"/>
                  </a:rPr>
                  <a:t>0.80</a:t>
                </a:r>
              </a:p>
            </p:txBody>
          </p:sp>
          <p:sp>
            <p:nvSpPr>
              <p:cNvPr id="129" name="TextBox 128">
                <a:extLst>
                  <a:ext uri="{FF2B5EF4-FFF2-40B4-BE49-F238E27FC236}">
                    <a16:creationId xmlns:a16="http://schemas.microsoft.com/office/drawing/2014/main" id="{CE3DC6C0-4C8F-44F3-ACDB-3DDC350D213C}"/>
                  </a:ext>
                </a:extLst>
              </p:cNvPr>
              <p:cNvSpPr txBox="1"/>
              <p:nvPr/>
            </p:nvSpPr>
            <p:spPr>
              <a:xfrm>
                <a:off x="4289348" y="2285971"/>
                <a:ext cx="547226" cy="198212"/>
              </a:xfrm>
              <a:prstGeom prst="rect">
                <a:avLst/>
              </a:prstGeom>
              <a:noFill/>
            </p:spPr>
            <p:txBody>
              <a:bodyPr wrap="square" rtlCol="0">
                <a:spAutoFit/>
              </a:bodyPr>
              <a:lstStyle/>
              <a:p>
                <a:r>
                  <a:rPr lang="en-US" sz="1333" dirty="0">
                    <a:latin typeface="Gotham Rounded Book" pitchFamily="50" charset="0"/>
                  </a:rPr>
                  <a:t>1.00</a:t>
                </a:r>
              </a:p>
            </p:txBody>
          </p:sp>
          <p:cxnSp>
            <p:nvCxnSpPr>
              <p:cNvPr id="130" name="Straight Connector 129">
                <a:extLst>
                  <a:ext uri="{FF2B5EF4-FFF2-40B4-BE49-F238E27FC236}">
                    <a16:creationId xmlns:a16="http://schemas.microsoft.com/office/drawing/2014/main" id="{5E9587E2-F9B8-4882-91D6-686071308D59}"/>
                  </a:ext>
                </a:extLst>
              </p:cNvPr>
              <p:cNvCxnSpPr>
                <a:cxnSpLocks/>
              </p:cNvCxnSpPr>
              <p:nvPr/>
            </p:nvCxnSpPr>
            <p:spPr>
              <a:xfrm>
                <a:off x="7282791" y="4738865"/>
                <a:ext cx="0" cy="191706"/>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D0F3B411-0285-4D2C-BD66-6A014295EC4A}"/>
                  </a:ext>
                </a:extLst>
              </p:cNvPr>
              <p:cNvSpPr txBox="1"/>
              <p:nvPr/>
            </p:nvSpPr>
            <p:spPr>
              <a:xfrm>
                <a:off x="5273406" y="4916280"/>
                <a:ext cx="179585" cy="198212"/>
              </a:xfrm>
              <a:prstGeom prst="rect">
                <a:avLst/>
              </a:prstGeom>
              <a:noFill/>
            </p:spPr>
            <p:txBody>
              <a:bodyPr wrap="square" rtlCol="0">
                <a:spAutoFit/>
              </a:bodyPr>
              <a:lstStyle/>
              <a:p>
                <a:r>
                  <a:rPr lang="en-US" sz="1333" dirty="0">
                    <a:latin typeface="Gotham Rounded Book" pitchFamily="50" charset="0"/>
                  </a:rPr>
                  <a:t>1</a:t>
                </a:r>
              </a:p>
            </p:txBody>
          </p:sp>
          <p:sp>
            <p:nvSpPr>
              <p:cNvPr id="132" name="TextBox 131">
                <a:extLst>
                  <a:ext uri="{FF2B5EF4-FFF2-40B4-BE49-F238E27FC236}">
                    <a16:creationId xmlns:a16="http://schemas.microsoft.com/office/drawing/2014/main" id="{96EA8999-9E69-4F54-AECF-B84BD1C323E5}"/>
                  </a:ext>
                </a:extLst>
              </p:cNvPr>
              <p:cNvSpPr txBox="1"/>
              <p:nvPr/>
            </p:nvSpPr>
            <p:spPr>
              <a:xfrm>
                <a:off x="5712460" y="4916280"/>
                <a:ext cx="190443" cy="198212"/>
              </a:xfrm>
              <a:prstGeom prst="rect">
                <a:avLst/>
              </a:prstGeom>
              <a:noFill/>
            </p:spPr>
            <p:txBody>
              <a:bodyPr wrap="square" rtlCol="0">
                <a:spAutoFit/>
              </a:bodyPr>
              <a:lstStyle/>
              <a:p>
                <a:r>
                  <a:rPr lang="en-US" sz="1333" dirty="0">
                    <a:latin typeface="Gotham Rounded Book" pitchFamily="50" charset="0"/>
                  </a:rPr>
                  <a:t>2</a:t>
                </a:r>
              </a:p>
            </p:txBody>
          </p:sp>
          <p:sp>
            <p:nvSpPr>
              <p:cNvPr id="133" name="TextBox 132">
                <a:extLst>
                  <a:ext uri="{FF2B5EF4-FFF2-40B4-BE49-F238E27FC236}">
                    <a16:creationId xmlns:a16="http://schemas.microsoft.com/office/drawing/2014/main" id="{B3EECBD4-E242-4A89-AB74-1F26956F6BE0}"/>
                  </a:ext>
                </a:extLst>
              </p:cNvPr>
              <p:cNvSpPr txBox="1"/>
              <p:nvPr/>
            </p:nvSpPr>
            <p:spPr>
              <a:xfrm>
                <a:off x="6119055" y="4923599"/>
                <a:ext cx="223849" cy="198212"/>
              </a:xfrm>
              <a:prstGeom prst="rect">
                <a:avLst/>
              </a:prstGeom>
              <a:noFill/>
            </p:spPr>
            <p:txBody>
              <a:bodyPr wrap="square" rtlCol="0">
                <a:spAutoFit/>
              </a:bodyPr>
              <a:lstStyle/>
              <a:p>
                <a:r>
                  <a:rPr lang="en-US" sz="1333" dirty="0">
                    <a:latin typeface="Gotham Rounded Book" pitchFamily="50" charset="0"/>
                  </a:rPr>
                  <a:t>3</a:t>
                </a:r>
              </a:p>
            </p:txBody>
          </p:sp>
          <p:sp>
            <p:nvSpPr>
              <p:cNvPr id="134" name="TextBox 133">
                <a:extLst>
                  <a:ext uri="{FF2B5EF4-FFF2-40B4-BE49-F238E27FC236}">
                    <a16:creationId xmlns:a16="http://schemas.microsoft.com/office/drawing/2014/main" id="{36DC596A-151B-453B-A344-AC1A32105BB3}"/>
                  </a:ext>
                </a:extLst>
              </p:cNvPr>
              <p:cNvSpPr txBox="1"/>
              <p:nvPr/>
            </p:nvSpPr>
            <p:spPr>
              <a:xfrm>
                <a:off x="6449674" y="4935335"/>
                <a:ext cx="191981" cy="198212"/>
              </a:xfrm>
              <a:prstGeom prst="rect">
                <a:avLst/>
              </a:prstGeom>
              <a:noFill/>
            </p:spPr>
            <p:txBody>
              <a:bodyPr wrap="square" rtlCol="0">
                <a:spAutoFit/>
              </a:bodyPr>
              <a:lstStyle/>
              <a:p>
                <a:r>
                  <a:rPr lang="en-US" sz="1333" dirty="0">
                    <a:latin typeface="Gotham Rounded Book" pitchFamily="50" charset="0"/>
                  </a:rPr>
                  <a:t>4</a:t>
                </a:r>
              </a:p>
            </p:txBody>
          </p:sp>
          <p:sp>
            <p:nvSpPr>
              <p:cNvPr id="135" name="TextBox 134">
                <a:extLst>
                  <a:ext uri="{FF2B5EF4-FFF2-40B4-BE49-F238E27FC236}">
                    <a16:creationId xmlns:a16="http://schemas.microsoft.com/office/drawing/2014/main" id="{C4FF7573-5DFA-400C-90A2-9439D0402B06}"/>
                  </a:ext>
                </a:extLst>
              </p:cNvPr>
              <p:cNvSpPr txBox="1"/>
              <p:nvPr/>
            </p:nvSpPr>
            <p:spPr>
              <a:xfrm>
                <a:off x="6818512" y="4929224"/>
                <a:ext cx="203121" cy="198212"/>
              </a:xfrm>
              <a:prstGeom prst="rect">
                <a:avLst/>
              </a:prstGeom>
              <a:noFill/>
            </p:spPr>
            <p:txBody>
              <a:bodyPr wrap="square" rtlCol="0">
                <a:spAutoFit/>
              </a:bodyPr>
              <a:lstStyle/>
              <a:p>
                <a:r>
                  <a:rPr lang="en-US" sz="1333" dirty="0">
                    <a:latin typeface="Gotham Rounded Book" pitchFamily="50" charset="0"/>
                  </a:rPr>
                  <a:t>5</a:t>
                </a:r>
              </a:p>
            </p:txBody>
          </p:sp>
          <p:sp>
            <p:nvSpPr>
              <p:cNvPr id="136" name="TextBox 135">
                <a:extLst>
                  <a:ext uri="{FF2B5EF4-FFF2-40B4-BE49-F238E27FC236}">
                    <a16:creationId xmlns:a16="http://schemas.microsoft.com/office/drawing/2014/main" id="{95B50D83-1266-46AC-BBA3-2B6AAB4CA5A3}"/>
                  </a:ext>
                </a:extLst>
              </p:cNvPr>
              <p:cNvSpPr txBox="1"/>
              <p:nvPr/>
            </p:nvSpPr>
            <p:spPr>
              <a:xfrm>
                <a:off x="7178264" y="4930571"/>
                <a:ext cx="234184" cy="198212"/>
              </a:xfrm>
              <a:prstGeom prst="rect">
                <a:avLst/>
              </a:prstGeom>
              <a:noFill/>
            </p:spPr>
            <p:txBody>
              <a:bodyPr wrap="square" rtlCol="0">
                <a:spAutoFit/>
              </a:bodyPr>
              <a:lstStyle/>
              <a:p>
                <a:r>
                  <a:rPr lang="en-US" sz="1333" dirty="0">
                    <a:latin typeface="Gotham Rounded Book" pitchFamily="50" charset="0"/>
                  </a:rPr>
                  <a:t>6</a:t>
                </a:r>
              </a:p>
            </p:txBody>
          </p:sp>
          <p:cxnSp>
            <p:nvCxnSpPr>
              <p:cNvPr id="137" name="Connector: Curved 136">
                <a:extLst>
                  <a:ext uri="{FF2B5EF4-FFF2-40B4-BE49-F238E27FC236}">
                    <a16:creationId xmlns:a16="http://schemas.microsoft.com/office/drawing/2014/main" id="{E4163633-8B1F-4EF3-8F0A-F9FE78D9D1F5}"/>
                  </a:ext>
                </a:extLst>
              </p:cNvPr>
              <p:cNvCxnSpPr>
                <a:cxnSpLocks/>
              </p:cNvCxnSpPr>
              <p:nvPr/>
            </p:nvCxnSpPr>
            <p:spPr>
              <a:xfrm flipV="1">
                <a:off x="5155890" y="2442909"/>
                <a:ext cx="2469855" cy="2260114"/>
              </a:xfrm>
              <a:prstGeom prst="curvedConnector3">
                <a:avLst/>
              </a:prstGeom>
              <a:ln w="38100"/>
            </p:spPr>
            <p:style>
              <a:lnRef idx="1">
                <a:schemeClr val="accent2"/>
              </a:lnRef>
              <a:fillRef idx="0">
                <a:schemeClr val="accent2"/>
              </a:fillRef>
              <a:effectRef idx="0">
                <a:schemeClr val="accent2"/>
              </a:effectRef>
              <a:fontRef idx="minor">
                <a:schemeClr val="tx1"/>
              </a:fontRef>
            </p:style>
          </p:cxnSp>
          <p:cxnSp>
            <p:nvCxnSpPr>
              <p:cNvPr id="138" name="Straight Connector 137">
                <a:extLst>
                  <a:ext uri="{FF2B5EF4-FFF2-40B4-BE49-F238E27FC236}">
                    <a16:creationId xmlns:a16="http://schemas.microsoft.com/office/drawing/2014/main" id="{0811AFCC-B9D7-45D6-801F-507DB69872C3}"/>
                  </a:ext>
                </a:extLst>
              </p:cNvPr>
              <p:cNvCxnSpPr>
                <a:cxnSpLocks/>
              </p:cNvCxnSpPr>
              <p:nvPr/>
            </p:nvCxnSpPr>
            <p:spPr>
              <a:xfrm>
                <a:off x="4966510" y="2437620"/>
                <a:ext cx="2780205"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A3F7904-304B-4D58-9499-279BBB00F1C4}"/>
                  </a:ext>
                </a:extLst>
              </p:cNvPr>
              <p:cNvCxnSpPr>
                <a:cxnSpLocks/>
              </p:cNvCxnSpPr>
              <p:nvPr/>
            </p:nvCxnSpPr>
            <p:spPr>
              <a:xfrm>
                <a:off x="4903155" y="4716764"/>
                <a:ext cx="2780205"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pic>
        <p:nvPicPr>
          <p:cNvPr id="37" name="Picture 36">
            <a:extLst>
              <a:ext uri="{FF2B5EF4-FFF2-40B4-BE49-F238E27FC236}">
                <a16:creationId xmlns:a16="http://schemas.microsoft.com/office/drawing/2014/main" id="{6C18903C-4D5C-4449-8D35-DB6AF84AE4DB}"/>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6021535" y="885621"/>
            <a:ext cx="4226258" cy="253920"/>
          </a:xfrm>
          <a:prstGeom prst="rect">
            <a:avLst/>
          </a:prstGeom>
        </p:spPr>
      </p:pic>
    </p:spTree>
    <p:extLst>
      <p:ext uri="{BB962C8B-B14F-4D97-AF65-F5344CB8AC3E}">
        <p14:creationId xmlns:p14="http://schemas.microsoft.com/office/powerpoint/2010/main" val="41764337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 y="319675"/>
            <a:ext cx="16258032" cy="665045"/>
          </a:xfrm>
        </p:spPr>
        <p:txBody>
          <a:bodyPr/>
          <a:lstStyle/>
          <a:p>
            <a:r>
              <a:rPr lang="en-IN" dirty="0"/>
              <a:t>Accuracy Metrics</a:t>
            </a:r>
          </a:p>
        </p:txBody>
      </p:sp>
      <p:sp>
        <p:nvSpPr>
          <p:cNvPr id="12" name="Rectangle 11">
            <a:extLst>
              <a:ext uri="{FF2B5EF4-FFF2-40B4-BE49-F238E27FC236}">
                <a16:creationId xmlns:a16="http://schemas.microsoft.com/office/drawing/2014/main" id="{686DBDBA-B324-4F80-B5BB-B5590C1EC13B}"/>
              </a:ext>
            </a:extLst>
          </p:cNvPr>
          <p:cNvSpPr/>
          <p:nvPr/>
        </p:nvSpPr>
        <p:spPr>
          <a:xfrm>
            <a:off x="8798806" y="2316965"/>
            <a:ext cx="7787875" cy="400110"/>
          </a:xfrm>
          <a:prstGeom prst="rect">
            <a:avLst/>
          </a:prstGeom>
        </p:spPr>
        <p:txBody>
          <a:bodyPr wrap="square">
            <a:spAutoFit/>
          </a:bodyPr>
          <a:lstStyle/>
          <a:p>
            <a:r>
              <a:rPr lang="en-IN" sz="2000" b="1" dirty="0">
                <a:solidFill>
                  <a:schemeClr val="tx1">
                    <a:lumMod val="75000"/>
                    <a:lumOff val="25000"/>
                  </a:schemeClr>
                </a:solidFill>
                <a:latin typeface="Open Sans" panose="020B0604020202020204" charset="0"/>
                <a:ea typeface="Open Sans" panose="020B0604020202020204" charset="0"/>
                <a:cs typeface="Open Sans" panose="020B0604020202020204" charset="0"/>
              </a:rPr>
              <a:t>Accuracy</a:t>
            </a:r>
            <a:r>
              <a:rPr lang="en-IN" sz="2000" dirty="0">
                <a:solidFill>
                  <a:schemeClr val="tx1">
                    <a:lumMod val="75000"/>
                    <a:lumOff val="25000"/>
                  </a:schemeClr>
                </a:solidFill>
                <a:latin typeface="Open Sans" panose="020B0604020202020204" charset="0"/>
                <a:ea typeface="Open Sans" panose="020B0604020202020204" charset="0"/>
                <a:cs typeface="Open Sans" panose="020B0604020202020204" charset="0"/>
              </a:rPr>
              <a:t>  = True Positive (TP) + True Negative (TN)</a:t>
            </a:r>
          </a:p>
        </p:txBody>
      </p:sp>
      <p:grpSp>
        <p:nvGrpSpPr>
          <p:cNvPr id="3" name="Group 2">
            <a:extLst>
              <a:ext uri="{FF2B5EF4-FFF2-40B4-BE49-F238E27FC236}">
                <a16:creationId xmlns:a16="http://schemas.microsoft.com/office/drawing/2014/main" id="{1010B201-7BAB-4BBE-9E0E-248F7BB4B8D9}"/>
              </a:ext>
            </a:extLst>
          </p:cNvPr>
          <p:cNvGrpSpPr/>
          <p:nvPr/>
        </p:nvGrpSpPr>
        <p:grpSpPr>
          <a:xfrm>
            <a:off x="516096" y="1404347"/>
            <a:ext cx="15072247" cy="7419978"/>
            <a:chOff x="516096" y="1404347"/>
            <a:chExt cx="15072247" cy="7419978"/>
          </a:xfrm>
        </p:grpSpPr>
        <p:sp>
          <p:nvSpPr>
            <p:cNvPr id="38" name="Rectangle 37">
              <a:extLst>
                <a:ext uri="{FF2B5EF4-FFF2-40B4-BE49-F238E27FC236}">
                  <a16:creationId xmlns:a16="http://schemas.microsoft.com/office/drawing/2014/main" id="{C4210F91-BA02-4025-885C-3B23949229DC}"/>
                </a:ext>
              </a:extLst>
            </p:cNvPr>
            <p:cNvSpPr/>
            <p:nvPr/>
          </p:nvSpPr>
          <p:spPr>
            <a:xfrm>
              <a:off x="1718174" y="5247502"/>
              <a:ext cx="5246899" cy="707886"/>
            </a:xfrm>
            <a:prstGeom prst="rect">
              <a:avLst/>
            </a:prstGeom>
          </p:spPr>
          <p:txBody>
            <a:bodyPr wrap="square">
              <a:spAutoFit/>
            </a:bodyPr>
            <a:lstStyle/>
            <a:p>
              <a:r>
                <a:rPr lang="en-IN" sz="2000" b="1" dirty="0">
                  <a:solidFill>
                    <a:schemeClr val="tx1">
                      <a:lumMod val="75000"/>
                      <a:lumOff val="25000"/>
                    </a:schemeClr>
                  </a:solidFill>
                  <a:latin typeface="Open Sans" panose="020B0604020202020204" charset="0"/>
                  <a:ea typeface="Open Sans" panose="020B0604020202020204" charset="0"/>
                  <a:cs typeface="Open Sans" panose="020B0604020202020204" charset="0"/>
                </a:rPr>
                <a:t>                       Confusion Matrix </a:t>
              </a:r>
            </a:p>
            <a:p>
              <a:endParaRPr lang="en-IN" sz="2000" dirty="0">
                <a:solidFill>
                  <a:schemeClr val="tx1">
                    <a:lumMod val="75000"/>
                    <a:lumOff val="25000"/>
                  </a:schemeClr>
                </a:solidFill>
                <a:latin typeface="Open Sans" panose="020B0604020202020204" charset="0"/>
                <a:ea typeface="Open Sans" panose="020B0604020202020204" charset="0"/>
                <a:cs typeface="Open Sans" panose="020B0604020202020204" charset="0"/>
              </a:endParaRPr>
            </a:p>
          </p:txBody>
        </p:sp>
        <p:pic>
          <p:nvPicPr>
            <p:cNvPr id="7" name="Picture 6" descr="A screenshot of a cell phone&#10;&#10;Description automatically generated">
              <a:extLst>
                <a:ext uri="{FF2B5EF4-FFF2-40B4-BE49-F238E27FC236}">
                  <a16:creationId xmlns:a16="http://schemas.microsoft.com/office/drawing/2014/main" id="{787F2C04-40A4-4669-A8CA-4444919DB172}"/>
                </a:ext>
              </a:extLst>
            </p:cNvPr>
            <p:cNvPicPr>
              <a:picLocks noChangeAspect="1"/>
            </p:cNvPicPr>
            <p:nvPr/>
          </p:nvPicPr>
          <p:blipFill>
            <a:blip r:embed="rId3"/>
            <a:stretch>
              <a:fillRect/>
            </a:stretch>
          </p:blipFill>
          <p:spPr>
            <a:xfrm>
              <a:off x="516096" y="1404347"/>
              <a:ext cx="6463490" cy="3689632"/>
            </a:xfrm>
            <a:prstGeom prst="rect">
              <a:avLst/>
            </a:prstGeom>
          </p:spPr>
        </p:pic>
        <p:cxnSp>
          <p:nvCxnSpPr>
            <p:cNvPr id="9" name="Straight Connector 8">
              <a:extLst>
                <a:ext uri="{FF2B5EF4-FFF2-40B4-BE49-F238E27FC236}">
                  <a16:creationId xmlns:a16="http://schemas.microsoft.com/office/drawing/2014/main" id="{75C22A00-73E1-4CF3-BF69-A463235B6299}"/>
                </a:ext>
              </a:extLst>
            </p:cNvPr>
            <p:cNvCxnSpPr/>
            <p:nvPr/>
          </p:nvCxnSpPr>
          <p:spPr>
            <a:xfrm>
              <a:off x="10330543" y="2822870"/>
              <a:ext cx="4680857" cy="0"/>
            </a:xfrm>
            <a:prstGeom prst="line">
              <a:avLst/>
            </a:prstGeom>
          </p:spPr>
          <p:style>
            <a:lnRef idx="2">
              <a:schemeClr val="dk1"/>
            </a:lnRef>
            <a:fillRef idx="0">
              <a:schemeClr val="dk1"/>
            </a:fillRef>
            <a:effectRef idx="1">
              <a:schemeClr val="dk1"/>
            </a:effectRef>
            <a:fontRef idx="minor">
              <a:schemeClr val="tx1"/>
            </a:fontRef>
          </p:style>
        </p:cxnSp>
        <p:sp>
          <p:nvSpPr>
            <p:cNvPr id="15" name="Rectangle 14">
              <a:extLst>
                <a:ext uri="{FF2B5EF4-FFF2-40B4-BE49-F238E27FC236}">
                  <a16:creationId xmlns:a16="http://schemas.microsoft.com/office/drawing/2014/main" id="{D45BBFB6-230E-45D0-AA16-48F60CA583C0}"/>
                </a:ext>
              </a:extLst>
            </p:cNvPr>
            <p:cNvSpPr/>
            <p:nvPr/>
          </p:nvSpPr>
          <p:spPr>
            <a:xfrm>
              <a:off x="12169748" y="2956572"/>
              <a:ext cx="1002446" cy="400110"/>
            </a:xfrm>
            <a:prstGeom prst="rect">
              <a:avLst/>
            </a:prstGeom>
          </p:spPr>
          <p:txBody>
            <a:bodyPr wrap="square">
              <a:spAutoFit/>
            </a:bodyPr>
            <a:lstStyle/>
            <a:p>
              <a:r>
                <a:rPr lang="en-IN" sz="2000" dirty="0">
                  <a:solidFill>
                    <a:schemeClr val="tx1">
                      <a:lumMod val="75000"/>
                      <a:lumOff val="25000"/>
                    </a:schemeClr>
                  </a:solidFill>
                  <a:latin typeface="Open Sans" panose="020B0604020202020204" charset="0"/>
                  <a:ea typeface="Open Sans" panose="020B0604020202020204" charset="0"/>
                  <a:cs typeface="Open Sans" panose="020B0604020202020204" charset="0"/>
                </a:rPr>
                <a:t>Total</a:t>
              </a:r>
            </a:p>
          </p:txBody>
        </p:sp>
        <p:pic>
          <p:nvPicPr>
            <p:cNvPr id="16" name="Picture 15">
              <a:extLst>
                <a:ext uri="{FF2B5EF4-FFF2-40B4-BE49-F238E27FC236}">
                  <a16:creationId xmlns:a16="http://schemas.microsoft.com/office/drawing/2014/main" id="{EC72D878-AF78-4DEC-8AAC-C2998EB2F86E}"/>
                </a:ext>
              </a:extLst>
            </p:cNvPr>
            <p:cNvPicPr>
              <a:picLocks noChangeAspect="1"/>
            </p:cNvPicPr>
            <p:nvPr/>
          </p:nvPicPr>
          <p:blipFill>
            <a:blip r:embed="rId4"/>
            <a:stretch>
              <a:fillRect/>
            </a:stretch>
          </p:blipFill>
          <p:spPr>
            <a:xfrm>
              <a:off x="9124853" y="3753883"/>
              <a:ext cx="6463490" cy="5070442"/>
            </a:xfrm>
            <a:prstGeom prst="rect">
              <a:avLst/>
            </a:prstGeom>
            <a:ln>
              <a:solidFill>
                <a:schemeClr val="bg1">
                  <a:lumMod val="95000"/>
                </a:schemeClr>
              </a:solidFill>
            </a:ln>
          </p:spPr>
        </p:pic>
        <p:sp>
          <p:nvSpPr>
            <p:cNvPr id="17" name="Rectangle 16">
              <a:extLst>
                <a:ext uri="{FF2B5EF4-FFF2-40B4-BE49-F238E27FC236}">
                  <a16:creationId xmlns:a16="http://schemas.microsoft.com/office/drawing/2014/main" id="{B96600F7-32C5-4B86-81F1-CEB00BD3E728}"/>
                </a:ext>
              </a:extLst>
            </p:cNvPr>
            <p:cNvSpPr/>
            <p:nvPr/>
          </p:nvSpPr>
          <p:spPr>
            <a:xfrm>
              <a:off x="1631552" y="6662645"/>
              <a:ext cx="6836573" cy="707886"/>
            </a:xfrm>
            <a:prstGeom prst="rect">
              <a:avLst/>
            </a:prstGeom>
          </p:spPr>
          <p:txBody>
            <a:bodyPr wrap="square">
              <a:spAutoFit/>
            </a:bodyPr>
            <a:lstStyle/>
            <a:p>
              <a:r>
                <a:rPr lang="en-IN" sz="2000" dirty="0">
                  <a:solidFill>
                    <a:schemeClr val="tx1">
                      <a:lumMod val="75000"/>
                      <a:lumOff val="25000"/>
                    </a:schemeClr>
                  </a:solidFill>
                  <a:latin typeface="Open Sans" panose="020B0604020202020204" charset="0"/>
                  <a:ea typeface="Open Sans" panose="020B0604020202020204" charset="0"/>
                  <a:cs typeface="Open Sans" panose="020B0604020202020204" charset="0"/>
                </a:rPr>
                <a:t>Confusion Matrix for a multi - class classification </a:t>
              </a:r>
            </a:p>
            <a:p>
              <a:endParaRPr lang="en-IN" sz="2000" dirty="0">
                <a:solidFill>
                  <a:schemeClr val="tx1">
                    <a:lumMod val="75000"/>
                    <a:lumOff val="25000"/>
                  </a:schemeClr>
                </a:solidFill>
                <a:latin typeface="Open Sans" panose="020B0604020202020204" charset="0"/>
                <a:ea typeface="Open Sans" panose="020B0604020202020204" charset="0"/>
                <a:cs typeface="Open Sans" panose="020B0604020202020204" charset="0"/>
              </a:endParaRPr>
            </a:p>
          </p:txBody>
        </p:sp>
        <p:sp>
          <p:nvSpPr>
            <p:cNvPr id="10" name="Arrow: Down 9">
              <a:extLst>
                <a:ext uri="{FF2B5EF4-FFF2-40B4-BE49-F238E27FC236}">
                  <a16:creationId xmlns:a16="http://schemas.microsoft.com/office/drawing/2014/main" id="{2D5808E6-CFA0-471E-AC97-B241D065F5F6}"/>
                </a:ext>
              </a:extLst>
            </p:cNvPr>
            <p:cNvSpPr/>
            <p:nvPr/>
          </p:nvSpPr>
          <p:spPr>
            <a:xfrm rot="16200000">
              <a:off x="7943156" y="6491986"/>
              <a:ext cx="400110" cy="707886"/>
            </a:xfrm>
            <a:prstGeom prst="downArrow">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Arrow: Down 18">
              <a:extLst>
                <a:ext uri="{FF2B5EF4-FFF2-40B4-BE49-F238E27FC236}">
                  <a16:creationId xmlns:a16="http://schemas.microsoft.com/office/drawing/2014/main" id="{65F2FE98-97FC-4C2C-B6AF-1F16AAECDFCA}"/>
                </a:ext>
              </a:extLst>
            </p:cNvPr>
            <p:cNvSpPr/>
            <p:nvPr/>
          </p:nvSpPr>
          <p:spPr>
            <a:xfrm rot="16200000">
              <a:off x="7852164" y="2399498"/>
              <a:ext cx="400110" cy="707886"/>
            </a:xfrm>
            <a:prstGeom prst="downArrow">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B6F16866-3E5E-48BA-9D9A-82DE02B7479B}"/>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6213638" y="885621"/>
            <a:ext cx="3842053" cy="253920"/>
          </a:xfrm>
          <a:prstGeom prst="rect">
            <a:avLst/>
          </a:prstGeom>
        </p:spPr>
      </p:pic>
    </p:spTree>
    <p:extLst>
      <p:ext uri="{BB962C8B-B14F-4D97-AF65-F5344CB8AC3E}">
        <p14:creationId xmlns:p14="http://schemas.microsoft.com/office/powerpoint/2010/main" val="29349853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Accuracy Metrics (Contd.)</a:t>
            </a:r>
          </a:p>
        </p:txBody>
      </p:sp>
      <p:sp>
        <p:nvSpPr>
          <p:cNvPr id="111" name="Rectangle 110">
            <a:extLst>
              <a:ext uri="{FF2B5EF4-FFF2-40B4-BE49-F238E27FC236}">
                <a16:creationId xmlns:a16="http://schemas.microsoft.com/office/drawing/2014/main" id="{9565DB8B-4CE3-47EE-89B8-65139253333F}"/>
              </a:ext>
            </a:extLst>
          </p:cNvPr>
          <p:cNvSpPr/>
          <p:nvPr/>
        </p:nvSpPr>
        <p:spPr>
          <a:xfrm>
            <a:off x="1157166" y="6280703"/>
            <a:ext cx="6745863" cy="1323439"/>
          </a:xfrm>
          <a:prstGeom prst="rect">
            <a:avLst/>
          </a:prstGeom>
        </p:spPr>
        <p:txBody>
          <a:bodyPr wrap="square">
            <a:spAutoFit/>
          </a:bodyPr>
          <a:lstStyle/>
          <a:p>
            <a:r>
              <a:rPr lang="en-IN" sz="2000" b="1" dirty="0">
                <a:solidFill>
                  <a:schemeClr val="tx1">
                    <a:lumMod val="75000"/>
                    <a:lumOff val="25000"/>
                  </a:schemeClr>
                </a:solidFill>
                <a:latin typeface="Open Sans" panose="020B0604020202020204" charset="0"/>
                <a:ea typeface="Open Sans" panose="020B0604020202020204" charset="0"/>
                <a:cs typeface="Open Sans" panose="020B0604020202020204" charset="0"/>
              </a:rPr>
              <a:t>                       ROC curve </a:t>
            </a:r>
          </a:p>
          <a:p>
            <a:endParaRPr lang="en-IN" sz="2000" dirty="0">
              <a:solidFill>
                <a:schemeClr val="tx1">
                  <a:lumMod val="75000"/>
                  <a:lumOff val="25000"/>
                </a:schemeClr>
              </a:solidFill>
              <a:latin typeface="Open Sans" panose="020B0604020202020204" charset="0"/>
              <a:ea typeface="Open Sans" panose="020B0604020202020204" charset="0"/>
              <a:cs typeface="Open Sans" panose="020B0604020202020204" charset="0"/>
            </a:endParaRPr>
          </a:p>
          <a:p>
            <a:r>
              <a:rPr lang="en-IN" sz="2000" dirty="0">
                <a:solidFill>
                  <a:schemeClr val="tx1">
                    <a:lumMod val="75000"/>
                    <a:lumOff val="25000"/>
                  </a:schemeClr>
                </a:solidFill>
                <a:latin typeface="Open Sans" panose="020B0604020202020204" charset="0"/>
                <a:ea typeface="Open Sans" panose="020B0604020202020204" charset="0"/>
                <a:cs typeface="Open Sans" panose="020B0604020202020204" charset="0"/>
              </a:rPr>
              <a:t>Compares the model true positive and false </a:t>
            </a:r>
            <a:br>
              <a:rPr lang="en-IN" sz="2000" dirty="0">
                <a:solidFill>
                  <a:schemeClr val="tx1">
                    <a:lumMod val="75000"/>
                    <a:lumOff val="25000"/>
                  </a:schemeClr>
                </a:solidFill>
                <a:latin typeface="Open Sans" panose="020B0604020202020204" charset="0"/>
                <a:ea typeface="Open Sans" panose="020B0604020202020204" charset="0"/>
                <a:cs typeface="Open Sans" panose="020B0604020202020204" charset="0"/>
              </a:rPr>
            </a:br>
            <a:r>
              <a:rPr lang="en-IN" sz="2000" dirty="0">
                <a:solidFill>
                  <a:schemeClr val="tx1">
                    <a:lumMod val="75000"/>
                    <a:lumOff val="25000"/>
                  </a:schemeClr>
                </a:solidFill>
                <a:latin typeface="Open Sans" panose="020B0604020202020204" charset="0"/>
                <a:ea typeface="Open Sans" panose="020B0604020202020204" charset="0"/>
                <a:cs typeface="Open Sans" panose="020B0604020202020204" charset="0"/>
              </a:rPr>
              <a:t>positive rates to the ones from a random assignment</a:t>
            </a:r>
          </a:p>
        </p:txBody>
      </p:sp>
      <p:sp>
        <p:nvSpPr>
          <p:cNvPr id="58" name="Rectangle 57">
            <a:extLst>
              <a:ext uri="{FF2B5EF4-FFF2-40B4-BE49-F238E27FC236}">
                <a16:creationId xmlns:a16="http://schemas.microsoft.com/office/drawing/2014/main" id="{D72665CA-63D3-40A1-987F-3A9AA3B95360}"/>
              </a:ext>
            </a:extLst>
          </p:cNvPr>
          <p:cNvSpPr/>
          <p:nvPr/>
        </p:nvSpPr>
        <p:spPr>
          <a:xfrm>
            <a:off x="10436087" y="6280703"/>
            <a:ext cx="5337313" cy="1631216"/>
          </a:xfrm>
          <a:prstGeom prst="rect">
            <a:avLst/>
          </a:prstGeom>
        </p:spPr>
        <p:txBody>
          <a:bodyPr wrap="square">
            <a:spAutoFit/>
          </a:bodyPr>
          <a:lstStyle/>
          <a:p>
            <a:r>
              <a:rPr lang="en-IN" sz="2000" b="1" dirty="0">
                <a:solidFill>
                  <a:schemeClr val="tx1">
                    <a:lumMod val="75000"/>
                    <a:lumOff val="25000"/>
                  </a:schemeClr>
                </a:solidFill>
                <a:latin typeface="Open Sans" panose="020B0604020202020204" charset="0"/>
                <a:ea typeface="Open Sans" panose="020B0604020202020204" charset="0"/>
                <a:cs typeface="Open Sans" panose="020B0604020202020204" charset="0"/>
              </a:rPr>
              <a:t>AUC (Area under the ROC Curve)</a:t>
            </a:r>
          </a:p>
          <a:p>
            <a:endParaRPr lang="en-IN" sz="2000" dirty="0">
              <a:solidFill>
                <a:schemeClr val="tx1">
                  <a:lumMod val="75000"/>
                  <a:lumOff val="25000"/>
                </a:schemeClr>
              </a:solidFill>
              <a:latin typeface="Open Sans" panose="020B0604020202020204" charset="0"/>
              <a:ea typeface="Open Sans" panose="020B0604020202020204" charset="0"/>
              <a:cs typeface="Open Sans" panose="020B0604020202020204" charset="0"/>
            </a:endParaRPr>
          </a:p>
          <a:p>
            <a:r>
              <a:rPr lang="en-IN" sz="2000" dirty="0">
                <a:solidFill>
                  <a:schemeClr val="tx1">
                    <a:lumMod val="75000"/>
                    <a:lumOff val="25000"/>
                  </a:schemeClr>
                </a:solidFill>
                <a:latin typeface="Open Sans" panose="020B0604020202020204" charset="0"/>
                <a:ea typeface="Open Sans" panose="020B0604020202020204" charset="0"/>
                <a:cs typeface="Open Sans" panose="020B0604020202020204" charset="0"/>
              </a:rPr>
              <a:t>Measures the entire two-dimensional </a:t>
            </a:r>
            <a:br>
              <a:rPr lang="en-IN" sz="2000" dirty="0">
                <a:solidFill>
                  <a:schemeClr val="tx1">
                    <a:lumMod val="75000"/>
                    <a:lumOff val="25000"/>
                  </a:schemeClr>
                </a:solidFill>
                <a:latin typeface="Open Sans" panose="020B0604020202020204" charset="0"/>
                <a:ea typeface="Open Sans" panose="020B0604020202020204" charset="0"/>
                <a:cs typeface="Open Sans" panose="020B0604020202020204" charset="0"/>
              </a:rPr>
            </a:br>
            <a:r>
              <a:rPr lang="en-IN" sz="2000" dirty="0">
                <a:solidFill>
                  <a:schemeClr val="tx1">
                    <a:lumMod val="75000"/>
                    <a:lumOff val="25000"/>
                  </a:schemeClr>
                </a:solidFill>
                <a:latin typeface="Open Sans" panose="020B0604020202020204" charset="0"/>
                <a:ea typeface="Open Sans" panose="020B0604020202020204" charset="0"/>
                <a:cs typeface="Open Sans" panose="020B0604020202020204" charset="0"/>
              </a:rPr>
              <a:t>area under the entire ROC curve</a:t>
            </a:r>
          </a:p>
          <a:p>
            <a:endParaRPr lang="en-IN" sz="2000" dirty="0">
              <a:solidFill>
                <a:schemeClr val="tx1">
                  <a:lumMod val="75000"/>
                  <a:lumOff val="25000"/>
                </a:schemeClr>
              </a:solidFill>
              <a:latin typeface="Open Sans" panose="020B0604020202020204" charset="0"/>
              <a:ea typeface="Open Sans" panose="020B0604020202020204" charset="0"/>
              <a:cs typeface="Open Sans" panose="020B0604020202020204" charset="0"/>
            </a:endParaRPr>
          </a:p>
        </p:txBody>
      </p:sp>
      <p:grpSp>
        <p:nvGrpSpPr>
          <p:cNvPr id="3" name="Group 2">
            <a:extLst>
              <a:ext uri="{FF2B5EF4-FFF2-40B4-BE49-F238E27FC236}">
                <a16:creationId xmlns:a16="http://schemas.microsoft.com/office/drawing/2014/main" id="{79F278E6-6003-43EE-8DA4-AAD5908536FB}"/>
              </a:ext>
            </a:extLst>
          </p:cNvPr>
          <p:cNvGrpSpPr/>
          <p:nvPr/>
        </p:nvGrpSpPr>
        <p:grpSpPr>
          <a:xfrm>
            <a:off x="547566" y="1370882"/>
            <a:ext cx="5439577" cy="4553046"/>
            <a:chOff x="547566" y="1370882"/>
            <a:chExt cx="5439577" cy="4553046"/>
          </a:xfrm>
        </p:grpSpPr>
        <p:pic>
          <p:nvPicPr>
            <p:cNvPr id="5" name="Picture 4" descr="A close up of a map&#10;&#10;Description automatically generated">
              <a:extLst>
                <a:ext uri="{FF2B5EF4-FFF2-40B4-BE49-F238E27FC236}">
                  <a16:creationId xmlns:a16="http://schemas.microsoft.com/office/drawing/2014/main" id="{6CDB9EF3-D0C1-4EC4-8D9A-0FF0474CE3BB}"/>
                </a:ext>
              </a:extLst>
            </p:cNvPr>
            <p:cNvPicPr>
              <a:picLocks noChangeAspect="1"/>
            </p:cNvPicPr>
            <p:nvPr/>
          </p:nvPicPr>
          <p:blipFill rotWithShape="1">
            <a:blip r:embed="rId3"/>
            <a:srcRect t="-2082" b="1"/>
            <a:stretch/>
          </p:blipFill>
          <p:spPr>
            <a:xfrm>
              <a:off x="547566" y="1508391"/>
              <a:ext cx="5439577" cy="4415537"/>
            </a:xfrm>
            <a:prstGeom prst="rect">
              <a:avLst/>
            </a:prstGeom>
          </p:spPr>
        </p:pic>
        <p:sp>
          <p:nvSpPr>
            <p:cNvPr id="6" name="Rectangle 5">
              <a:extLst>
                <a:ext uri="{FF2B5EF4-FFF2-40B4-BE49-F238E27FC236}">
                  <a16:creationId xmlns:a16="http://schemas.microsoft.com/office/drawing/2014/main" id="{B4FFDA3B-63DB-4D5A-B568-B0A7455A865B}"/>
                </a:ext>
              </a:extLst>
            </p:cNvPr>
            <p:cNvSpPr/>
            <p:nvPr/>
          </p:nvSpPr>
          <p:spPr>
            <a:xfrm>
              <a:off x="1624216" y="1370882"/>
              <a:ext cx="3918857" cy="528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1" name="Rectangle 50">
            <a:extLst>
              <a:ext uri="{FF2B5EF4-FFF2-40B4-BE49-F238E27FC236}">
                <a16:creationId xmlns:a16="http://schemas.microsoft.com/office/drawing/2014/main" id="{C7CF6367-DAA0-4032-8921-8D8C990C53FB}"/>
              </a:ext>
            </a:extLst>
          </p:cNvPr>
          <p:cNvSpPr/>
          <p:nvPr/>
        </p:nvSpPr>
        <p:spPr>
          <a:xfrm>
            <a:off x="10712927" y="5778335"/>
            <a:ext cx="3918857" cy="297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0D532D77-6009-4897-8111-D95F63BECEBC}"/>
              </a:ext>
            </a:extLst>
          </p:cNvPr>
          <p:cNvGrpSpPr/>
          <p:nvPr/>
        </p:nvGrpSpPr>
        <p:grpSpPr>
          <a:xfrm>
            <a:off x="9643740" y="1335024"/>
            <a:ext cx="5867742" cy="4788897"/>
            <a:chOff x="9643740" y="1335024"/>
            <a:chExt cx="5867742" cy="4788897"/>
          </a:xfrm>
        </p:grpSpPr>
        <p:grpSp>
          <p:nvGrpSpPr>
            <p:cNvPr id="13" name="Group 12">
              <a:extLst>
                <a:ext uri="{FF2B5EF4-FFF2-40B4-BE49-F238E27FC236}">
                  <a16:creationId xmlns:a16="http://schemas.microsoft.com/office/drawing/2014/main" id="{F27ECDC3-D2DE-4194-B8C5-64DE200A4CAF}"/>
                </a:ext>
              </a:extLst>
            </p:cNvPr>
            <p:cNvGrpSpPr/>
            <p:nvPr/>
          </p:nvGrpSpPr>
          <p:grpSpPr>
            <a:xfrm>
              <a:off x="9643740" y="1335024"/>
              <a:ext cx="5867742" cy="4675820"/>
              <a:chOff x="9643740" y="1335024"/>
              <a:chExt cx="5867742" cy="4675820"/>
            </a:xfrm>
          </p:grpSpPr>
          <p:grpSp>
            <p:nvGrpSpPr>
              <p:cNvPr id="12" name="Group 11">
                <a:extLst>
                  <a:ext uri="{FF2B5EF4-FFF2-40B4-BE49-F238E27FC236}">
                    <a16:creationId xmlns:a16="http://schemas.microsoft.com/office/drawing/2014/main" id="{86FE0DF5-1F69-4917-B95A-95296E0DF49D}"/>
                  </a:ext>
                </a:extLst>
              </p:cNvPr>
              <p:cNvGrpSpPr/>
              <p:nvPr/>
            </p:nvGrpSpPr>
            <p:grpSpPr>
              <a:xfrm>
                <a:off x="9643740" y="1335024"/>
                <a:ext cx="5867742" cy="4675820"/>
                <a:chOff x="9643740" y="1335024"/>
                <a:chExt cx="5867742" cy="4675820"/>
              </a:xfrm>
            </p:grpSpPr>
            <p:grpSp>
              <p:nvGrpSpPr>
                <p:cNvPr id="11" name="Group 10">
                  <a:extLst>
                    <a:ext uri="{FF2B5EF4-FFF2-40B4-BE49-F238E27FC236}">
                      <a16:creationId xmlns:a16="http://schemas.microsoft.com/office/drawing/2014/main" id="{A3DE75C3-3F2F-4D9A-AA8E-72D19766C13A}"/>
                    </a:ext>
                  </a:extLst>
                </p:cNvPr>
                <p:cNvGrpSpPr/>
                <p:nvPr/>
              </p:nvGrpSpPr>
              <p:grpSpPr>
                <a:xfrm>
                  <a:off x="9643740" y="1792403"/>
                  <a:ext cx="5867742" cy="4218441"/>
                  <a:chOff x="9643740" y="1792403"/>
                  <a:chExt cx="5867742" cy="4218441"/>
                </a:xfrm>
              </p:grpSpPr>
              <p:pic>
                <p:nvPicPr>
                  <p:cNvPr id="9" name="Picture 8" descr="A close up of a map&#10;&#10;Description automatically generated">
                    <a:extLst>
                      <a:ext uri="{FF2B5EF4-FFF2-40B4-BE49-F238E27FC236}">
                        <a16:creationId xmlns:a16="http://schemas.microsoft.com/office/drawing/2014/main" id="{4E883E21-162E-4BCC-95D6-0A7433FFD019}"/>
                      </a:ext>
                    </a:extLst>
                  </p:cNvPr>
                  <p:cNvPicPr>
                    <a:picLocks noChangeAspect="1"/>
                  </p:cNvPicPr>
                  <p:nvPr/>
                </p:nvPicPr>
                <p:blipFill rotWithShape="1">
                  <a:blip r:embed="rId4"/>
                  <a:srcRect t="3291"/>
                  <a:stretch/>
                </p:blipFill>
                <p:spPr>
                  <a:xfrm>
                    <a:off x="9744129" y="1792403"/>
                    <a:ext cx="5767353" cy="4218441"/>
                  </a:xfrm>
                  <a:prstGeom prst="rect">
                    <a:avLst/>
                  </a:prstGeom>
                </p:spPr>
              </p:pic>
              <p:sp>
                <p:nvSpPr>
                  <p:cNvPr id="48" name="Rectangle 47">
                    <a:extLst>
                      <a:ext uri="{FF2B5EF4-FFF2-40B4-BE49-F238E27FC236}">
                        <a16:creationId xmlns:a16="http://schemas.microsoft.com/office/drawing/2014/main" id="{B6AE43CD-432D-4D28-8EB2-83447D12DAB4}"/>
                      </a:ext>
                    </a:extLst>
                  </p:cNvPr>
                  <p:cNvSpPr/>
                  <p:nvPr/>
                </p:nvSpPr>
                <p:spPr>
                  <a:xfrm rot="16200000">
                    <a:off x="7999063" y="3688435"/>
                    <a:ext cx="3918857" cy="252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F0E7912C-4361-4788-94F6-A5B1FF0ABC90}"/>
                      </a:ext>
                    </a:extLst>
                  </p:cNvPr>
                  <p:cNvSpPr txBox="1"/>
                  <p:nvPr/>
                </p:nvSpPr>
                <p:spPr>
                  <a:xfrm rot="16200000">
                    <a:off x="8611653" y="3499285"/>
                    <a:ext cx="2418117" cy="353943"/>
                  </a:xfrm>
                  <a:prstGeom prst="rect">
                    <a:avLst/>
                  </a:prstGeom>
                  <a:noFill/>
                </p:spPr>
                <p:txBody>
                  <a:bodyPr wrap="square" rtlCol="0">
                    <a:spAutoFit/>
                  </a:bodyPr>
                  <a:lstStyle/>
                  <a:p>
                    <a:r>
                      <a:rPr lang="en-IN" sz="1700" dirty="0">
                        <a:latin typeface="+mj-lt"/>
                      </a:rPr>
                      <a:t>True Positive Rate</a:t>
                    </a:r>
                    <a:endParaRPr lang="en-US" sz="1700" dirty="0">
                      <a:latin typeface="+mj-lt"/>
                    </a:endParaRPr>
                  </a:p>
                </p:txBody>
              </p:sp>
            </p:grpSp>
            <p:sp>
              <p:nvSpPr>
                <p:cNvPr id="46" name="Rectangle 45">
                  <a:extLst>
                    <a:ext uri="{FF2B5EF4-FFF2-40B4-BE49-F238E27FC236}">
                      <a16:creationId xmlns:a16="http://schemas.microsoft.com/office/drawing/2014/main" id="{4BE094ED-51FC-41E0-920A-B046ED8F49A3}"/>
                    </a:ext>
                  </a:extLst>
                </p:cNvPr>
                <p:cNvSpPr/>
                <p:nvPr/>
              </p:nvSpPr>
              <p:spPr>
                <a:xfrm>
                  <a:off x="10712928" y="1335024"/>
                  <a:ext cx="3918857" cy="505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3" name="Rectangle 52">
                <a:extLst>
                  <a:ext uri="{FF2B5EF4-FFF2-40B4-BE49-F238E27FC236}">
                    <a16:creationId xmlns:a16="http://schemas.microsoft.com/office/drawing/2014/main" id="{01DE76B2-CC0F-4A90-A844-C986BE28869E}"/>
                  </a:ext>
                </a:extLst>
              </p:cNvPr>
              <p:cNvSpPr/>
              <p:nvPr/>
            </p:nvSpPr>
            <p:spPr>
              <a:xfrm>
                <a:off x="10975554" y="5774135"/>
                <a:ext cx="3918857" cy="236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71181B86-0A3A-493B-AE1C-AEF20601669A}"/>
                </a:ext>
              </a:extLst>
            </p:cNvPr>
            <p:cNvSpPr txBox="1"/>
            <p:nvPr/>
          </p:nvSpPr>
          <p:spPr>
            <a:xfrm>
              <a:off x="11506838" y="5769978"/>
              <a:ext cx="2418117" cy="353943"/>
            </a:xfrm>
            <a:prstGeom prst="rect">
              <a:avLst/>
            </a:prstGeom>
            <a:noFill/>
          </p:spPr>
          <p:txBody>
            <a:bodyPr wrap="square" rtlCol="0">
              <a:spAutoFit/>
            </a:bodyPr>
            <a:lstStyle/>
            <a:p>
              <a:r>
                <a:rPr lang="en-IN" sz="1700" dirty="0">
                  <a:latin typeface="+mj-lt"/>
                </a:rPr>
                <a:t>False Positive Rate</a:t>
              </a:r>
              <a:endParaRPr lang="en-US" sz="1700" dirty="0">
                <a:latin typeface="+mj-lt"/>
              </a:endParaRPr>
            </a:p>
          </p:txBody>
        </p:sp>
      </p:grpSp>
      <p:pic>
        <p:nvPicPr>
          <p:cNvPr id="20" name="Picture 19">
            <a:extLst>
              <a:ext uri="{FF2B5EF4-FFF2-40B4-BE49-F238E27FC236}">
                <a16:creationId xmlns:a16="http://schemas.microsoft.com/office/drawing/2014/main" id="{2661AB29-D237-403B-B14F-FF8C680E1126}"/>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5322090" y="885621"/>
            <a:ext cx="5625149" cy="253920"/>
          </a:xfrm>
          <a:prstGeom prst="rect">
            <a:avLst/>
          </a:prstGeom>
        </p:spPr>
      </p:pic>
    </p:spTree>
    <p:extLst>
      <p:ext uri="{BB962C8B-B14F-4D97-AF65-F5344CB8AC3E}">
        <p14:creationId xmlns:p14="http://schemas.microsoft.com/office/powerpoint/2010/main" val="26281832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46"/>
          <p:cNvSpPr txBox="1">
            <a:spLocks noGrp="1"/>
          </p:cNvSpPr>
          <p:nvPr>
            <p:ph type="body" idx="1"/>
          </p:nvPr>
        </p:nvSpPr>
        <p:spPr>
          <a:xfrm>
            <a:off x="926745" y="1676697"/>
            <a:ext cx="12378945" cy="5355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800"/>
              <a:buFont typeface="Arial"/>
              <a:buNone/>
            </a:pPr>
            <a:r>
              <a:rPr lang="en-US" sz="3200" i="0" u="none" strike="noStrike" cap="none" dirty="0">
                <a:solidFill>
                  <a:schemeClr val="lt1"/>
                </a:solidFill>
                <a:latin typeface="Open Sans ExtraBold"/>
                <a:ea typeface="Open Sans ExtraBold"/>
                <a:cs typeface="Open Sans ExtraBold"/>
                <a:sym typeface="Open Sans ExtraBold"/>
              </a:rPr>
              <a:t>Assisted Practice  </a:t>
            </a:r>
            <a:endParaRPr dirty="0"/>
          </a:p>
        </p:txBody>
      </p:sp>
      <p:sp>
        <p:nvSpPr>
          <p:cNvPr id="1047" name="Google Shape;1047;p46"/>
          <p:cNvSpPr txBox="1">
            <a:spLocks noGrp="1"/>
          </p:cNvSpPr>
          <p:nvPr>
            <p:ph type="body" idx="2"/>
          </p:nvPr>
        </p:nvSpPr>
        <p:spPr>
          <a:xfrm>
            <a:off x="926744" y="2380588"/>
            <a:ext cx="13360755" cy="4801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800" b="1" i="0" u="none" strike="noStrike" cap="none" dirty="0">
                <a:solidFill>
                  <a:srgbClr val="0F547B"/>
                </a:solidFill>
                <a:latin typeface="Open Sans SemiBold"/>
                <a:ea typeface="Open Sans SemiBold"/>
                <a:cs typeface="Open Sans SemiBold"/>
                <a:sym typeface="Open Sans SemiBold"/>
              </a:rPr>
              <a:t>Regression</a:t>
            </a:r>
            <a:endParaRPr sz="2800" b="1" i="0" u="none" strike="noStrike" cap="none" dirty="0">
              <a:solidFill>
                <a:srgbClr val="0F547B"/>
              </a:solidFill>
              <a:latin typeface="Open Sans SemiBold"/>
              <a:ea typeface="Open Sans SemiBold"/>
              <a:cs typeface="Open Sans SemiBold"/>
              <a:sym typeface="Open Sans SemiBold"/>
            </a:endParaRPr>
          </a:p>
        </p:txBody>
      </p:sp>
      <p:sp>
        <p:nvSpPr>
          <p:cNvPr id="1048" name="Google Shape;1048;p46"/>
          <p:cNvSpPr txBox="1"/>
          <p:nvPr/>
        </p:nvSpPr>
        <p:spPr>
          <a:xfrm>
            <a:off x="12771118" y="2441493"/>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800" b="0" i="0" u="none" strike="noStrike" cap="none" dirty="0">
                <a:solidFill>
                  <a:srgbClr val="0F547B"/>
                </a:solidFill>
                <a:latin typeface="Open Sans SemiBold"/>
                <a:ea typeface="Open Sans SemiBold"/>
                <a:cs typeface="Open Sans SemiBold"/>
                <a:sym typeface="Open Sans SemiBold"/>
              </a:rPr>
              <a:t>Duration: </a:t>
            </a:r>
            <a:r>
              <a:rPr lang="en-US" sz="2800" dirty="0">
                <a:solidFill>
                  <a:srgbClr val="0F547B"/>
                </a:solidFill>
                <a:latin typeface="Open Sans SemiBold"/>
                <a:ea typeface="Open Sans SemiBold"/>
                <a:cs typeface="Open Sans SemiBold"/>
                <a:sym typeface="Open Sans SemiBold"/>
              </a:rPr>
              <a:t>20</a:t>
            </a:r>
            <a:r>
              <a:rPr lang="en-US" sz="2800" b="0" i="0" u="none" strike="noStrike" cap="none" dirty="0">
                <a:solidFill>
                  <a:srgbClr val="0F547B"/>
                </a:solidFill>
                <a:latin typeface="Open Sans SemiBold"/>
                <a:ea typeface="Open Sans SemiBold"/>
                <a:cs typeface="Open Sans SemiBold"/>
                <a:sym typeface="Open Sans SemiBold"/>
              </a:rPr>
              <a:t> mins.</a:t>
            </a:r>
            <a:endParaRPr dirty="0"/>
          </a:p>
        </p:txBody>
      </p:sp>
      <p:sp>
        <p:nvSpPr>
          <p:cNvPr id="1049" name="Google Shape;1049;p46"/>
          <p:cNvSpPr txBox="1"/>
          <p:nvPr/>
        </p:nvSpPr>
        <p:spPr>
          <a:xfrm>
            <a:off x="578397" y="4891840"/>
            <a:ext cx="15075260" cy="2575463"/>
          </a:xfrm>
          <a:prstGeom prst="rect">
            <a:avLst/>
          </a:prstGeom>
          <a:noFill/>
          <a:ln>
            <a:noFill/>
          </a:ln>
        </p:spPr>
        <p:txBody>
          <a:bodyPr spcFirstLastPara="1" wrap="square" lIns="91425" tIns="45700" rIns="91425" bIns="45700" anchor="ctr" anchorCtr="0">
            <a:noAutofit/>
          </a:bodyPr>
          <a:lstStyle/>
          <a:p>
            <a:pPr lvl="0">
              <a:buSzPct val="25000"/>
            </a:pPr>
            <a:r>
              <a:rPr lang="en-US" sz="2000" b="1" dirty="0">
                <a:solidFill>
                  <a:schemeClr val="tx1">
                    <a:lumMod val="65000"/>
                    <a:lumOff val="35000"/>
                  </a:schemeClr>
                </a:solidFill>
                <a:latin typeface="+mj-lt"/>
                <a:ea typeface="Open Sans"/>
                <a:cs typeface="Open Sans"/>
                <a:sym typeface="Open Sans"/>
              </a:rPr>
              <a:t>Problem Statement:  </a:t>
            </a:r>
            <a:r>
              <a:rPr lang="en-IN" sz="2000" dirty="0">
                <a:solidFill>
                  <a:schemeClr val="tx1">
                    <a:lumMod val="65000"/>
                    <a:lumOff val="35000"/>
                  </a:schemeClr>
                </a:solidFill>
                <a:latin typeface="+mj-lt"/>
                <a:ea typeface="Open Sans" panose="020B0606030504020204" pitchFamily="34" charset="0"/>
                <a:cs typeface="Open Sans" panose="020B0606030504020204" pitchFamily="34" charset="0"/>
              </a:rPr>
              <a:t>The sinking of the Titanic is one of the biggest maritime disaster in the history, killing 1502 out of 2224 passengers and the crew. One of the reasons for such loss was that there were not enough lifeboats. Some groups of people were more likely to survive than others, such as women, children, and  the upper-class.</a:t>
            </a:r>
          </a:p>
          <a:p>
            <a:pPr lvl="0">
              <a:buSzPct val="25000"/>
            </a:pPr>
            <a:endParaRPr lang="en-IN" sz="2000" dirty="0">
              <a:solidFill>
                <a:schemeClr val="tx1">
                  <a:lumMod val="65000"/>
                  <a:lumOff val="35000"/>
                </a:schemeClr>
              </a:solidFill>
              <a:latin typeface="+mj-lt"/>
              <a:ea typeface="Open Sans" panose="020B0606030504020204" pitchFamily="34" charset="0"/>
              <a:cs typeface="Open Sans" panose="020B0606030504020204" pitchFamily="34" charset="0"/>
            </a:endParaRPr>
          </a:p>
          <a:p>
            <a:pPr lvl="0">
              <a:buSzPct val="25000"/>
            </a:pPr>
            <a:r>
              <a:rPr lang="en-IN" sz="2000" b="1" dirty="0">
                <a:solidFill>
                  <a:schemeClr val="tx1">
                    <a:lumMod val="65000"/>
                    <a:lumOff val="35000"/>
                  </a:schemeClr>
                </a:solidFill>
                <a:latin typeface="+mj-lt"/>
                <a:ea typeface="Open Sans" panose="020B0606030504020204" pitchFamily="34" charset="0"/>
                <a:cs typeface="Open Sans" panose="020B0606030504020204" pitchFamily="34" charset="0"/>
              </a:rPr>
              <a:t>Objective:</a:t>
            </a:r>
          </a:p>
          <a:p>
            <a:pPr lvl="0">
              <a:buSzPct val="25000"/>
            </a:pPr>
            <a:endParaRPr lang="en-IN" sz="2000" b="1" dirty="0">
              <a:solidFill>
                <a:schemeClr val="tx1">
                  <a:lumMod val="65000"/>
                  <a:lumOff val="35000"/>
                </a:schemeClr>
              </a:solidFill>
              <a:latin typeface="+mj-lt"/>
              <a:ea typeface="Open Sans" panose="020B0606030504020204" pitchFamily="34" charset="0"/>
              <a:cs typeface="Open Sans" panose="020B0606030504020204" pitchFamily="34" charset="0"/>
            </a:endParaRPr>
          </a:p>
          <a:p>
            <a:pPr marL="342900" lvl="0" indent="-342900">
              <a:lnSpc>
                <a:spcPct val="90000"/>
              </a:lnSpc>
              <a:buFont typeface="Arial" panose="020B0604020202020204" pitchFamily="34" charset="0"/>
              <a:buChar char="•"/>
            </a:pPr>
            <a:r>
              <a:rPr lang="en-IN" sz="2000" dirty="0">
                <a:solidFill>
                  <a:schemeClr val="tx1">
                    <a:lumMod val="65000"/>
                    <a:lumOff val="35000"/>
                  </a:schemeClr>
                </a:solidFill>
                <a:latin typeface="+mj-lt"/>
                <a:ea typeface="Open Sans"/>
                <a:cs typeface="Open Sans"/>
                <a:sym typeface="Open Sans"/>
              </a:rPr>
              <a:t>Use logistic regression to predict the survival of a given passenger based on features, such as sex, age</a:t>
            </a:r>
          </a:p>
          <a:p>
            <a:pPr lvl="0">
              <a:lnSpc>
                <a:spcPct val="90000"/>
              </a:lnSpc>
            </a:pPr>
            <a:endParaRPr sz="2000" b="1" dirty="0">
              <a:solidFill>
                <a:schemeClr val="tx1">
                  <a:lumMod val="65000"/>
                  <a:lumOff val="35000"/>
                </a:schemeClr>
              </a:solidFill>
              <a:latin typeface="+mj-lt"/>
              <a:ea typeface="Open Sans"/>
              <a:cs typeface="Open Sans"/>
              <a:sym typeface="Open Sans"/>
            </a:endParaRPr>
          </a:p>
          <a:p>
            <a:pPr marL="0" marR="0" lvl="0" indent="0" algn="l" rtl="0">
              <a:lnSpc>
                <a:spcPct val="90000"/>
              </a:lnSpc>
              <a:spcBef>
                <a:spcPts val="0"/>
              </a:spcBef>
              <a:spcAft>
                <a:spcPts val="0"/>
              </a:spcAft>
              <a:buNone/>
            </a:pPr>
            <a:r>
              <a:rPr lang="en-US" sz="2000" b="1" dirty="0">
                <a:solidFill>
                  <a:schemeClr val="tx1">
                    <a:lumMod val="65000"/>
                    <a:lumOff val="35000"/>
                  </a:schemeClr>
                </a:solidFill>
                <a:latin typeface="+mj-lt"/>
                <a:ea typeface="Open Sans"/>
                <a:cs typeface="Open Sans"/>
                <a:sym typeface="Open Sans"/>
              </a:rPr>
              <a:t>Access: </a:t>
            </a:r>
            <a:r>
              <a:rPr lang="en-US" sz="2000" dirty="0">
                <a:solidFill>
                  <a:schemeClr val="tx1">
                    <a:lumMod val="65000"/>
                    <a:lumOff val="35000"/>
                  </a:schemeClr>
                </a:solidFill>
                <a:latin typeface="+mj-lt"/>
                <a:ea typeface="Open Sans"/>
                <a:cs typeface="Open Sans"/>
                <a:sym typeface="Open Sans"/>
              </a:rPr>
              <a:t>Click on the Labs tab on the left side panel of the LMS. Copy or note the username and password that are generated. Click on the Launch</a:t>
            </a:r>
            <a:r>
              <a:rPr lang="en-US" sz="2000" b="1" dirty="0">
                <a:solidFill>
                  <a:schemeClr val="tx1">
                    <a:lumMod val="65000"/>
                    <a:lumOff val="35000"/>
                  </a:schemeClr>
                </a:solidFill>
                <a:latin typeface="+mj-lt"/>
                <a:ea typeface="Open Sans"/>
                <a:cs typeface="Open Sans"/>
                <a:sym typeface="Open Sans"/>
              </a:rPr>
              <a:t> </a:t>
            </a:r>
            <a:r>
              <a:rPr lang="en-US" sz="2000" dirty="0">
                <a:solidFill>
                  <a:schemeClr val="tx1">
                    <a:lumMod val="65000"/>
                    <a:lumOff val="35000"/>
                  </a:schemeClr>
                </a:solidFill>
                <a:latin typeface="+mj-lt"/>
                <a:ea typeface="Open Sans"/>
                <a:cs typeface="Open Sans"/>
                <a:sym typeface="Open Sans"/>
              </a:rPr>
              <a:t>Lab button. On the page that appears, enter the username and password in the respective fields, and click Login.</a:t>
            </a:r>
            <a:endParaRPr sz="2000" dirty="0">
              <a:solidFill>
                <a:schemeClr val="tx1">
                  <a:lumMod val="65000"/>
                  <a:lumOff val="35000"/>
                </a:schemeClr>
              </a:solidFill>
              <a:latin typeface="+mj-lt"/>
            </a:endParaRPr>
          </a:p>
          <a:p>
            <a:pPr marL="0" marR="0" lvl="0" indent="0" algn="l" rtl="0">
              <a:lnSpc>
                <a:spcPct val="90000"/>
              </a:lnSpc>
              <a:spcBef>
                <a:spcPts val="0"/>
              </a:spcBef>
              <a:spcAft>
                <a:spcPts val="0"/>
              </a:spcAft>
              <a:buClr>
                <a:schemeClr val="dk1"/>
              </a:buClr>
              <a:buSzPts val="700"/>
              <a:buFont typeface="Arial"/>
              <a:buNone/>
            </a:pPr>
            <a:endParaRPr sz="2000" dirty="0">
              <a:solidFill>
                <a:schemeClr val="tx1">
                  <a:lumMod val="65000"/>
                  <a:lumOff val="35000"/>
                </a:schemeClr>
              </a:solidFill>
              <a:latin typeface="+mj-lt"/>
              <a:ea typeface="Calibri"/>
              <a:cs typeface="Calibri"/>
              <a:sym typeface="Calibri"/>
            </a:endParaRPr>
          </a:p>
        </p:txBody>
      </p:sp>
    </p:spTree>
    <p:extLst>
      <p:ext uri="{BB962C8B-B14F-4D97-AF65-F5344CB8AC3E}">
        <p14:creationId xmlns:p14="http://schemas.microsoft.com/office/powerpoint/2010/main" val="10535995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46"/>
          <p:cNvSpPr txBox="1">
            <a:spLocks noGrp="1"/>
          </p:cNvSpPr>
          <p:nvPr>
            <p:ph type="body" idx="1"/>
          </p:nvPr>
        </p:nvSpPr>
        <p:spPr>
          <a:xfrm>
            <a:off x="926745" y="1676697"/>
            <a:ext cx="12378945" cy="5355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800"/>
              <a:buFont typeface="Arial"/>
              <a:buNone/>
            </a:pPr>
            <a:r>
              <a:rPr lang="en-US" sz="3200" i="0" u="none" strike="noStrike" cap="none" dirty="0">
                <a:solidFill>
                  <a:schemeClr val="lt1"/>
                </a:solidFill>
                <a:latin typeface="Open Sans ExtraBold"/>
                <a:ea typeface="Open Sans ExtraBold"/>
                <a:cs typeface="Open Sans ExtraBold"/>
                <a:sym typeface="Open Sans ExtraBold"/>
              </a:rPr>
              <a:t>Unassisted Practice  </a:t>
            </a:r>
            <a:endParaRPr dirty="0"/>
          </a:p>
        </p:txBody>
      </p:sp>
      <p:sp>
        <p:nvSpPr>
          <p:cNvPr id="1047" name="Google Shape;1047;p46"/>
          <p:cNvSpPr txBox="1">
            <a:spLocks noGrp="1"/>
          </p:cNvSpPr>
          <p:nvPr>
            <p:ph type="body" idx="2"/>
          </p:nvPr>
        </p:nvSpPr>
        <p:spPr>
          <a:xfrm>
            <a:off x="926744" y="2380588"/>
            <a:ext cx="13360755" cy="4801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800" b="1" i="0" u="none" strike="noStrike" cap="none" dirty="0">
                <a:solidFill>
                  <a:srgbClr val="0F547B"/>
                </a:solidFill>
                <a:latin typeface="Open Sans SemiBold"/>
                <a:ea typeface="Open Sans SemiBold"/>
                <a:cs typeface="Open Sans SemiBold"/>
                <a:sym typeface="Open Sans SemiBold"/>
              </a:rPr>
              <a:t>Regression</a:t>
            </a:r>
            <a:endParaRPr sz="2800" b="1" i="0" u="none" strike="noStrike" cap="none" dirty="0">
              <a:solidFill>
                <a:srgbClr val="0F547B"/>
              </a:solidFill>
              <a:latin typeface="Open Sans SemiBold"/>
              <a:ea typeface="Open Sans SemiBold"/>
              <a:cs typeface="Open Sans SemiBold"/>
              <a:sym typeface="Open Sans SemiBold"/>
            </a:endParaRPr>
          </a:p>
        </p:txBody>
      </p:sp>
      <p:sp>
        <p:nvSpPr>
          <p:cNvPr id="1048" name="Google Shape;1048;p46"/>
          <p:cNvSpPr txBox="1"/>
          <p:nvPr/>
        </p:nvSpPr>
        <p:spPr>
          <a:xfrm>
            <a:off x="12771118" y="2441493"/>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800" b="0" i="0" u="none" strike="noStrike" cap="none" dirty="0">
                <a:solidFill>
                  <a:srgbClr val="0F547B"/>
                </a:solidFill>
                <a:latin typeface="Open Sans SemiBold"/>
                <a:ea typeface="Open Sans SemiBold"/>
                <a:cs typeface="Open Sans SemiBold"/>
                <a:sym typeface="Open Sans SemiBold"/>
              </a:rPr>
              <a:t>Duration: </a:t>
            </a:r>
            <a:r>
              <a:rPr lang="en-US" sz="2800" dirty="0">
                <a:solidFill>
                  <a:srgbClr val="0F547B"/>
                </a:solidFill>
                <a:latin typeface="Open Sans SemiBold"/>
                <a:ea typeface="Open Sans SemiBold"/>
                <a:cs typeface="Open Sans SemiBold"/>
                <a:sym typeface="Open Sans SemiBold"/>
              </a:rPr>
              <a:t>20</a:t>
            </a:r>
            <a:r>
              <a:rPr lang="en-US" sz="2800" b="0" i="0" u="none" strike="noStrike" cap="none" dirty="0">
                <a:solidFill>
                  <a:srgbClr val="0F547B"/>
                </a:solidFill>
                <a:latin typeface="Open Sans SemiBold"/>
                <a:ea typeface="Open Sans SemiBold"/>
                <a:cs typeface="Open Sans SemiBold"/>
                <a:sym typeface="Open Sans SemiBold"/>
              </a:rPr>
              <a:t> mins.</a:t>
            </a:r>
            <a:endParaRPr dirty="0"/>
          </a:p>
        </p:txBody>
      </p:sp>
      <p:sp>
        <p:nvSpPr>
          <p:cNvPr id="6" name="Google Shape;1049;p46">
            <a:extLst>
              <a:ext uri="{FF2B5EF4-FFF2-40B4-BE49-F238E27FC236}">
                <a16:creationId xmlns:a16="http://schemas.microsoft.com/office/drawing/2014/main" id="{D8E285ED-2EF8-484C-8376-32E47FAAAF26}"/>
              </a:ext>
            </a:extLst>
          </p:cNvPr>
          <p:cNvSpPr txBox="1"/>
          <p:nvPr/>
        </p:nvSpPr>
        <p:spPr>
          <a:xfrm>
            <a:off x="578397" y="4572000"/>
            <a:ext cx="14552745" cy="2575463"/>
          </a:xfrm>
          <a:prstGeom prst="rect">
            <a:avLst/>
          </a:prstGeom>
          <a:noFill/>
          <a:ln>
            <a:noFill/>
          </a:ln>
        </p:spPr>
        <p:txBody>
          <a:bodyPr spcFirstLastPara="1" wrap="square" lIns="91425" tIns="45700" rIns="91425" bIns="45700" anchor="ctr" anchorCtr="0">
            <a:noAutofit/>
          </a:bodyPr>
          <a:lstStyle/>
          <a:p>
            <a:pPr lvl="0">
              <a:buSzPct val="25000"/>
            </a:pPr>
            <a:r>
              <a:rPr lang="en-US" sz="2000" b="1" dirty="0">
                <a:solidFill>
                  <a:schemeClr val="tx1">
                    <a:lumMod val="65000"/>
                    <a:lumOff val="35000"/>
                  </a:schemeClr>
                </a:solidFill>
                <a:latin typeface="+mj-lt"/>
                <a:ea typeface="Open Sans"/>
                <a:cs typeface="Open Sans"/>
                <a:sym typeface="Open Sans"/>
              </a:rPr>
              <a:t>Problem Statement:  </a:t>
            </a:r>
            <a:r>
              <a:rPr lang="en-US" sz="2000" dirty="0">
                <a:solidFill>
                  <a:schemeClr val="tx1">
                    <a:lumMod val="65000"/>
                    <a:lumOff val="35000"/>
                  </a:schemeClr>
                </a:solidFill>
                <a:latin typeface="+mj-lt"/>
                <a:ea typeface="Open Sans"/>
                <a:cs typeface="Open Sans"/>
                <a:sym typeface="Open Sans"/>
              </a:rPr>
              <a:t>The</a:t>
            </a:r>
            <a:r>
              <a:rPr lang="en-US" sz="2000" b="1" dirty="0">
                <a:solidFill>
                  <a:schemeClr val="tx1">
                    <a:lumMod val="65000"/>
                    <a:lumOff val="35000"/>
                  </a:schemeClr>
                </a:solidFill>
                <a:latin typeface="+mj-lt"/>
                <a:ea typeface="Open Sans"/>
                <a:cs typeface="Open Sans"/>
                <a:sym typeface="Open Sans"/>
              </a:rPr>
              <a:t> </a:t>
            </a:r>
            <a:r>
              <a:rPr lang="en-US" sz="2000" dirty="0">
                <a:solidFill>
                  <a:schemeClr val="tx1">
                    <a:lumMod val="65000"/>
                    <a:lumOff val="35000"/>
                  </a:schemeClr>
                </a:solidFill>
                <a:latin typeface="+mj-lt"/>
                <a:ea typeface="Open Sans"/>
                <a:cs typeface="Open Sans"/>
                <a:sym typeface="Open Sans"/>
              </a:rPr>
              <a:t>Iris plant has 3 species - </a:t>
            </a:r>
            <a:r>
              <a:rPr lang="pt-BR" sz="2000" dirty="0">
                <a:solidFill>
                  <a:schemeClr val="tx1">
                    <a:lumMod val="65000"/>
                    <a:lumOff val="35000"/>
                  </a:schemeClr>
                </a:solidFill>
                <a:latin typeface="+mj-lt"/>
                <a:ea typeface="Open Sans"/>
                <a:cs typeface="Open Sans"/>
                <a:sym typeface="Open Sans"/>
              </a:rPr>
              <a:t>Iris Setosa, Iris Versicolour, Iris Virginica </a:t>
            </a:r>
          </a:p>
          <a:p>
            <a:pPr lvl="0">
              <a:buSzPct val="25000"/>
            </a:pPr>
            <a:r>
              <a:rPr lang="en-IN" sz="2000" dirty="0">
                <a:solidFill>
                  <a:schemeClr val="tx1">
                    <a:lumMod val="65000"/>
                    <a:lumOff val="35000"/>
                  </a:schemeClr>
                </a:solidFill>
                <a:latin typeface="+mj-lt"/>
                <a:ea typeface="Open Sans" panose="020B0606030504020204" pitchFamily="34" charset="0"/>
                <a:cs typeface="Open Sans" panose="020B0606030504020204" pitchFamily="34" charset="0"/>
              </a:rPr>
              <a:t>One class is linearly separable from the other two; the latter are not linearly separable from each other.</a:t>
            </a:r>
          </a:p>
          <a:p>
            <a:pPr lvl="0">
              <a:buSzPct val="25000"/>
            </a:pPr>
            <a:endParaRPr lang="en-IN" sz="2000" b="1" dirty="0">
              <a:solidFill>
                <a:schemeClr val="tx1">
                  <a:lumMod val="65000"/>
                  <a:lumOff val="35000"/>
                </a:schemeClr>
              </a:solidFill>
              <a:latin typeface="+mj-lt"/>
              <a:ea typeface="Open Sans" panose="020B0606030504020204" pitchFamily="34" charset="0"/>
              <a:cs typeface="Open Sans" panose="020B0606030504020204" pitchFamily="34" charset="0"/>
            </a:endParaRPr>
          </a:p>
          <a:p>
            <a:pPr lvl="0">
              <a:buSzPct val="25000"/>
            </a:pPr>
            <a:r>
              <a:rPr lang="en-IN" sz="2000" b="1" dirty="0">
                <a:solidFill>
                  <a:schemeClr val="tx1">
                    <a:lumMod val="65000"/>
                    <a:lumOff val="35000"/>
                  </a:schemeClr>
                </a:solidFill>
                <a:latin typeface="+mj-lt"/>
                <a:ea typeface="Open Sans" panose="020B0606030504020204" pitchFamily="34" charset="0"/>
                <a:cs typeface="Open Sans" panose="020B0606030504020204" pitchFamily="34" charset="0"/>
              </a:rPr>
              <a:t>Objective:</a:t>
            </a:r>
          </a:p>
          <a:p>
            <a:pPr lvl="0">
              <a:lnSpc>
                <a:spcPct val="90000"/>
              </a:lnSpc>
            </a:pPr>
            <a:endParaRPr lang="en-IN" sz="2000" dirty="0">
              <a:solidFill>
                <a:schemeClr val="tx1">
                  <a:lumMod val="65000"/>
                  <a:lumOff val="35000"/>
                </a:schemeClr>
              </a:solidFill>
              <a:latin typeface="+mj-lt"/>
              <a:ea typeface="Open Sans"/>
              <a:cs typeface="Open Sans"/>
              <a:sym typeface="Open Sans"/>
            </a:endParaRPr>
          </a:p>
          <a:p>
            <a:pPr marL="342900" lvl="0" indent="-342900">
              <a:lnSpc>
                <a:spcPct val="90000"/>
              </a:lnSpc>
              <a:buFont typeface="Arial" panose="020B0604020202020204" pitchFamily="34" charset="0"/>
              <a:buChar char="•"/>
            </a:pPr>
            <a:r>
              <a:rPr lang="en-IN" sz="2000" dirty="0">
                <a:solidFill>
                  <a:schemeClr val="tx1">
                    <a:lumMod val="65000"/>
                    <a:lumOff val="35000"/>
                  </a:schemeClr>
                </a:solidFill>
                <a:latin typeface="+mj-lt"/>
                <a:ea typeface="Open Sans"/>
                <a:cs typeface="Open Sans"/>
                <a:sym typeface="Open Sans"/>
              </a:rPr>
              <a:t>Import the iris dataset using sklearn</a:t>
            </a:r>
          </a:p>
          <a:p>
            <a:pPr marL="342900" indent="-342900">
              <a:lnSpc>
                <a:spcPct val="90000"/>
              </a:lnSpc>
              <a:buFont typeface="Arial" panose="020B0604020202020204" pitchFamily="34" charset="0"/>
              <a:buChar char="•"/>
            </a:pPr>
            <a:r>
              <a:rPr lang="en-IN" sz="2000" dirty="0">
                <a:solidFill>
                  <a:schemeClr val="tx1">
                    <a:lumMod val="65000"/>
                    <a:lumOff val="35000"/>
                  </a:schemeClr>
                </a:solidFill>
                <a:latin typeface="+mj-lt"/>
                <a:ea typeface="Open Sans"/>
                <a:cs typeface="Open Sans"/>
                <a:sym typeface="Open Sans"/>
              </a:rPr>
              <a:t>Use logistic regression to predict the class of iris plant</a:t>
            </a:r>
          </a:p>
          <a:p>
            <a:pPr lvl="0">
              <a:lnSpc>
                <a:spcPct val="90000"/>
              </a:lnSpc>
            </a:pPr>
            <a:endParaRPr sz="2000" b="1" dirty="0">
              <a:solidFill>
                <a:schemeClr val="tx1">
                  <a:lumMod val="65000"/>
                  <a:lumOff val="35000"/>
                </a:schemeClr>
              </a:solidFill>
              <a:latin typeface="+mj-lt"/>
              <a:ea typeface="Open Sans"/>
              <a:cs typeface="Open Sans"/>
              <a:sym typeface="Open Sans"/>
            </a:endParaRPr>
          </a:p>
          <a:p>
            <a:pPr marL="0" marR="0" lvl="0" indent="0" algn="l" rtl="0">
              <a:lnSpc>
                <a:spcPct val="90000"/>
              </a:lnSpc>
              <a:spcBef>
                <a:spcPts val="0"/>
              </a:spcBef>
              <a:spcAft>
                <a:spcPts val="0"/>
              </a:spcAft>
              <a:buNone/>
            </a:pPr>
            <a:r>
              <a:rPr lang="en-US" sz="2000" b="1" dirty="0">
                <a:solidFill>
                  <a:schemeClr val="tx1">
                    <a:lumMod val="65000"/>
                    <a:lumOff val="35000"/>
                  </a:schemeClr>
                </a:solidFill>
                <a:latin typeface="+mj-lt"/>
                <a:ea typeface="Open Sans"/>
                <a:cs typeface="Open Sans"/>
                <a:sym typeface="Open Sans"/>
              </a:rPr>
              <a:t>Access: </a:t>
            </a:r>
            <a:r>
              <a:rPr lang="en-US" sz="2000" dirty="0">
                <a:solidFill>
                  <a:schemeClr val="tx1">
                    <a:lumMod val="65000"/>
                    <a:lumOff val="35000"/>
                  </a:schemeClr>
                </a:solidFill>
                <a:latin typeface="+mj-lt"/>
                <a:ea typeface="Open Sans"/>
                <a:cs typeface="Open Sans"/>
                <a:sym typeface="Open Sans"/>
              </a:rPr>
              <a:t>Click on the Labs tab on the left side panel of the LMS. Copy or note the username and password that are generated. Click on the Launch</a:t>
            </a:r>
            <a:r>
              <a:rPr lang="en-US" sz="2000" b="1" dirty="0">
                <a:solidFill>
                  <a:schemeClr val="tx1">
                    <a:lumMod val="65000"/>
                    <a:lumOff val="35000"/>
                  </a:schemeClr>
                </a:solidFill>
                <a:latin typeface="+mj-lt"/>
                <a:ea typeface="Open Sans"/>
                <a:cs typeface="Open Sans"/>
                <a:sym typeface="Open Sans"/>
              </a:rPr>
              <a:t> </a:t>
            </a:r>
            <a:r>
              <a:rPr lang="en-US" sz="2000" dirty="0">
                <a:solidFill>
                  <a:schemeClr val="tx1">
                    <a:lumMod val="65000"/>
                    <a:lumOff val="35000"/>
                  </a:schemeClr>
                </a:solidFill>
                <a:latin typeface="+mj-lt"/>
                <a:ea typeface="Open Sans"/>
                <a:cs typeface="Open Sans"/>
                <a:sym typeface="Open Sans"/>
              </a:rPr>
              <a:t>Lab button. On the page that appears, enter the username and password in the respective fields, and click Login.</a:t>
            </a:r>
            <a:endParaRPr sz="2000" dirty="0">
              <a:solidFill>
                <a:schemeClr val="tx1">
                  <a:lumMod val="65000"/>
                  <a:lumOff val="35000"/>
                </a:schemeClr>
              </a:solidFill>
              <a:latin typeface="+mj-lt"/>
            </a:endParaRPr>
          </a:p>
          <a:p>
            <a:pPr marL="0" marR="0" lvl="0" indent="0" algn="l" rtl="0">
              <a:lnSpc>
                <a:spcPct val="90000"/>
              </a:lnSpc>
              <a:spcBef>
                <a:spcPts val="0"/>
              </a:spcBef>
              <a:spcAft>
                <a:spcPts val="0"/>
              </a:spcAft>
              <a:buClr>
                <a:schemeClr val="dk1"/>
              </a:buClr>
              <a:buSzPts val="700"/>
              <a:buFont typeface="Arial"/>
              <a:buNone/>
            </a:pPr>
            <a:endParaRPr sz="2000" dirty="0">
              <a:solidFill>
                <a:schemeClr val="tx1">
                  <a:lumMod val="65000"/>
                  <a:lumOff val="35000"/>
                </a:schemeClr>
              </a:solidFill>
              <a:latin typeface="+mj-lt"/>
              <a:ea typeface="Calibri"/>
              <a:cs typeface="Calibri"/>
              <a:sym typeface="Calibri"/>
            </a:endParaRPr>
          </a:p>
        </p:txBody>
      </p:sp>
    </p:spTree>
    <p:extLst>
      <p:ext uri="{BB962C8B-B14F-4D97-AF65-F5344CB8AC3E}">
        <p14:creationId xmlns:p14="http://schemas.microsoft.com/office/powerpoint/2010/main" val="4908196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72">
            <a:extLst>
              <a:ext uri="{FF2B5EF4-FFF2-40B4-BE49-F238E27FC236}">
                <a16:creationId xmlns:a16="http://schemas.microsoft.com/office/drawing/2014/main" id="{8365CCD6-88A4-451C-BD5E-9C35275F6B0A}"/>
              </a:ext>
            </a:extLst>
          </p:cNvPr>
          <p:cNvSpPr txBox="1">
            <a:spLocks noGrp="1"/>
          </p:cNvSpPr>
          <p:nvPr>
            <p:ph type="title"/>
          </p:nvPr>
        </p:nvSpPr>
        <p:spPr>
          <a:xfrm>
            <a:off x="3079" y="319676"/>
            <a:ext cx="16258031" cy="665045"/>
          </a:xfrm>
          <a:prstGeom prst="rect">
            <a:avLst/>
          </a:prstGeom>
          <a:noFill/>
          <a:ln>
            <a:noFill/>
          </a:ln>
        </p:spPr>
        <p:txBody>
          <a:bodyPr lIns="91425" tIns="45700" rIns="91425" bIns="45700" anchor="ctr" anchorCtr="0">
            <a:noAutofit/>
          </a:bodyPr>
          <a:lstStyle/>
          <a:p>
            <a:pPr lvl="0">
              <a:buSzPct val="25000"/>
            </a:pPr>
            <a:r>
              <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rPr>
              <a:t>Answer</a:t>
            </a:r>
          </a:p>
        </p:txBody>
      </p:sp>
      <p:pic>
        <p:nvPicPr>
          <p:cNvPr id="4" name="Shape 375">
            <a:extLst>
              <a:ext uri="{FF2B5EF4-FFF2-40B4-BE49-F238E27FC236}">
                <a16:creationId xmlns:a16="http://schemas.microsoft.com/office/drawing/2014/main" id="{1BDF1AF1-0927-4263-8272-C004E98CFF3C}"/>
              </a:ext>
            </a:extLst>
          </p:cNvPr>
          <p:cNvPicPr preferRelativeResize="0"/>
          <p:nvPr/>
        </p:nvPicPr>
        <p:blipFill rotWithShape="1">
          <a:blip r:embed="rId3">
            <a:alphaModFix/>
          </a:blip>
          <a:srcRect/>
          <a:stretch/>
        </p:blipFill>
        <p:spPr>
          <a:xfrm>
            <a:off x="6960848" y="829986"/>
            <a:ext cx="2431475" cy="253919"/>
          </a:xfrm>
          <a:prstGeom prst="rect">
            <a:avLst/>
          </a:prstGeom>
          <a:noFill/>
          <a:ln>
            <a:noFill/>
          </a:ln>
        </p:spPr>
      </p:pic>
      <p:grpSp>
        <p:nvGrpSpPr>
          <p:cNvPr id="5" name="Group 4">
            <a:extLst>
              <a:ext uri="{FF2B5EF4-FFF2-40B4-BE49-F238E27FC236}">
                <a16:creationId xmlns:a16="http://schemas.microsoft.com/office/drawing/2014/main" id="{C03EA6AD-1C62-4902-BC52-D481E6E3B0FB}"/>
              </a:ext>
            </a:extLst>
          </p:cNvPr>
          <p:cNvGrpSpPr/>
          <p:nvPr/>
        </p:nvGrpSpPr>
        <p:grpSpPr>
          <a:xfrm>
            <a:off x="1233941" y="1275829"/>
            <a:ext cx="13383272" cy="7372682"/>
            <a:chOff x="1233941" y="1275829"/>
            <a:chExt cx="13383272" cy="7372682"/>
          </a:xfrm>
        </p:grpSpPr>
        <p:sp>
          <p:nvSpPr>
            <p:cNvPr id="26" name="TextBox 25">
              <a:extLst>
                <a:ext uri="{FF2B5EF4-FFF2-40B4-BE49-F238E27FC236}">
                  <a16:creationId xmlns:a16="http://schemas.microsoft.com/office/drawing/2014/main" id="{06975551-D4AC-4324-98D6-914D4D246A20}"/>
                </a:ext>
              </a:extLst>
            </p:cNvPr>
            <p:cNvSpPr txBox="1"/>
            <p:nvPr/>
          </p:nvSpPr>
          <p:spPr>
            <a:xfrm>
              <a:off x="1233941" y="2233767"/>
              <a:ext cx="6675527" cy="400110"/>
            </a:xfrm>
            <a:prstGeom prst="rect">
              <a:avLst/>
            </a:prstGeom>
            <a:noFill/>
          </p:spPr>
          <p:txBody>
            <a:bodyPr wrap="square" rtlCol="0">
              <a:spAutoFit/>
            </a:bodyPr>
            <a:lstStyle/>
            <a:p>
              <a:r>
                <a:rPr lang="en-US" sz="2000" b="1" dirty="0">
                  <a:latin typeface="+mj-lt"/>
                </a:rPr>
                <a:t>Importing the required libraries </a:t>
              </a:r>
            </a:p>
          </p:txBody>
        </p:sp>
        <p:sp>
          <p:nvSpPr>
            <p:cNvPr id="10" name="TextBox 9">
              <a:extLst>
                <a:ext uri="{FF2B5EF4-FFF2-40B4-BE49-F238E27FC236}">
                  <a16:creationId xmlns:a16="http://schemas.microsoft.com/office/drawing/2014/main" id="{19209A1E-1538-4944-B1B6-0A410F81418D}"/>
                </a:ext>
              </a:extLst>
            </p:cNvPr>
            <p:cNvSpPr txBox="1"/>
            <p:nvPr/>
          </p:nvSpPr>
          <p:spPr>
            <a:xfrm>
              <a:off x="1233941" y="6241268"/>
              <a:ext cx="6675527" cy="400110"/>
            </a:xfrm>
            <a:prstGeom prst="rect">
              <a:avLst/>
            </a:prstGeom>
            <a:noFill/>
          </p:spPr>
          <p:txBody>
            <a:bodyPr wrap="square" rtlCol="0">
              <a:spAutoFit/>
            </a:bodyPr>
            <a:lstStyle/>
            <a:p>
              <a:r>
                <a:rPr lang="en-US" sz="2000" b="1" dirty="0">
                  <a:latin typeface="+mj-lt"/>
                </a:rPr>
                <a:t>Importing the dataset </a:t>
              </a:r>
            </a:p>
          </p:txBody>
        </p:sp>
        <p:grpSp>
          <p:nvGrpSpPr>
            <p:cNvPr id="2" name="Group 1">
              <a:extLst>
                <a:ext uri="{FF2B5EF4-FFF2-40B4-BE49-F238E27FC236}">
                  <a16:creationId xmlns:a16="http://schemas.microsoft.com/office/drawing/2014/main" id="{BD70E8DF-10CA-4FC3-9577-8AE8E7B1026E}"/>
                </a:ext>
              </a:extLst>
            </p:cNvPr>
            <p:cNvGrpSpPr/>
            <p:nvPr/>
          </p:nvGrpSpPr>
          <p:grpSpPr>
            <a:xfrm>
              <a:off x="1324443" y="1275829"/>
              <a:ext cx="13292770" cy="4925273"/>
              <a:chOff x="6214430" y="1489580"/>
              <a:chExt cx="13292770" cy="4925273"/>
            </a:xfrm>
          </p:grpSpPr>
          <p:grpSp>
            <p:nvGrpSpPr>
              <p:cNvPr id="15" name="Group 14">
                <a:extLst>
                  <a:ext uri="{FF2B5EF4-FFF2-40B4-BE49-F238E27FC236}">
                    <a16:creationId xmlns:a16="http://schemas.microsoft.com/office/drawing/2014/main" id="{0826B42F-B7D4-4838-9D5F-AB950A43D96A}"/>
                  </a:ext>
                </a:extLst>
              </p:cNvPr>
              <p:cNvGrpSpPr/>
              <p:nvPr/>
            </p:nvGrpSpPr>
            <p:grpSpPr>
              <a:xfrm>
                <a:off x="12080008" y="1489580"/>
                <a:ext cx="1561613" cy="886584"/>
                <a:chOff x="7530784" y="3794728"/>
                <a:chExt cx="1194432" cy="685800"/>
              </a:xfrm>
            </p:grpSpPr>
            <p:sp>
              <p:nvSpPr>
                <p:cNvPr id="21" name="Rounded Rectangle 124">
                  <a:extLst>
                    <a:ext uri="{FF2B5EF4-FFF2-40B4-BE49-F238E27FC236}">
                      <a16:creationId xmlns:a16="http://schemas.microsoft.com/office/drawing/2014/main" id="{8FCD1927-AD57-4652-8435-C66D87190F11}"/>
                    </a:ext>
                  </a:extLst>
                </p:cNvPr>
                <p:cNvSpPr/>
                <p:nvPr/>
              </p:nvSpPr>
              <p:spPr>
                <a:xfrm>
                  <a:off x="7530784" y="3794728"/>
                  <a:ext cx="1194432" cy="685800"/>
                </a:xfrm>
                <a:prstGeom prst="roundRect">
                  <a:avLst/>
                </a:prstGeom>
                <a:solidFill>
                  <a:schemeClr val="bg1"/>
                </a:solidFill>
                <a:ln w="25400">
                  <a:solidFill>
                    <a:srgbClr val="26B7C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125">
                  <a:extLst>
                    <a:ext uri="{FF2B5EF4-FFF2-40B4-BE49-F238E27FC236}">
                      <a16:creationId xmlns:a16="http://schemas.microsoft.com/office/drawing/2014/main" id="{133B80A5-D9C3-4CB6-B2CD-FC2E0F87E054}"/>
                    </a:ext>
                  </a:extLst>
                </p:cNvPr>
                <p:cNvSpPr/>
                <p:nvPr/>
              </p:nvSpPr>
              <p:spPr>
                <a:xfrm>
                  <a:off x="7612331" y="3868964"/>
                  <a:ext cx="1031338" cy="537328"/>
                </a:xfrm>
                <a:prstGeom prst="roundRect">
                  <a:avLst/>
                </a:prstGeom>
                <a:solidFill>
                  <a:srgbClr val="26B7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grpSp>
          <p:grpSp>
            <p:nvGrpSpPr>
              <p:cNvPr id="16" name="Group 15">
                <a:extLst>
                  <a:ext uri="{FF2B5EF4-FFF2-40B4-BE49-F238E27FC236}">
                    <a16:creationId xmlns:a16="http://schemas.microsoft.com/office/drawing/2014/main" id="{285839DD-6F9F-4D12-889E-8A5E496EDAFB}"/>
                  </a:ext>
                </a:extLst>
              </p:cNvPr>
              <p:cNvGrpSpPr/>
              <p:nvPr/>
            </p:nvGrpSpPr>
            <p:grpSpPr>
              <a:xfrm>
                <a:off x="6214430" y="2381619"/>
                <a:ext cx="13292770" cy="4033234"/>
                <a:chOff x="3533641" y="4914900"/>
                <a:chExt cx="9576000" cy="3766537"/>
              </a:xfrm>
            </p:grpSpPr>
            <p:sp>
              <p:nvSpPr>
                <p:cNvPr id="17" name="Rectangle 16">
                  <a:extLst>
                    <a:ext uri="{FF2B5EF4-FFF2-40B4-BE49-F238E27FC236}">
                      <a16:creationId xmlns:a16="http://schemas.microsoft.com/office/drawing/2014/main" id="{6017B988-FF25-416F-B912-F012C13D9199}"/>
                    </a:ext>
                  </a:extLst>
                </p:cNvPr>
                <p:cNvSpPr/>
                <p:nvPr/>
              </p:nvSpPr>
              <p:spPr>
                <a:xfrm rot="16200000">
                  <a:off x="6737641" y="2309437"/>
                  <a:ext cx="3168000" cy="9576000"/>
                </a:xfrm>
                <a:prstGeom prst="rect">
                  <a:avLst/>
                </a:prstGeom>
                <a:solidFill>
                  <a:srgbClr val="26B7C9"/>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solidFill>
                      <a:schemeClr val="tx1"/>
                    </a:solidFill>
                    <a:latin typeface="Courier New" panose="02070309020205020404" pitchFamily="49" charset="0"/>
                    <a:cs typeface="Courier New" panose="02070309020205020404" pitchFamily="49" charset="0"/>
                  </a:endParaRPr>
                </a:p>
              </p:txBody>
            </p:sp>
            <p:cxnSp>
              <p:nvCxnSpPr>
                <p:cNvPr id="18" name="Straight Connector 17">
                  <a:extLst>
                    <a:ext uri="{FF2B5EF4-FFF2-40B4-BE49-F238E27FC236}">
                      <a16:creationId xmlns:a16="http://schemas.microsoft.com/office/drawing/2014/main" id="{B1699777-DCB2-43C9-AE30-1B0743F04A77}"/>
                    </a:ext>
                  </a:extLst>
                </p:cNvPr>
                <p:cNvCxnSpPr/>
                <p:nvPr/>
              </p:nvCxnSpPr>
              <p:spPr>
                <a:xfrm rot="5400000">
                  <a:off x="7979641" y="5256900"/>
                  <a:ext cx="684000" cy="0"/>
                </a:xfrm>
                <a:prstGeom prst="line">
                  <a:avLst/>
                </a:prstGeom>
                <a:noFill/>
                <a:ln w="25400">
                  <a:solidFill>
                    <a:srgbClr val="26B7C9"/>
                  </a:solidFill>
                  <a:prstDash val="sysDash"/>
                  <a:tailEnd type="diamond" w="lg" len="lg"/>
                </a:ln>
              </p:spPr>
              <p:style>
                <a:lnRef idx="2">
                  <a:schemeClr val="accent1">
                    <a:shade val="50000"/>
                  </a:schemeClr>
                </a:lnRef>
                <a:fillRef idx="1">
                  <a:schemeClr val="accent1"/>
                </a:fillRef>
                <a:effectRef idx="0">
                  <a:schemeClr val="accent1"/>
                </a:effectRef>
                <a:fontRef idx="minor">
                  <a:schemeClr val="lt1"/>
                </a:fontRef>
              </p:style>
            </p:cxnSp>
            <p:sp>
              <p:nvSpPr>
                <p:cNvPr id="19" name="Isosceles Triangle 18">
                  <a:extLst>
                    <a:ext uri="{FF2B5EF4-FFF2-40B4-BE49-F238E27FC236}">
                      <a16:creationId xmlns:a16="http://schemas.microsoft.com/office/drawing/2014/main" id="{AA5CD18C-BADE-42C3-B9C8-A5D2D689683C}"/>
                    </a:ext>
                  </a:extLst>
                </p:cNvPr>
                <p:cNvSpPr/>
                <p:nvPr/>
              </p:nvSpPr>
              <p:spPr>
                <a:xfrm>
                  <a:off x="8065824" y="5186908"/>
                  <a:ext cx="511634" cy="370546"/>
                </a:xfrm>
                <a:prstGeom prst="triangle">
                  <a:avLst/>
                </a:prstGeom>
                <a:solidFill>
                  <a:srgbClr val="26B7C9"/>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solidFill>
                      <a:schemeClr val="tx1"/>
                    </a:solidFill>
                    <a:latin typeface="Courier New" panose="02070309020205020404" pitchFamily="49" charset="0"/>
                    <a:cs typeface="Courier New" panose="02070309020205020404" pitchFamily="49" charset="0"/>
                  </a:endParaRPr>
                </a:p>
              </p:txBody>
            </p:sp>
            <p:sp>
              <p:nvSpPr>
                <p:cNvPr id="20" name="Rectangle 19">
                  <a:extLst>
                    <a:ext uri="{FF2B5EF4-FFF2-40B4-BE49-F238E27FC236}">
                      <a16:creationId xmlns:a16="http://schemas.microsoft.com/office/drawing/2014/main" id="{D6C71C25-DBCF-490C-98BC-D57B1BFC77D0}"/>
                    </a:ext>
                  </a:extLst>
                </p:cNvPr>
                <p:cNvSpPr/>
                <p:nvPr/>
              </p:nvSpPr>
              <p:spPr>
                <a:xfrm>
                  <a:off x="3617844" y="5615713"/>
                  <a:ext cx="9407594" cy="2958553"/>
                </a:xfrm>
                <a:prstGeom prst="rect">
                  <a:avLst/>
                </a:prstGeom>
                <a:solidFill>
                  <a:srgbClr val="F2F2F2"/>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from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sklearn</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import datasets</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import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numpy</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as np</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from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sklearn.model_selection</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import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train_test_split</a:t>
                  </a:r>
                  <a:endParaRPr lang="en-US" altLang="en-US" sz="2000" dirty="0">
                    <a:solidFill>
                      <a:schemeClr val="tx1">
                        <a:lumMod val="65000"/>
                        <a:lumOff val="35000"/>
                      </a:schemeClr>
                    </a:solidFill>
                    <a:latin typeface="Courier New" panose="02070309020205020404" pitchFamily="49" charset="0"/>
                    <a:cs typeface="Courier New" panose="02070309020205020404" pitchFamily="49" charset="0"/>
                  </a:endParaRP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from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sklearn.preprocessing</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import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StandardScaler</a:t>
                  </a:r>
                  <a:endParaRPr lang="en-US" altLang="en-US" sz="2000" dirty="0">
                    <a:solidFill>
                      <a:schemeClr val="tx1">
                        <a:lumMod val="65000"/>
                        <a:lumOff val="35000"/>
                      </a:schemeClr>
                    </a:solidFill>
                    <a:latin typeface="Courier New" panose="02070309020205020404" pitchFamily="49" charset="0"/>
                    <a:cs typeface="Courier New" panose="02070309020205020404" pitchFamily="49" charset="0"/>
                  </a:endParaRP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from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sklearn.metrics</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import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accuracy_score</a:t>
                  </a:r>
                  <a:endParaRPr lang="en-US" altLang="en-US" sz="2000" dirty="0">
                    <a:solidFill>
                      <a:schemeClr val="tx1">
                        <a:lumMod val="65000"/>
                        <a:lumOff val="35000"/>
                      </a:schemeClr>
                    </a:solidFill>
                    <a:latin typeface="Courier New" panose="02070309020205020404" pitchFamily="49" charset="0"/>
                    <a:cs typeface="Courier New" panose="02070309020205020404" pitchFamily="49" charset="0"/>
                  </a:endParaRPr>
                </a:p>
                <a:p>
                  <a:endParaRPr lang="en-US" altLang="en-US" sz="2000" dirty="0">
                    <a:solidFill>
                      <a:schemeClr val="tx1">
                        <a:lumMod val="65000"/>
                        <a:lumOff val="35000"/>
                      </a:schemeClr>
                    </a:solidFill>
                    <a:latin typeface="Courier New" panose="02070309020205020404" pitchFamily="49" charset="0"/>
                    <a:cs typeface="Courier New" panose="02070309020205020404" pitchFamily="49" charset="0"/>
                  </a:endParaRP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import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matplotlib.pyplot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as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plt</a:t>
                  </a:r>
                  <a:endParaRPr lang="en-US" altLang="en-US" sz="2000" dirty="0">
                    <a:solidFill>
                      <a:schemeClr val="tx1">
                        <a:lumMod val="65000"/>
                        <a:lumOff val="35000"/>
                      </a:schemeClr>
                    </a:solidFill>
                    <a:latin typeface="Courier New" panose="02070309020205020404" pitchFamily="49" charset="0"/>
                    <a:cs typeface="Courier New" panose="02070309020205020404" pitchFamily="49" charset="0"/>
                  </a:endParaRP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import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matplotlib.colors</a:t>
                  </a:r>
                  <a:endParaRPr lang="en-US" altLang="en-US" sz="2000" dirty="0">
                    <a:solidFill>
                      <a:schemeClr val="tx1">
                        <a:lumMod val="65000"/>
                        <a:lumOff val="35000"/>
                      </a:schemeClr>
                    </a:solidFill>
                    <a:latin typeface="Courier New" panose="02070309020205020404" pitchFamily="49" charset="0"/>
                    <a:cs typeface="Courier New" panose="02070309020205020404" pitchFamily="49" charset="0"/>
                  </a:endParaRP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from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sklearn.linear_model</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import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LogisticRegression</a:t>
                  </a:r>
                  <a:endParaRPr lang="en-US" altLang="en-US" sz="2000" dirty="0">
                    <a:solidFill>
                      <a:schemeClr val="tx1">
                        <a:lumMod val="65000"/>
                        <a:lumOff val="35000"/>
                      </a:schemeClr>
                    </a:solidFill>
                    <a:latin typeface="Courier New" panose="02070309020205020404" pitchFamily="49" charset="0"/>
                    <a:cs typeface="Courier New" panose="02070309020205020404" pitchFamily="49" charset="0"/>
                  </a:endParaRPr>
                </a:p>
              </p:txBody>
            </p:sp>
          </p:grpSp>
        </p:grpSp>
        <p:grpSp>
          <p:nvGrpSpPr>
            <p:cNvPr id="23" name="Group 22">
              <a:extLst>
                <a:ext uri="{FF2B5EF4-FFF2-40B4-BE49-F238E27FC236}">
                  <a16:creationId xmlns:a16="http://schemas.microsoft.com/office/drawing/2014/main" id="{AED4E454-315B-4896-920C-1BC19B106FA6}"/>
                </a:ext>
              </a:extLst>
            </p:cNvPr>
            <p:cNvGrpSpPr/>
            <p:nvPr/>
          </p:nvGrpSpPr>
          <p:grpSpPr>
            <a:xfrm>
              <a:off x="1324443" y="6690825"/>
              <a:ext cx="13292769" cy="1957686"/>
              <a:chOff x="3533641" y="5513437"/>
              <a:chExt cx="9576000" cy="3168000"/>
            </a:xfrm>
          </p:grpSpPr>
          <p:sp>
            <p:nvSpPr>
              <p:cNvPr id="24" name="Rectangle 23">
                <a:extLst>
                  <a:ext uri="{FF2B5EF4-FFF2-40B4-BE49-F238E27FC236}">
                    <a16:creationId xmlns:a16="http://schemas.microsoft.com/office/drawing/2014/main" id="{CA5774DC-222B-414E-A059-D422E9F9AF39}"/>
                  </a:ext>
                </a:extLst>
              </p:cNvPr>
              <p:cNvSpPr/>
              <p:nvPr/>
            </p:nvSpPr>
            <p:spPr>
              <a:xfrm rot="16200000">
                <a:off x="6737641" y="2309437"/>
                <a:ext cx="3168000" cy="9576000"/>
              </a:xfrm>
              <a:prstGeom prst="rect">
                <a:avLst/>
              </a:prstGeom>
              <a:solidFill>
                <a:srgbClr val="26B7C9"/>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solidFill>
                    <a:schemeClr val="tx1"/>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55E8652B-EB24-45A7-B633-DEE8F6291619}"/>
                  </a:ext>
                </a:extLst>
              </p:cNvPr>
              <p:cNvSpPr/>
              <p:nvPr/>
            </p:nvSpPr>
            <p:spPr>
              <a:xfrm>
                <a:off x="3617844" y="5615713"/>
                <a:ext cx="9407594" cy="2958553"/>
              </a:xfrm>
              <a:prstGeom prst="rect">
                <a:avLst/>
              </a:prstGeom>
              <a:solidFill>
                <a:srgbClr val="F2F2F2"/>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iris =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datasets.load_iris</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X =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iris.data</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[2, 3]]</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y =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iris.target</a:t>
                </a:r>
                <a:endParaRPr lang="en-US" altLang="en-US" sz="2000" dirty="0">
                  <a:solidFill>
                    <a:schemeClr val="tx1">
                      <a:lumMod val="65000"/>
                      <a:lumOff val="35000"/>
                    </a:schemeClr>
                  </a:solidFill>
                  <a:latin typeface="Courier New" panose="02070309020205020404" pitchFamily="49" charset="0"/>
                  <a:cs typeface="Courier New" panose="02070309020205020404" pitchFamily="49" charset="0"/>
                </a:endParaRPr>
              </a:p>
              <a:p>
                <a:endParaRPr lang="en-US" altLang="en-US" sz="2000" dirty="0">
                  <a:solidFill>
                    <a:schemeClr val="tx1">
                      <a:lumMod val="65000"/>
                      <a:lumOff val="35000"/>
                    </a:schemeClr>
                  </a:solidFill>
                  <a:latin typeface="Courier New" panose="02070309020205020404" pitchFamily="49" charset="0"/>
                  <a:cs typeface="Courier New" panose="02070309020205020404" pitchFamily="49" charset="0"/>
                </a:endParaRP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print('Class labels:',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np.unique</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(y))</a:t>
                </a:r>
              </a:p>
            </p:txBody>
          </p:sp>
        </p:grpSp>
      </p:grpSp>
    </p:spTree>
    <p:extLst>
      <p:ext uri="{BB962C8B-B14F-4D97-AF65-F5344CB8AC3E}">
        <p14:creationId xmlns:p14="http://schemas.microsoft.com/office/powerpoint/2010/main" val="12203833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72">
            <a:extLst>
              <a:ext uri="{FF2B5EF4-FFF2-40B4-BE49-F238E27FC236}">
                <a16:creationId xmlns:a16="http://schemas.microsoft.com/office/drawing/2014/main" id="{8365CCD6-88A4-451C-BD5E-9C35275F6B0A}"/>
              </a:ext>
            </a:extLst>
          </p:cNvPr>
          <p:cNvSpPr txBox="1">
            <a:spLocks noGrp="1"/>
          </p:cNvSpPr>
          <p:nvPr>
            <p:ph type="title"/>
          </p:nvPr>
        </p:nvSpPr>
        <p:spPr>
          <a:xfrm>
            <a:off x="3079" y="319676"/>
            <a:ext cx="16258031" cy="665045"/>
          </a:xfrm>
          <a:prstGeom prst="rect">
            <a:avLst/>
          </a:prstGeom>
          <a:noFill/>
          <a:ln>
            <a:noFill/>
          </a:ln>
        </p:spPr>
        <p:txBody>
          <a:bodyPr lIns="91425" tIns="45700" rIns="91425" bIns="45700" anchor="ctr" anchorCtr="0">
            <a:noAutofit/>
          </a:bodyPr>
          <a:lstStyle/>
          <a:p>
            <a:pPr lvl="0">
              <a:buSzPct val="25000"/>
            </a:pPr>
            <a:r>
              <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rPr>
              <a:t>Answer (Contd.)</a:t>
            </a:r>
          </a:p>
        </p:txBody>
      </p:sp>
      <p:pic>
        <p:nvPicPr>
          <p:cNvPr id="4" name="Shape 375">
            <a:extLst>
              <a:ext uri="{FF2B5EF4-FFF2-40B4-BE49-F238E27FC236}">
                <a16:creationId xmlns:a16="http://schemas.microsoft.com/office/drawing/2014/main" id="{1BDF1AF1-0927-4263-8272-C004E98CFF3C}"/>
              </a:ext>
            </a:extLst>
          </p:cNvPr>
          <p:cNvPicPr preferRelativeResize="0"/>
          <p:nvPr/>
        </p:nvPicPr>
        <p:blipFill rotWithShape="1">
          <a:blip r:embed="rId3">
            <a:alphaModFix/>
          </a:blip>
          <a:srcRect/>
          <a:stretch/>
        </p:blipFill>
        <p:spPr>
          <a:xfrm>
            <a:off x="6396624" y="829986"/>
            <a:ext cx="3559923" cy="253919"/>
          </a:xfrm>
          <a:prstGeom prst="rect">
            <a:avLst/>
          </a:prstGeom>
          <a:noFill/>
          <a:ln>
            <a:noFill/>
          </a:ln>
        </p:spPr>
      </p:pic>
      <p:grpSp>
        <p:nvGrpSpPr>
          <p:cNvPr id="5" name="Group 4">
            <a:extLst>
              <a:ext uri="{FF2B5EF4-FFF2-40B4-BE49-F238E27FC236}">
                <a16:creationId xmlns:a16="http://schemas.microsoft.com/office/drawing/2014/main" id="{663E15E7-41C3-42D6-871E-6ABD52059C31}"/>
              </a:ext>
            </a:extLst>
          </p:cNvPr>
          <p:cNvGrpSpPr/>
          <p:nvPr/>
        </p:nvGrpSpPr>
        <p:grpSpPr>
          <a:xfrm>
            <a:off x="1393707" y="1083905"/>
            <a:ext cx="13031516" cy="7542175"/>
            <a:chOff x="1393707" y="1083905"/>
            <a:chExt cx="13031516" cy="7542175"/>
          </a:xfrm>
        </p:grpSpPr>
        <p:sp>
          <p:nvSpPr>
            <p:cNvPr id="26" name="TextBox 25">
              <a:extLst>
                <a:ext uri="{FF2B5EF4-FFF2-40B4-BE49-F238E27FC236}">
                  <a16:creationId xmlns:a16="http://schemas.microsoft.com/office/drawing/2014/main" id="{06975551-D4AC-4324-98D6-914D4D246A20}"/>
                </a:ext>
              </a:extLst>
            </p:cNvPr>
            <p:cNvSpPr txBox="1"/>
            <p:nvPr/>
          </p:nvSpPr>
          <p:spPr>
            <a:xfrm>
              <a:off x="1393707" y="1928838"/>
              <a:ext cx="6675527" cy="400110"/>
            </a:xfrm>
            <a:prstGeom prst="rect">
              <a:avLst/>
            </a:prstGeom>
            <a:noFill/>
          </p:spPr>
          <p:txBody>
            <a:bodyPr wrap="square" rtlCol="0">
              <a:spAutoFit/>
            </a:bodyPr>
            <a:lstStyle/>
            <a:p>
              <a:r>
                <a:rPr lang="en-IN" sz="2000" b="1" dirty="0">
                  <a:latin typeface="+mj-lt"/>
                </a:rPr>
                <a:t>Train test split</a:t>
              </a:r>
              <a:endParaRPr lang="en-US" sz="2000" b="1" dirty="0">
                <a:latin typeface="+mj-lt"/>
              </a:endParaRPr>
            </a:p>
          </p:txBody>
        </p:sp>
        <p:sp>
          <p:nvSpPr>
            <p:cNvPr id="10" name="TextBox 9">
              <a:extLst>
                <a:ext uri="{FF2B5EF4-FFF2-40B4-BE49-F238E27FC236}">
                  <a16:creationId xmlns:a16="http://schemas.microsoft.com/office/drawing/2014/main" id="{19209A1E-1538-4944-B1B6-0A410F81418D}"/>
                </a:ext>
              </a:extLst>
            </p:cNvPr>
            <p:cNvSpPr txBox="1"/>
            <p:nvPr/>
          </p:nvSpPr>
          <p:spPr>
            <a:xfrm>
              <a:off x="1393708" y="5307830"/>
              <a:ext cx="6675527" cy="400110"/>
            </a:xfrm>
            <a:prstGeom prst="rect">
              <a:avLst/>
            </a:prstGeom>
            <a:noFill/>
          </p:spPr>
          <p:txBody>
            <a:bodyPr wrap="square" rtlCol="0">
              <a:spAutoFit/>
            </a:bodyPr>
            <a:lstStyle/>
            <a:p>
              <a:r>
                <a:rPr lang="en-US" sz="2000" b="1" dirty="0">
                  <a:latin typeface="+mj-lt"/>
                </a:rPr>
                <a:t>Standardizing features</a:t>
              </a:r>
            </a:p>
          </p:txBody>
        </p:sp>
        <p:grpSp>
          <p:nvGrpSpPr>
            <p:cNvPr id="2" name="Group 1">
              <a:extLst>
                <a:ext uri="{FF2B5EF4-FFF2-40B4-BE49-F238E27FC236}">
                  <a16:creationId xmlns:a16="http://schemas.microsoft.com/office/drawing/2014/main" id="{3DDA74E3-F86E-4467-88D0-EA620195D537}"/>
                </a:ext>
              </a:extLst>
            </p:cNvPr>
            <p:cNvGrpSpPr/>
            <p:nvPr/>
          </p:nvGrpSpPr>
          <p:grpSpPr>
            <a:xfrm>
              <a:off x="1393710" y="1083905"/>
              <a:ext cx="13031513" cy="7542175"/>
              <a:chOff x="1262385" y="1045279"/>
              <a:chExt cx="13031513" cy="7542175"/>
            </a:xfrm>
          </p:grpSpPr>
          <p:grpSp>
            <p:nvGrpSpPr>
              <p:cNvPr id="12" name="Group 11">
                <a:extLst>
                  <a:ext uri="{FF2B5EF4-FFF2-40B4-BE49-F238E27FC236}">
                    <a16:creationId xmlns:a16="http://schemas.microsoft.com/office/drawing/2014/main" id="{3E48DE4F-5427-4E86-9DB0-729FF9C7A65F}"/>
                  </a:ext>
                </a:extLst>
              </p:cNvPr>
              <p:cNvGrpSpPr/>
              <p:nvPr/>
            </p:nvGrpSpPr>
            <p:grpSpPr>
              <a:xfrm>
                <a:off x="6998290" y="1045279"/>
                <a:ext cx="1559705" cy="862158"/>
                <a:chOff x="7530784" y="3794728"/>
                <a:chExt cx="1194432" cy="685800"/>
              </a:xfrm>
            </p:grpSpPr>
            <p:sp>
              <p:nvSpPr>
                <p:cNvPr id="19" name="Rounded Rectangle 124">
                  <a:extLst>
                    <a:ext uri="{FF2B5EF4-FFF2-40B4-BE49-F238E27FC236}">
                      <a16:creationId xmlns:a16="http://schemas.microsoft.com/office/drawing/2014/main" id="{2691B718-B315-447A-A1B5-883F2A11CCDC}"/>
                    </a:ext>
                  </a:extLst>
                </p:cNvPr>
                <p:cNvSpPr/>
                <p:nvPr/>
              </p:nvSpPr>
              <p:spPr>
                <a:xfrm>
                  <a:off x="7530784" y="3794728"/>
                  <a:ext cx="1194432" cy="685800"/>
                </a:xfrm>
                <a:prstGeom prst="roundRect">
                  <a:avLst/>
                </a:prstGeom>
                <a:solidFill>
                  <a:schemeClr val="bg1"/>
                </a:solidFill>
                <a:ln w="25400">
                  <a:solidFill>
                    <a:srgbClr val="26B7C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25">
                  <a:extLst>
                    <a:ext uri="{FF2B5EF4-FFF2-40B4-BE49-F238E27FC236}">
                      <a16:creationId xmlns:a16="http://schemas.microsoft.com/office/drawing/2014/main" id="{FB1B1BD3-E967-4B0B-8BC1-D58171B68104}"/>
                    </a:ext>
                  </a:extLst>
                </p:cNvPr>
                <p:cNvSpPr/>
                <p:nvPr/>
              </p:nvSpPr>
              <p:spPr>
                <a:xfrm>
                  <a:off x="7612331" y="3868964"/>
                  <a:ext cx="1031338" cy="537328"/>
                </a:xfrm>
                <a:prstGeom prst="roundRect">
                  <a:avLst/>
                </a:prstGeom>
                <a:solidFill>
                  <a:srgbClr val="26B7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grpSp>
          <p:grpSp>
            <p:nvGrpSpPr>
              <p:cNvPr id="14" name="Group 13">
                <a:extLst>
                  <a:ext uri="{FF2B5EF4-FFF2-40B4-BE49-F238E27FC236}">
                    <a16:creationId xmlns:a16="http://schemas.microsoft.com/office/drawing/2014/main" id="{82F5AA5A-4299-4BF9-8034-F5A4175F3532}"/>
                  </a:ext>
                </a:extLst>
              </p:cNvPr>
              <p:cNvGrpSpPr/>
              <p:nvPr/>
            </p:nvGrpSpPr>
            <p:grpSpPr>
              <a:xfrm>
                <a:off x="1262385" y="1913204"/>
                <a:ext cx="13031513" cy="3236558"/>
                <a:chOff x="3533641" y="4914900"/>
                <a:chExt cx="9576000" cy="3766537"/>
              </a:xfrm>
            </p:grpSpPr>
            <p:sp>
              <p:nvSpPr>
                <p:cNvPr id="15" name="Rectangle 14">
                  <a:extLst>
                    <a:ext uri="{FF2B5EF4-FFF2-40B4-BE49-F238E27FC236}">
                      <a16:creationId xmlns:a16="http://schemas.microsoft.com/office/drawing/2014/main" id="{91645949-50B5-4FE6-866B-F7B2747ADC32}"/>
                    </a:ext>
                  </a:extLst>
                </p:cNvPr>
                <p:cNvSpPr/>
                <p:nvPr/>
              </p:nvSpPr>
              <p:spPr>
                <a:xfrm rot="16200000">
                  <a:off x="6737641" y="2309437"/>
                  <a:ext cx="3168000" cy="9576000"/>
                </a:xfrm>
                <a:prstGeom prst="rect">
                  <a:avLst/>
                </a:prstGeom>
                <a:solidFill>
                  <a:srgbClr val="26B7C9"/>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tx1"/>
                    </a:solidFill>
                    <a:latin typeface="Courier New" panose="02070309020205020404" pitchFamily="49" charset="0"/>
                    <a:cs typeface="Courier New" panose="02070309020205020404" pitchFamily="49" charset="0"/>
                  </a:endParaRPr>
                </a:p>
              </p:txBody>
            </p:sp>
            <p:cxnSp>
              <p:nvCxnSpPr>
                <p:cNvPr id="16" name="Straight Connector 15">
                  <a:extLst>
                    <a:ext uri="{FF2B5EF4-FFF2-40B4-BE49-F238E27FC236}">
                      <a16:creationId xmlns:a16="http://schemas.microsoft.com/office/drawing/2014/main" id="{099A0136-2882-434C-BDB7-375006051799}"/>
                    </a:ext>
                  </a:extLst>
                </p:cNvPr>
                <p:cNvCxnSpPr/>
                <p:nvPr/>
              </p:nvCxnSpPr>
              <p:spPr>
                <a:xfrm rot="5400000">
                  <a:off x="7979641" y="5256900"/>
                  <a:ext cx="684000" cy="0"/>
                </a:xfrm>
                <a:prstGeom prst="line">
                  <a:avLst/>
                </a:prstGeom>
                <a:noFill/>
                <a:ln w="25400">
                  <a:solidFill>
                    <a:srgbClr val="26B7C9"/>
                  </a:solidFill>
                  <a:prstDash val="sysDash"/>
                  <a:tailEnd type="diamond" w="lg" len="lg"/>
                </a:ln>
              </p:spPr>
              <p:style>
                <a:lnRef idx="2">
                  <a:schemeClr val="accent1">
                    <a:shade val="50000"/>
                  </a:schemeClr>
                </a:lnRef>
                <a:fillRef idx="1">
                  <a:schemeClr val="accent1"/>
                </a:fillRef>
                <a:effectRef idx="0">
                  <a:schemeClr val="accent1"/>
                </a:effectRef>
                <a:fontRef idx="minor">
                  <a:schemeClr val="lt1"/>
                </a:fontRef>
              </p:style>
            </p:cxnSp>
            <p:sp>
              <p:nvSpPr>
                <p:cNvPr id="17" name="Isosceles Triangle 16">
                  <a:extLst>
                    <a:ext uri="{FF2B5EF4-FFF2-40B4-BE49-F238E27FC236}">
                      <a16:creationId xmlns:a16="http://schemas.microsoft.com/office/drawing/2014/main" id="{4AA05140-F114-47F6-9AB1-C5B96CF128E7}"/>
                    </a:ext>
                  </a:extLst>
                </p:cNvPr>
                <p:cNvSpPr/>
                <p:nvPr/>
              </p:nvSpPr>
              <p:spPr>
                <a:xfrm>
                  <a:off x="8065824" y="5186908"/>
                  <a:ext cx="511634" cy="370546"/>
                </a:xfrm>
                <a:prstGeom prst="triangle">
                  <a:avLst/>
                </a:prstGeom>
                <a:solidFill>
                  <a:srgbClr val="26B7C9"/>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solidFill>
                      <a:schemeClr val="tx1"/>
                    </a:solidFill>
                    <a:latin typeface="Courier New" panose="02070309020205020404" pitchFamily="49" charset="0"/>
                    <a:cs typeface="Courier New" panose="02070309020205020404" pitchFamily="49" charset="0"/>
                  </a:endParaRPr>
                </a:p>
              </p:txBody>
            </p:sp>
            <p:sp>
              <p:nvSpPr>
                <p:cNvPr id="18" name="Rectangle 17">
                  <a:extLst>
                    <a:ext uri="{FF2B5EF4-FFF2-40B4-BE49-F238E27FC236}">
                      <a16:creationId xmlns:a16="http://schemas.microsoft.com/office/drawing/2014/main" id="{016524F2-D0C3-4D47-A3F3-455FCC0EC95C}"/>
                    </a:ext>
                  </a:extLst>
                </p:cNvPr>
                <p:cNvSpPr/>
                <p:nvPr/>
              </p:nvSpPr>
              <p:spPr>
                <a:xfrm>
                  <a:off x="3617844" y="5615713"/>
                  <a:ext cx="9407594" cy="2958553"/>
                </a:xfrm>
                <a:prstGeom prst="rect">
                  <a:avLst/>
                </a:prstGeom>
                <a:solidFill>
                  <a:srgbClr val="F2F2F2"/>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X_train</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X_test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y_train</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y_test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train_test_split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(X, y,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test_size</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=0.3,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random_state</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=1, stratify=y)</a:t>
                  </a:r>
                </a:p>
                <a:p>
                  <a:endParaRPr lang="en-US" altLang="en-US" sz="2000" dirty="0">
                    <a:solidFill>
                      <a:schemeClr val="tx1">
                        <a:lumMod val="65000"/>
                        <a:lumOff val="35000"/>
                      </a:schemeClr>
                    </a:solidFill>
                    <a:latin typeface="Courier New" panose="02070309020205020404" pitchFamily="49" charset="0"/>
                    <a:cs typeface="Courier New" panose="02070309020205020404" pitchFamily="49" charset="0"/>
                  </a:endParaRP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print('Labels counts in y:',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np.bincount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(y))</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print('Labels counts in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y_train</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np.bincount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y_train</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print('Labels counts in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y_test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np.bincount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y_test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p:txBody>
            </p:sp>
          </p:grpSp>
          <p:grpSp>
            <p:nvGrpSpPr>
              <p:cNvPr id="21" name="Group 20">
                <a:extLst>
                  <a:ext uri="{FF2B5EF4-FFF2-40B4-BE49-F238E27FC236}">
                    <a16:creationId xmlns:a16="http://schemas.microsoft.com/office/drawing/2014/main" id="{738FCD04-8D80-4A74-827E-2689F0F27690}"/>
                  </a:ext>
                </a:extLst>
              </p:cNvPr>
              <p:cNvGrpSpPr/>
              <p:nvPr/>
            </p:nvGrpSpPr>
            <p:grpSpPr>
              <a:xfrm>
                <a:off x="1262385" y="5865215"/>
                <a:ext cx="13031513" cy="2722239"/>
                <a:chOff x="3533641" y="5513437"/>
                <a:chExt cx="9576000" cy="3168000"/>
              </a:xfrm>
            </p:grpSpPr>
            <p:sp>
              <p:nvSpPr>
                <p:cNvPr id="22" name="Rectangle 21">
                  <a:extLst>
                    <a:ext uri="{FF2B5EF4-FFF2-40B4-BE49-F238E27FC236}">
                      <a16:creationId xmlns:a16="http://schemas.microsoft.com/office/drawing/2014/main" id="{07297348-3462-4A06-8B48-CEEF0E38C68C}"/>
                    </a:ext>
                  </a:extLst>
                </p:cNvPr>
                <p:cNvSpPr/>
                <p:nvPr/>
              </p:nvSpPr>
              <p:spPr>
                <a:xfrm rot="16200000">
                  <a:off x="6737641" y="2309437"/>
                  <a:ext cx="3168000" cy="9576000"/>
                </a:xfrm>
                <a:prstGeom prst="rect">
                  <a:avLst/>
                </a:prstGeom>
                <a:solidFill>
                  <a:srgbClr val="26B7C9"/>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tx1"/>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4522638D-2F53-4ADC-8E34-CBB151925A47}"/>
                    </a:ext>
                  </a:extLst>
                </p:cNvPr>
                <p:cNvSpPr/>
                <p:nvPr/>
              </p:nvSpPr>
              <p:spPr>
                <a:xfrm>
                  <a:off x="3617844" y="5615713"/>
                  <a:ext cx="9407594" cy="2958553"/>
                </a:xfrm>
                <a:prstGeom prst="rect">
                  <a:avLst/>
                </a:prstGeom>
                <a:solidFill>
                  <a:srgbClr val="F2F2F2"/>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en-US" sz="2000" dirty="0">
                    <a:solidFill>
                      <a:schemeClr val="tx1">
                        <a:lumMod val="65000"/>
                        <a:lumOff val="35000"/>
                      </a:schemeClr>
                    </a:solidFill>
                    <a:latin typeface="Courier New" panose="02070309020205020404" pitchFamily="49" charset="0"/>
                    <a:cs typeface="Courier New" panose="02070309020205020404" pitchFamily="49" charset="0"/>
                  </a:endParaRP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sc</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StandardScaler</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sc.fit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X_train</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X_train_std</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sc.transform</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X_train</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X_test_std</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sc.transform</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X_test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p:txBody>
            </p:sp>
          </p:grpSp>
        </p:grpSp>
      </p:grpSp>
    </p:spTree>
    <p:extLst>
      <p:ext uri="{BB962C8B-B14F-4D97-AF65-F5344CB8AC3E}">
        <p14:creationId xmlns:p14="http://schemas.microsoft.com/office/powerpoint/2010/main" val="210210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72">
            <a:extLst>
              <a:ext uri="{FF2B5EF4-FFF2-40B4-BE49-F238E27FC236}">
                <a16:creationId xmlns:a16="http://schemas.microsoft.com/office/drawing/2014/main" id="{8365CCD6-88A4-451C-BD5E-9C35275F6B0A}"/>
              </a:ext>
            </a:extLst>
          </p:cNvPr>
          <p:cNvSpPr txBox="1">
            <a:spLocks noGrp="1"/>
          </p:cNvSpPr>
          <p:nvPr>
            <p:ph type="title"/>
          </p:nvPr>
        </p:nvSpPr>
        <p:spPr>
          <a:xfrm>
            <a:off x="3079" y="319676"/>
            <a:ext cx="16258031" cy="665045"/>
          </a:xfrm>
          <a:prstGeom prst="rect">
            <a:avLst/>
          </a:prstGeom>
          <a:noFill/>
          <a:ln>
            <a:noFill/>
          </a:ln>
        </p:spPr>
        <p:txBody>
          <a:bodyPr lIns="91425" tIns="45700" rIns="91425" bIns="45700" anchor="ctr" anchorCtr="0">
            <a:noAutofit/>
          </a:bodyPr>
          <a:lstStyle/>
          <a:p>
            <a:pPr lvl="0">
              <a:buSzPct val="25000"/>
            </a:pPr>
            <a:r>
              <a:rPr lang="en-US" dirty="0">
                <a:solidFill>
                  <a:schemeClr val="tx1">
                    <a:lumMod val="75000"/>
                    <a:lumOff val="25000"/>
                  </a:schemeClr>
                </a:solidFill>
              </a:rPr>
              <a:t>Answer (Contd.)</a:t>
            </a:r>
            <a:endPar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endParaRPr>
          </a:p>
        </p:txBody>
      </p:sp>
      <p:pic>
        <p:nvPicPr>
          <p:cNvPr id="4" name="Shape 375">
            <a:extLst>
              <a:ext uri="{FF2B5EF4-FFF2-40B4-BE49-F238E27FC236}">
                <a16:creationId xmlns:a16="http://schemas.microsoft.com/office/drawing/2014/main" id="{1BDF1AF1-0927-4263-8272-C004E98CFF3C}"/>
              </a:ext>
            </a:extLst>
          </p:cNvPr>
          <p:cNvPicPr preferRelativeResize="0"/>
          <p:nvPr/>
        </p:nvPicPr>
        <p:blipFill rotWithShape="1">
          <a:blip r:embed="rId3">
            <a:alphaModFix/>
          </a:blip>
          <a:srcRect/>
          <a:stretch/>
        </p:blipFill>
        <p:spPr>
          <a:xfrm>
            <a:off x="6396624" y="829986"/>
            <a:ext cx="3559923" cy="253919"/>
          </a:xfrm>
          <a:prstGeom prst="rect">
            <a:avLst/>
          </a:prstGeom>
          <a:noFill/>
          <a:ln>
            <a:noFill/>
          </a:ln>
        </p:spPr>
      </p:pic>
      <p:grpSp>
        <p:nvGrpSpPr>
          <p:cNvPr id="2" name="Group 1">
            <a:extLst>
              <a:ext uri="{FF2B5EF4-FFF2-40B4-BE49-F238E27FC236}">
                <a16:creationId xmlns:a16="http://schemas.microsoft.com/office/drawing/2014/main" id="{2EDF0A88-752D-4787-8969-B76A4696CFAF}"/>
              </a:ext>
            </a:extLst>
          </p:cNvPr>
          <p:cNvGrpSpPr/>
          <p:nvPr/>
        </p:nvGrpSpPr>
        <p:grpSpPr>
          <a:xfrm>
            <a:off x="355086" y="1495030"/>
            <a:ext cx="15642997" cy="7229810"/>
            <a:chOff x="355086" y="1230399"/>
            <a:chExt cx="15642997" cy="7500897"/>
          </a:xfrm>
        </p:grpSpPr>
        <p:sp>
          <p:nvSpPr>
            <p:cNvPr id="9" name="TextBox 8">
              <a:extLst>
                <a:ext uri="{FF2B5EF4-FFF2-40B4-BE49-F238E27FC236}">
                  <a16:creationId xmlns:a16="http://schemas.microsoft.com/office/drawing/2014/main" id="{73F70C14-C1C7-4C8D-A7AB-527BB4496478}"/>
                </a:ext>
              </a:extLst>
            </p:cNvPr>
            <p:cNvSpPr txBox="1"/>
            <p:nvPr/>
          </p:nvSpPr>
          <p:spPr>
            <a:xfrm>
              <a:off x="409798" y="2219054"/>
              <a:ext cx="6675527" cy="415112"/>
            </a:xfrm>
            <a:prstGeom prst="rect">
              <a:avLst/>
            </a:prstGeom>
            <a:noFill/>
          </p:spPr>
          <p:txBody>
            <a:bodyPr wrap="square" rtlCol="0">
              <a:spAutoFit/>
            </a:bodyPr>
            <a:lstStyle/>
            <a:p>
              <a:r>
                <a:rPr lang="en-IN" sz="2000" b="1" dirty="0">
                  <a:latin typeface="+mj-lt"/>
                </a:rPr>
                <a:t>Plotting decision surface</a:t>
              </a:r>
              <a:endParaRPr lang="en-US" sz="2000" b="1" dirty="0">
                <a:latin typeface="+mj-lt"/>
              </a:endParaRPr>
            </a:p>
          </p:txBody>
        </p:sp>
        <p:grpSp>
          <p:nvGrpSpPr>
            <p:cNvPr id="7" name="Group 6">
              <a:extLst>
                <a:ext uri="{FF2B5EF4-FFF2-40B4-BE49-F238E27FC236}">
                  <a16:creationId xmlns:a16="http://schemas.microsoft.com/office/drawing/2014/main" id="{B99DF664-218D-432E-A2C0-A07ED82229B8}"/>
                </a:ext>
              </a:extLst>
            </p:cNvPr>
            <p:cNvGrpSpPr/>
            <p:nvPr/>
          </p:nvGrpSpPr>
          <p:grpSpPr>
            <a:xfrm>
              <a:off x="7396731" y="1230399"/>
              <a:ext cx="1559705" cy="862158"/>
              <a:chOff x="7530784" y="3794728"/>
              <a:chExt cx="1194432" cy="685800"/>
            </a:xfrm>
          </p:grpSpPr>
          <p:sp>
            <p:nvSpPr>
              <p:cNvPr id="15" name="Rounded Rectangle 124">
                <a:extLst>
                  <a:ext uri="{FF2B5EF4-FFF2-40B4-BE49-F238E27FC236}">
                    <a16:creationId xmlns:a16="http://schemas.microsoft.com/office/drawing/2014/main" id="{6BDB7B85-DBD4-43C7-9C6E-82F4F19258D6}"/>
                  </a:ext>
                </a:extLst>
              </p:cNvPr>
              <p:cNvSpPr/>
              <p:nvPr/>
            </p:nvSpPr>
            <p:spPr>
              <a:xfrm>
                <a:off x="7530784" y="3794728"/>
                <a:ext cx="1194432" cy="685800"/>
              </a:xfrm>
              <a:prstGeom prst="roundRect">
                <a:avLst/>
              </a:prstGeom>
              <a:solidFill>
                <a:schemeClr val="bg1"/>
              </a:solidFill>
              <a:ln w="25400">
                <a:solidFill>
                  <a:srgbClr val="26B7C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25">
                <a:extLst>
                  <a:ext uri="{FF2B5EF4-FFF2-40B4-BE49-F238E27FC236}">
                    <a16:creationId xmlns:a16="http://schemas.microsoft.com/office/drawing/2014/main" id="{0E9444D1-0535-4EA1-A1C2-35B3B1B9C77D}"/>
                  </a:ext>
                </a:extLst>
              </p:cNvPr>
              <p:cNvSpPr/>
              <p:nvPr/>
            </p:nvSpPr>
            <p:spPr>
              <a:xfrm>
                <a:off x="7612331" y="3868964"/>
                <a:ext cx="1031338" cy="537328"/>
              </a:xfrm>
              <a:prstGeom prst="roundRect">
                <a:avLst/>
              </a:prstGeom>
              <a:solidFill>
                <a:srgbClr val="26B7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grpSp>
        <p:grpSp>
          <p:nvGrpSpPr>
            <p:cNvPr id="8" name="Group 7">
              <a:extLst>
                <a:ext uri="{FF2B5EF4-FFF2-40B4-BE49-F238E27FC236}">
                  <a16:creationId xmlns:a16="http://schemas.microsoft.com/office/drawing/2014/main" id="{2817E399-5637-4925-A27A-3842CB03C49D}"/>
                </a:ext>
              </a:extLst>
            </p:cNvPr>
            <p:cNvGrpSpPr/>
            <p:nvPr/>
          </p:nvGrpSpPr>
          <p:grpSpPr>
            <a:xfrm>
              <a:off x="355086" y="2092558"/>
              <a:ext cx="15642997" cy="6638738"/>
              <a:chOff x="3533641" y="5079737"/>
              <a:chExt cx="9576000" cy="3601700"/>
            </a:xfrm>
          </p:grpSpPr>
          <p:sp>
            <p:nvSpPr>
              <p:cNvPr id="10" name="Rectangle 9">
                <a:extLst>
                  <a:ext uri="{FF2B5EF4-FFF2-40B4-BE49-F238E27FC236}">
                    <a16:creationId xmlns:a16="http://schemas.microsoft.com/office/drawing/2014/main" id="{EA9BF370-2E65-4DFD-93A8-54BDC4506FB1}"/>
                  </a:ext>
                </a:extLst>
              </p:cNvPr>
              <p:cNvSpPr/>
              <p:nvPr/>
            </p:nvSpPr>
            <p:spPr>
              <a:xfrm rot="16200000">
                <a:off x="6737641" y="2309437"/>
                <a:ext cx="3168000" cy="9576000"/>
              </a:xfrm>
              <a:prstGeom prst="rect">
                <a:avLst/>
              </a:prstGeom>
              <a:solidFill>
                <a:srgbClr val="26B7C9"/>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solidFill>
                    <a:schemeClr val="tx1"/>
                  </a:solidFill>
                  <a:latin typeface="Courier New" panose="02070309020205020404" pitchFamily="49" charset="0"/>
                  <a:cs typeface="Courier New" panose="02070309020205020404" pitchFamily="49" charset="0"/>
                </a:endParaRPr>
              </a:p>
            </p:txBody>
          </p:sp>
          <p:cxnSp>
            <p:nvCxnSpPr>
              <p:cNvPr id="12" name="Straight Connector 11">
                <a:extLst>
                  <a:ext uri="{FF2B5EF4-FFF2-40B4-BE49-F238E27FC236}">
                    <a16:creationId xmlns:a16="http://schemas.microsoft.com/office/drawing/2014/main" id="{73AB811A-58E7-43AE-AF58-61F1A804C850}"/>
                  </a:ext>
                </a:extLst>
              </p:cNvPr>
              <p:cNvCxnSpPr>
                <a:cxnSpLocks/>
                <a:stCxn id="15" idx="2"/>
              </p:cNvCxnSpPr>
              <p:nvPr/>
            </p:nvCxnSpPr>
            <p:spPr>
              <a:xfrm>
                <a:off x="8321641" y="5079737"/>
                <a:ext cx="2" cy="433701"/>
              </a:xfrm>
              <a:prstGeom prst="line">
                <a:avLst/>
              </a:prstGeom>
              <a:noFill/>
              <a:ln w="25400">
                <a:solidFill>
                  <a:srgbClr val="26B7C9"/>
                </a:solidFill>
                <a:prstDash val="sysDash"/>
                <a:tailEnd type="diamond" w="lg" len="lg"/>
              </a:ln>
            </p:spPr>
            <p:style>
              <a:lnRef idx="2">
                <a:schemeClr val="accent1">
                  <a:shade val="50000"/>
                </a:schemeClr>
              </a:lnRef>
              <a:fillRef idx="1">
                <a:schemeClr val="accent1"/>
              </a:fillRef>
              <a:effectRef idx="0">
                <a:schemeClr val="accent1"/>
              </a:effectRef>
              <a:fontRef idx="minor">
                <a:schemeClr val="lt1"/>
              </a:fontRef>
            </p:style>
          </p:cxnSp>
          <p:sp>
            <p:nvSpPr>
              <p:cNvPr id="13" name="Isosceles Triangle 12">
                <a:extLst>
                  <a:ext uri="{FF2B5EF4-FFF2-40B4-BE49-F238E27FC236}">
                    <a16:creationId xmlns:a16="http://schemas.microsoft.com/office/drawing/2014/main" id="{DE0B70A5-A6DB-496E-9C0C-E0A55AB95F15}"/>
                  </a:ext>
                </a:extLst>
              </p:cNvPr>
              <p:cNvSpPr/>
              <p:nvPr/>
            </p:nvSpPr>
            <p:spPr>
              <a:xfrm>
                <a:off x="8065824" y="5186908"/>
                <a:ext cx="511634" cy="370546"/>
              </a:xfrm>
              <a:prstGeom prst="triangle">
                <a:avLst/>
              </a:prstGeom>
              <a:solidFill>
                <a:srgbClr val="26B7C9"/>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solidFill>
                    <a:schemeClr val="tx1"/>
                  </a:solidFill>
                  <a:latin typeface="Courier New" panose="02070309020205020404" pitchFamily="49" charset="0"/>
                  <a:cs typeface="Courier New" panose="02070309020205020404" pitchFamily="49" charset="0"/>
                </a:endParaRPr>
              </a:p>
            </p:txBody>
          </p:sp>
          <p:sp>
            <p:nvSpPr>
              <p:cNvPr id="14" name="Rectangle 13">
                <a:extLst>
                  <a:ext uri="{FF2B5EF4-FFF2-40B4-BE49-F238E27FC236}">
                    <a16:creationId xmlns:a16="http://schemas.microsoft.com/office/drawing/2014/main" id="{36C4985A-9A89-4C58-9F44-5BA52A9C9CAA}"/>
                  </a:ext>
                </a:extLst>
              </p:cNvPr>
              <p:cNvSpPr/>
              <p:nvPr/>
            </p:nvSpPr>
            <p:spPr>
              <a:xfrm>
                <a:off x="3617844" y="5615712"/>
                <a:ext cx="9407594" cy="2958553"/>
              </a:xfrm>
              <a:prstGeom prst="rect">
                <a:avLst/>
              </a:prstGeom>
              <a:solidFill>
                <a:srgbClr val="F2F2F2"/>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def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plot_decision_regions</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(X, y, classifier,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test_idx</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=None, resolution=0.02):</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 setup marker generator and color map</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markers = ('s', 'x', 'o', '^', 'v')</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colors = ('red', 'blue',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lightgreen</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'gray', 'cyan')</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cmap</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matplotlib.colors.ListedColormap</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(colors[:</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len</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np.unique</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(y))])</a:t>
                </a:r>
              </a:p>
              <a:p>
                <a:endParaRPr lang="en-US" altLang="en-US" sz="2000" dirty="0">
                  <a:solidFill>
                    <a:schemeClr val="tx1">
                      <a:lumMod val="65000"/>
                      <a:lumOff val="35000"/>
                    </a:schemeClr>
                  </a:solidFill>
                  <a:latin typeface="Courier New" panose="02070309020205020404" pitchFamily="49" charset="0"/>
                  <a:cs typeface="Courier New" panose="02070309020205020404" pitchFamily="49" charset="0"/>
                </a:endParaRP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 plot the decision surface</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x1_min, x1_max = X[:, 0].min() - 1, X[:, 0].max() + 1</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x2_min, x2_max = X[:, 1].min() - 1, X[:, 1].max() + 1</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xx1, xx2 =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np.meshgrid</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np.arange</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(x1_min, x1_max, resolution),</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np.arange</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(x2_min, x2_max, resolution))</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Z =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classifier.predict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np.array</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([xx1.ravel(), xx2.ravel()]).T)</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Z =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Z.reshape</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(xx1.shape)</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plt.contourf</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(xx1, xx2, Z, alpha=0.3,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cmap</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cmap</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plt.xlim</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(xx1.min(), xx1.max())</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plt.ylim</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(xx2.min(), xx2.max())</a:t>
                </a:r>
              </a:p>
              <a:p>
                <a:endParaRPr lang="en-US" altLang="en-US" sz="2000" dirty="0">
                  <a:solidFill>
                    <a:schemeClr val="tx1">
                      <a:lumMod val="65000"/>
                      <a:lumOff val="35000"/>
                    </a:schemeClr>
                  </a:solidFill>
                  <a:latin typeface="Courier New" panose="02070309020205020404" pitchFamily="49" charset="0"/>
                  <a:cs typeface="Courier New" panose="02070309020205020404" pitchFamily="49" charset="0"/>
                </a:endParaRPr>
              </a:p>
            </p:txBody>
          </p:sp>
        </p:grpSp>
      </p:grpSp>
    </p:spTree>
    <p:extLst>
      <p:ext uri="{BB962C8B-B14F-4D97-AF65-F5344CB8AC3E}">
        <p14:creationId xmlns:p14="http://schemas.microsoft.com/office/powerpoint/2010/main" val="4218832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72">
            <a:extLst>
              <a:ext uri="{FF2B5EF4-FFF2-40B4-BE49-F238E27FC236}">
                <a16:creationId xmlns:a16="http://schemas.microsoft.com/office/drawing/2014/main" id="{8365CCD6-88A4-451C-BD5E-9C35275F6B0A}"/>
              </a:ext>
            </a:extLst>
          </p:cNvPr>
          <p:cNvSpPr txBox="1">
            <a:spLocks noGrp="1"/>
          </p:cNvSpPr>
          <p:nvPr>
            <p:ph type="title"/>
          </p:nvPr>
        </p:nvSpPr>
        <p:spPr>
          <a:xfrm>
            <a:off x="3079" y="319676"/>
            <a:ext cx="16258031" cy="665045"/>
          </a:xfrm>
          <a:prstGeom prst="rect">
            <a:avLst/>
          </a:prstGeom>
          <a:noFill/>
          <a:ln>
            <a:noFill/>
          </a:ln>
        </p:spPr>
        <p:txBody>
          <a:bodyPr lIns="91425" tIns="45700" rIns="91425" bIns="45700" anchor="ctr" anchorCtr="0">
            <a:noAutofit/>
          </a:bodyPr>
          <a:lstStyle/>
          <a:p>
            <a:pPr lvl="0">
              <a:buSzPct val="25000"/>
            </a:pPr>
            <a:r>
              <a:rPr lang="en-US" dirty="0">
                <a:solidFill>
                  <a:schemeClr val="tx1">
                    <a:lumMod val="75000"/>
                    <a:lumOff val="25000"/>
                  </a:schemeClr>
                </a:solidFill>
              </a:rPr>
              <a:t>Answer (Contd.)</a:t>
            </a:r>
            <a:endPar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endParaRPr>
          </a:p>
        </p:txBody>
      </p:sp>
      <p:pic>
        <p:nvPicPr>
          <p:cNvPr id="4" name="Shape 375">
            <a:extLst>
              <a:ext uri="{FF2B5EF4-FFF2-40B4-BE49-F238E27FC236}">
                <a16:creationId xmlns:a16="http://schemas.microsoft.com/office/drawing/2014/main" id="{1BDF1AF1-0927-4263-8272-C004E98CFF3C}"/>
              </a:ext>
            </a:extLst>
          </p:cNvPr>
          <p:cNvPicPr preferRelativeResize="0"/>
          <p:nvPr/>
        </p:nvPicPr>
        <p:blipFill rotWithShape="1">
          <a:blip r:embed="rId3">
            <a:alphaModFix/>
          </a:blip>
          <a:srcRect/>
          <a:stretch/>
        </p:blipFill>
        <p:spPr>
          <a:xfrm>
            <a:off x="6396624" y="829986"/>
            <a:ext cx="3559923" cy="253919"/>
          </a:xfrm>
          <a:prstGeom prst="rect">
            <a:avLst/>
          </a:prstGeom>
          <a:noFill/>
          <a:ln>
            <a:noFill/>
          </a:ln>
        </p:spPr>
      </p:pic>
      <p:grpSp>
        <p:nvGrpSpPr>
          <p:cNvPr id="34" name="Group 33">
            <a:extLst>
              <a:ext uri="{FF2B5EF4-FFF2-40B4-BE49-F238E27FC236}">
                <a16:creationId xmlns:a16="http://schemas.microsoft.com/office/drawing/2014/main" id="{6F587C5C-D2B7-428E-87C9-9A31B4CCAC19}"/>
              </a:ext>
            </a:extLst>
          </p:cNvPr>
          <p:cNvGrpSpPr/>
          <p:nvPr/>
        </p:nvGrpSpPr>
        <p:grpSpPr>
          <a:xfrm>
            <a:off x="1250544" y="1613589"/>
            <a:ext cx="13754912" cy="5563833"/>
            <a:chOff x="1250544" y="1613589"/>
            <a:chExt cx="13754912" cy="5563833"/>
          </a:xfrm>
        </p:grpSpPr>
        <p:sp>
          <p:nvSpPr>
            <p:cNvPr id="5" name="TextBox 4">
              <a:extLst>
                <a:ext uri="{FF2B5EF4-FFF2-40B4-BE49-F238E27FC236}">
                  <a16:creationId xmlns:a16="http://schemas.microsoft.com/office/drawing/2014/main" id="{4C56BE38-0008-421E-A8D6-98145BC2398E}"/>
                </a:ext>
              </a:extLst>
            </p:cNvPr>
            <p:cNvSpPr txBox="1"/>
            <p:nvPr/>
          </p:nvSpPr>
          <p:spPr>
            <a:xfrm>
              <a:off x="1250544" y="2502550"/>
              <a:ext cx="6675527" cy="400110"/>
            </a:xfrm>
            <a:prstGeom prst="rect">
              <a:avLst/>
            </a:prstGeom>
            <a:noFill/>
          </p:spPr>
          <p:txBody>
            <a:bodyPr wrap="square" rtlCol="0">
              <a:spAutoFit/>
            </a:bodyPr>
            <a:lstStyle/>
            <a:p>
              <a:r>
                <a:rPr lang="en-IN" sz="2000" b="1" dirty="0">
                  <a:latin typeface="+mj-lt"/>
                </a:rPr>
                <a:t>Plotting decision surface</a:t>
              </a:r>
              <a:endParaRPr lang="en-US" sz="2000" b="1" dirty="0">
                <a:latin typeface="+mj-lt"/>
              </a:endParaRPr>
            </a:p>
          </p:txBody>
        </p:sp>
        <p:grpSp>
          <p:nvGrpSpPr>
            <p:cNvPr id="2" name="Group 1">
              <a:extLst>
                <a:ext uri="{FF2B5EF4-FFF2-40B4-BE49-F238E27FC236}">
                  <a16:creationId xmlns:a16="http://schemas.microsoft.com/office/drawing/2014/main" id="{A1098B6B-4FEF-497C-8E82-C36277C07BF5}"/>
                </a:ext>
              </a:extLst>
            </p:cNvPr>
            <p:cNvGrpSpPr/>
            <p:nvPr/>
          </p:nvGrpSpPr>
          <p:grpSpPr>
            <a:xfrm>
              <a:off x="1250544" y="1613589"/>
              <a:ext cx="13754912" cy="5563833"/>
              <a:chOff x="1250544" y="1381253"/>
              <a:chExt cx="13754912" cy="5563833"/>
            </a:xfrm>
          </p:grpSpPr>
          <p:grpSp>
            <p:nvGrpSpPr>
              <p:cNvPr id="17" name="Group 16">
                <a:extLst>
                  <a:ext uri="{FF2B5EF4-FFF2-40B4-BE49-F238E27FC236}">
                    <a16:creationId xmlns:a16="http://schemas.microsoft.com/office/drawing/2014/main" id="{C7BD8FC8-E048-466B-82E4-86B78BE44A87}"/>
                  </a:ext>
                </a:extLst>
              </p:cNvPr>
              <p:cNvGrpSpPr/>
              <p:nvPr/>
            </p:nvGrpSpPr>
            <p:grpSpPr>
              <a:xfrm>
                <a:off x="7374551" y="1381253"/>
                <a:ext cx="1559705" cy="862158"/>
                <a:chOff x="7530784" y="3794728"/>
                <a:chExt cx="1194432" cy="685800"/>
              </a:xfrm>
            </p:grpSpPr>
            <p:sp>
              <p:nvSpPr>
                <p:cNvPr id="23" name="Rounded Rectangle 124">
                  <a:extLst>
                    <a:ext uri="{FF2B5EF4-FFF2-40B4-BE49-F238E27FC236}">
                      <a16:creationId xmlns:a16="http://schemas.microsoft.com/office/drawing/2014/main" id="{0EAD8D42-A5C3-4C6F-93CC-FBC7C1DCFFBD}"/>
                    </a:ext>
                  </a:extLst>
                </p:cNvPr>
                <p:cNvSpPr/>
                <p:nvPr/>
              </p:nvSpPr>
              <p:spPr>
                <a:xfrm>
                  <a:off x="7530784" y="3794728"/>
                  <a:ext cx="1194432" cy="685800"/>
                </a:xfrm>
                <a:prstGeom prst="roundRect">
                  <a:avLst/>
                </a:prstGeom>
                <a:solidFill>
                  <a:schemeClr val="bg1"/>
                </a:solidFill>
                <a:ln w="25400">
                  <a:solidFill>
                    <a:srgbClr val="26B7C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125">
                  <a:extLst>
                    <a:ext uri="{FF2B5EF4-FFF2-40B4-BE49-F238E27FC236}">
                      <a16:creationId xmlns:a16="http://schemas.microsoft.com/office/drawing/2014/main" id="{4C63C401-573E-42C1-B49A-1691CEC176BA}"/>
                    </a:ext>
                  </a:extLst>
                </p:cNvPr>
                <p:cNvSpPr/>
                <p:nvPr/>
              </p:nvSpPr>
              <p:spPr>
                <a:xfrm>
                  <a:off x="7612331" y="3868964"/>
                  <a:ext cx="1031338" cy="537328"/>
                </a:xfrm>
                <a:prstGeom prst="roundRect">
                  <a:avLst/>
                </a:prstGeom>
                <a:solidFill>
                  <a:srgbClr val="26B7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grpSp>
          <p:grpSp>
            <p:nvGrpSpPr>
              <p:cNvPr id="18" name="Group 17">
                <a:extLst>
                  <a:ext uri="{FF2B5EF4-FFF2-40B4-BE49-F238E27FC236}">
                    <a16:creationId xmlns:a16="http://schemas.microsoft.com/office/drawing/2014/main" id="{D6F09175-3A46-4CDF-B6E9-BFF76C8F9717}"/>
                  </a:ext>
                </a:extLst>
              </p:cNvPr>
              <p:cNvGrpSpPr/>
              <p:nvPr/>
            </p:nvGrpSpPr>
            <p:grpSpPr>
              <a:xfrm>
                <a:off x="1250544" y="2243414"/>
                <a:ext cx="13754912" cy="4701672"/>
                <a:chOff x="3533641" y="4914900"/>
                <a:chExt cx="9576000" cy="3766537"/>
              </a:xfrm>
            </p:grpSpPr>
            <p:sp>
              <p:nvSpPr>
                <p:cNvPr id="19" name="Rectangle 18">
                  <a:extLst>
                    <a:ext uri="{FF2B5EF4-FFF2-40B4-BE49-F238E27FC236}">
                      <a16:creationId xmlns:a16="http://schemas.microsoft.com/office/drawing/2014/main" id="{B7F0880E-52D2-4127-8F1F-D5B9C6C858C0}"/>
                    </a:ext>
                  </a:extLst>
                </p:cNvPr>
                <p:cNvSpPr/>
                <p:nvPr/>
              </p:nvSpPr>
              <p:spPr>
                <a:xfrm rot="16200000">
                  <a:off x="6737641" y="2309437"/>
                  <a:ext cx="3168000" cy="9576000"/>
                </a:xfrm>
                <a:prstGeom prst="rect">
                  <a:avLst/>
                </a:prstGeom>
                <a:solidFill>
                  <a:srgbClr val="26B7C9"/>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solidFill>
                      <a:schemeClr val="tx1"/>
                    </a:solidFill>
                    <a:latin typeface="Courier New" panose="02070309020205020404" pitchFamily="49" charset="0"/>
                    <a:cs typeface="Courier New" panose="02070309020205020404" pitchFamily="49" charset="0"/>
                  </a:endParaRPr>
                </a:p>
              </p:txBody>
            </p:sp>
            <p:cxnSp>
              <p:nvCxnSpPr>
                <p:cNvPr id="20" name="Straight Connector 19">
                  <a:extLst>
                    <a:ext uri="{FF2B5EF4-FFF2-40B4-BE49-F238E27FC236}">
                      <a16:creationId xmlns:a16="http://schemas.microsoft.com/office/drawing/2014/main" id="{36B49FFC-2F00-4273-9D8E-D81C3DCB1265}"/>
                    </a:ext>
                  </a:extLst>
                </p:cNvPr>
                <p:cNvCxnSpPr/>
                <p:nvPr/>
              </p:nvCxnSpPr>
              <p:spPr>
                <a:xfrm rot="5400000">
                  <a:off x="7979641" y="5256900"/>
                  <a:ext cx="684000" cy="0"/>
                </a:xfrm>
                <a:prstGeom prst="line">
                  <a:avLst/>
                </a:prstGeom>
                <a:noFill/>
                <a:ln w="25400">
                  <a:solidFill>
                    <a:srgbClr val="26B7C9"/>
                  </a:solidFill>
                  <a:prstDash val="sysDash"/>
                  <a:tailEnd type="diamond" w="lg" len="lg"/>
                </a:ln>
              </p:spPr>
              <p:style>
                <a:lnRef idx="2">
                  <a:schemeClr val="accent1">
                    <a:shade val="50000"/>
                  </a:schemeClr>
                </a:lnRef>
                <a:fillRef idx="1">
                  <a:schemeClr val="accent1"/>
                </a:fillRef>
                <a:effectRef idx="0">
                  <a:schemeClr val="accent1"/>
                </a:effectRef>
                <a:fontRef idx="minor">
                  <a:schemeClr val="lt1"/>
                </a:fontRef>
              </p:style>
            </p:cxnSp>
            <p:sp>
              <p:nvSpPr>
                <p:cNvPr id="21" name="Isosceles Triangle 20">
                  <a:extLst>
                    <a:ext uri="{FF2B5EF4-FFF2-40B4-BE49-F238E27FC236}">
                      <a16:creationId xmlns:a16="http://schemas.microsoft.com/office/drawing/2014/main" id="{AD461A44-29FD-457B-8F2F-156096E7994D}"/>
                    </a:ext>
                  </a:extLst>
                </p:cNvPr>
                <p:cNvSpPr/>
                <p:nvPr/>
              </p:nvSpPr>
              <p:spPr>
                <a:xfrm>
                  <a:off x="8065824" y="5186908"/>
                  <a:ext cx="511634" cy="370546"/>
                </a:xfrm>
                <a:prstGeom prst="triangle">
                  <a:avLst/>
                </a:prstGeom>
                <a:solidFill>
                  <a:srgbClr val="26B7C9"/>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solidFill>
                      <a:schemeClr val="tx1"/>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D3B9029E-4D73-4B9E-95F5-7D5BBD79F66A}"/>
                    </a:ext>
                  </a:extLst>
                </p:cNvPr>
                <p:cNvSpPr/>
                <p:nvPr/>
              </p:nvSpPr>
              <p:spPr>
                <a:xfrm>
                  <a:off x="3617844" y="5615713"/>
                  <a:ext cx="9407594" cy="2958553"/>
                </a:xfrm>
                <a:prstGeom prst="rect">
                  <a:avLst/>
                </a:prstGeom>
                <a:solidFill>
                  <a:srgbClr val="F2F2F2"/>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for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idx</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cl in enumerate(</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np.unique</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(y)):</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plt.scatter</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(x=X[y == cl, 0], y=X[y == cl, 1],alpha=0.8, c=colors[</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idx</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],marker=markers[</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idx</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label=cl,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edgecolor</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='black')</a:t>
                  </a:r>
                </a:p>
                <a:p>
                  <a:endParaRPr lang="en-US" altLang="en-US" sz="2000" dirty="0">
                    <a:solidFill>
                      <a:schemeClr val="tx1">
                        <a:lumMod val="65000"/>
                        <a:lumOff val="35000"/>
                      </a:schemeClr>
                    </a:solidFill>
                    <a:latin typeface="Courier New" panose="02070309020205020404" pitchFamily="49" charset="0"/>
                    <a:cs typeface="Courier New" panose="02070309020205020404" pitchFamily="49" charset="0"/>
                  </a:endParaRP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if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test_idx</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X_test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y_test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 X[</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test_idx</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 y[</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test_idx</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plt.scatter</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X_test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0],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X_test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1],c='',</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edgecolor</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black',alpha</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=1.0,linewidth=1,marker='</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o',s</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=100, label='test set')</a:t>
                  </a:r>
                </a:p>
                <a:p>
                  <a:endParaRPr lang="en-US" altLang="en-US" sz="2000" dirty="0">
                    <a:solidFill>
                      <a:schemeClr val="tx1">
                        <a:lumMod val="65000"/>
                        <a:lumOff val="35000"/>
                      </a:schemeClr>
                    </a:solidFill>
                    <a:latin typeface="Courier New" panose="02070309020205020404" pitchFamily="49" charset="0"/>
                    <a:cs typeface="Courier New" panose="02070309020205020404" pitchFamily="49" charset="0"/>
                  </a:endParaRP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X_combined_std</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np.vstack</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X_train_std</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X_test_std</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y_combined</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np.hstack</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y_train</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y_test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p:txBody>
            </p:sp>
          </p:grpSp>
        </p:grpSp>
      </p:grpSp>
    </p:spTree>
    <p:extLst>
      <p:ext uri="{BB962C8B-B14F-4D97-AF65-F5344CB8AC3E}">
        <p14:creationId xmlns:p14="http://schemas.microsoft.com/office/powerpoint/2010/main" val="2713979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Image result for weather applic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4525" y="2247900"/>
            <a:ext cx="8557807" cy="5067300"/>
          </a:xfrm>
          <a:prstGeom prst="rect">
            <a:avLst/>
          </a:prstGeom>
          <a:noFill/>
          <a:ln>
            <a:solidFill>
              <a:schemeClr val="bg2">
                <a:lumMod val="90000"/>
              </a:schemeClr>
            </a:solidFill>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941184" y="3203198"/>
            <a:ext cx="5616575" cy="1323439"/>
          </a:xfrm>
          <a:prstGeom prst="rect">
            <a:avLst/>
          </a:prstGeom>
        </p:spPr>
        <p:txBody>
          <a:bodyPr wrap="square">
            <a:spAutoFit/>
          </a:bodyPr>
          <a:lstStyle/>
          <a:p>
            <a:r>
              <a:rPr lang="en-IN"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The predictions made by weather apps at a given time are based on prior knowledge and analysis of weather over a period of time for a particular place.</a:t>
            </a:r>
          </a:p>
        </p:txBody>
      </p:sp>
      <p:sp>
        <p:nvSpPr>
          <p:cNvPr id="7" name="Title 1"/>
          <p:cNvSpPr>
            <a:spLocks noGrp="1"/>
          </p:cNvSpPr>
          <p:nvPr>
            <p:ph type="title"/>
          </p:nvPr>
        </p:nvSpPr>
        <p:spPr>
          <a:xfrm>
            <a:off x="3078" y="319675"/>
            <a:ext cx="16258032" cy="665045"/>
          </a:xfrm>
        </p:spPr>
        <p:txBody>
          <a:bodyPr>
            <a:normAutofit/>
          </a:bodyPr>
          <a:lstStyle/>
          <a:p>
            <a:r>
              <a:rPr lang="en-IN" dirty="0"/>
              <a:t>Examples of Supervised Learning</a:t>
            </a:r>
          </a:p>
        </p:txBody>
      </p:sp>
      <p:pic>
        <p:nvPicPr>
          <p:cNvPr id="8" name="Picture 7"/>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731449" y="885621"/>
            <a:ext cx="6806430" cy="253920"/>
          </a:xfrm>
          <a:prstGeom prst="rect">
            <a:avLst/>
          </a:prstGeom>
        </p:spPr>
      </p:pic>
      <p:sp>
        <p:nvSpPr>
          <p:cNvPr id="9" name="Rectangle 8"/>
          <p:cNvSpPr/>
          <p:nvPr/>
        </p:nvSpPr>
        <p:spPr>
          <a:xfrm>
            <a:off x="998243" y="2444234"/>
            <a:ext cx="3821880" cy="430887"/>
          </a:xfrm>
          <a:prstGeom prst="rect">
            <a:avLst/>
          </a:prstGeom>
        </p:spPr>
        <p:txBody>
          <a:bodyPr wrap="none">
            <a:spAutoFit/>
          </a:bodyPr>
          <a:lstStyle/>
          <a:p>
            <a:r>
              <a:rPr lang="en-IN" sz="22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Example 1: Weather Apps </a:t>
            </a:r>
          </a:p>
        </p:txBody>
      </p:sp>
    </p:spTree>
    <p:extLst>
      <p:ext uri="{BB962C8B-B14F-4D97-AF65-F5344CB8AC3E}">
        <p14:creationId xmlns:p14="http://schemas.microsoft.com/office/powerpoint/2010/main" val="10944829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72">
            <a:extLst>
              <a:ext uri="{FF2B5EF4-FFF2-40B4-BE49-F238E27FC236}">
                <a16:creationId xmlns:a16="http://schemas.microsoft.com/office/drawing/2014/main" id="{8365CCD6-88A4-451C-BD5E-9C35275F6B0A}"/>
              </a:ext>
            </a:extLst>
          </p:cNvPr>
          <p:cNvSpPr txBox="1">
            <a:spLocks noGrp="1"/>
          </p:cNvSpPr>
          <p:nvPr>
            <p:ph type="title"/>
          </p:nvPr>
        </p:nvSpPr>
        <p:spPr>
          <a:xfrm>
            <a:off x="3079" y="319676"/>
            <a:ext cx="16258031" cy="665045"/>
          </a:xfrm>
          <a:prstGeom prst="rect">
            <a:avLst/>
          </a:prstGeom>
          <a:noFill/>
          <a:ln>
            <a:noFill/>
          </a:ln>
        </p:spPr>
        <p:txBody>
          <a:bodyPr lIns="91425" tIns="45700" rIns="91425" bIns="45700" anchor="ctr" anchorCtr="0">
            <a:noAutofit/>
          </a:bodyPr>
          <a:lstStyle/>
          <a:p>
            <a:pPr lvl="0">
              <a:buSzPct val="25000"/>
            </a:pPr>
            <a:r>
              <a:rPr lang="en-US" dirty="0">
                <a:solidFill>
                  <a:schemeClr val="tx1">
                    <a:lumMod val="75000"/>
                    <a:lumOff val="25000"/>
                  </a:schemeClr>
                </a:solidFill>
              </a:rPr>
              <a:t>Answer (Contd.)</a:t>
            </a:r>
            <a:endPar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endParaRPr>
          </a:p>
        </p:txBody>
      </p:sp>
      <p:pic>
        <p:nvPicPr>
          <p:cNvPr id="4" name="Shape 375">
            <a:extLst>
              <a:ext uri="{FF2B5EF4-FFF2-40B4-BE49-F238E27FC236}">
                <a16:creationId xmlns:a16="http://schemas.microsoft.com/office/drawing/2014/main" id="{1BDF1AF1-0927-4263-8272-C004E98CFF3C}"/>
              </a:ext>
            </a:extLst>
          </p:cNvPr>
          <p:cNvPicPr preferRelativeResize="0"/>
          <p:nvPr/>
        </p:nvPicPr>
        <p:blipFill rotWithShape="1">
          <a:blip r:embed="rId3">
            <a:alphaModFix/>
          </a:blip>
          <a:srcRect/>
          <a:stretch/>
        </p:blipFill>
        <p:spPr>
          <a:xfrm>
            <a:off x="6396624" y="829986"/>
            <a:ext cx="3559923" cy="253919"/>
          </a:xfrm>
          <a:prstGeom prst="rect">
            <a:avLst/>
          </a:prstGeom>
          <a:noFill/>
          <a:ln>
            <a:noFill/>
          </a:ln>
        </p:spPr>
      </p:pic>
      <p:pic>
        <p:nvPicPr>
          <p:cNvPr id="7" name="Picture 6" descr="A close up of a map&#10;&#10;Description automatically generated">
            <a:extLst>
              <a:ext uri="{FF2B5EF4-FFF2-40B4-BE49-F238E27FC236}">
                <a16:creationId xmlns:a16="http://schemas.microsoft.com/office/drawing/2014/main" id="{5CA4BA02-E64D-4927-B225-022D8B64F42E}"/>
              </a:ext>
            </a:extLst>
          </p:cNvPr>
          <p:cNvPicPr>
            <a:picLocks noChangeAspect="1"/>
          </p:cNvPicPr>
          <p:nvPr/>
        </p:nvPicPr>
        <p:blipFill>
          <a:blip r:embed="rId4"/>
          <a:stretch>
            <a:fillRect/>
          </a:stretch>
        </p:blipFill>
        <p:spPr>
          <a:xfrm>
            <a:off x="3765179" y="2474311"/>
            <a:ext cx="8221248" cy="5429126"/>
          </a:xfrm>
          <a:prstGeom prst="rect">
            <a:avLst/>
          </a:prstGeom>
        </p:spPr>
      </p:pic>
      <p:sp>
        <p:nvSpPr>
          <p:cNvPr id="16" name="Google Shape;413;p21">
            <a:extLst>
              <a:ext uri="{FF2B5EF4-FFF2-40B4-BE49-F238E27FC236}">
                <a16:creationId xmlns:a16="http://schemas.microsoft.com/office/drawing/2014/main" id="{D4D2F8C0-ABF8-4137-B79C-5A89FFBBC38E}"/>
              </a:ext>
            </a:extLst>
          </p:cNvPr>
          <p:cNvSpPr txBox="1">
            <a:spLocks/>
          </p:cNvSpPr>
          <p:nvPr/>
        </p:nvSpPr>
        <p:spPr>
          <a:xfrm>
            <a:off x="7355106" y="1888063"/>
            <a:ext cx="1545787" cy="58624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000"/>
              </a:spcBef>
              <a:buClr>
                <a:srgbClr val="3F3F3F"/>
              </a:buClr>
              <a:buSzPts val="2200"/>
            </a:pPr>
            <a:r>
              <a:rPr lang="en-IN" sz="2000" u="sng" dirty="0">
                <a:solidFill>
                  <a:schemeClr val="tx1">
                    <a:lumMod val="65000"/>
                    <a:lumOff val="35000"/>
                  </a:schemeClr>
                </a:solidFill>
                <a:latin typeface="Calibri" panose="020F0502020204030204" pitchFamily="34" charset="0"/>
                <a:cs typeface="Calibri" panose="020F0502020204030204" pitchFamily="34" charset="0"/>
              </a:rPr>
              <a:t>Output plot</a:t>
            </a:r>
          </a:p>
        </p:txBody>
      </p:sp>
    </p:spTree>
    <p:extLst>
      <p:ext uri="{BB962C8B-B14F-4D97-AF65-F5344CB8AC3E}">
        <p14:creationId xmlns:p14="http://schemas.microsoft.com/office/powerpoint/2010/main" val="42705348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72">
            <a:extLst>
              <a:ext uri="{FF2B5EF4-FFF2-40B4-BE49-F238E27FC236}">
                <a16:creationId xmlns:a16="http://schemas.microsoft.com/office/drawing/2014/main" id="{8365CCD6-88A4-451C-BD5E-9C35275F6B0A}"/>
              </a:ext>
            </a:extLst>
          </p:cNvPr>
          <p:cNvSpPr txBox="1">
            <a:spLocks noGrp="1"/>
          </p:cNvSpPr>
          <p:nvPr>
            <p:ph type="title"/>
          </p:nvPr>
        </p:nvSpPr>
        <p:spPr>
          <a:xfrm>
            <a:off x="3079" y="319676"/>
            <a:ext cx="16258031" cy="665045"/>
          </a:xfrm>
          <a:prstGeom prst="rect">
            <a:avLst/>
          </a:prstGeom>
          <a:noFill/>
          <a:ln>
            <a:noFill/>
          </a:ln>
        </p:spPr>
        <p:txBody>
          <a:bodyPr lIns="91425" tIns="45700" rIns="91425" bIns="45700" anchor="ctr" anchorCtr="0">
            <a:noAutofit/>
          </a:bodyPr>
          <a:lstStyle/>
          <a:p>
            <a:pPr lvl="0">
              <a:buSzPct val="25000"/>
            </a:pPr>
            <a:r>
              <a:rPr lang="en-US" dirty="0">
                <a:solidFill>
                  <a:schemeClr val="tx1">
                    <a:lumMod val="75000"/>
                    <a:lumOff val="25000"/>
                  </a:schemeClr>
                </a:solidFill>
              </a:rPr>
              <a:t>Answer (Contd.)</a:t>
            </a:r>
            <a:endPar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endParaRPr>
          </a:p>
        </p:txBody>
      </p:sp>
      <p:pic>
        <p:nvPicPr>
          <p:cNvPr id="4" name="Shape 375">
            <a:extLst>
              <a:ext uri="{FF2B5EF4-FFF2-40B4-BE49-F238E27FC236}">
                <a16:creationId xmlns:a16="http://schemas.microsoft.com/office/drawing/2014/main" id="{1BDF1AF1-0927-4263-8272-C004E98CFF3C}"/>
              </a:ext>
            </a:extLst>
          </p:cNvPr>
          <p:cNvPicPr preferRelativeResize="0"/>
          <p:nvPr/>
        </p:nvPicPr>
        <p:blipFill rotWithShape="1">
          <a:blip r:embed="rId3">
            <a:alphaModFix/>
          </a:blip>
          <a:srcRect/>
          <a:stretch/>
        </p:blipFill>
        <p:spPr>
          <a:xfrm>
            <a:off x="6396624" y="829986"/>
            <a:ext cx="3559923" cy="253919"/>
          </a:xfrm>
          <a:prstGeom prst="rect">
            <a:avLst/>
          </a:prstGeom>
          <a:noFill/>
          <a:ln>
            <a:noFill/>
          </a:ln>
        </p:spPr>
      </p:pic>
      <p:grpSp>
        <p:nvGrpSpPr>
          <p:cNvPr id="22" name="Group 21">
            <a:extLst>
              <a:ext uri="{FF2B5EF4-FFF2-40B4-BE49-F238E27FC236}">
                <a16:creationId xmlns:a16="http://schemas.microsoft.com/office/drawing/2014/main" id="{33291284-D654-48E8-A975-E86D397970E5}"/>
              </a:ext>
            </a:extLst>
          </p:cNvPr>
          <p:cNvGrpSpPr/>
          <p:nvPr/>
        </p:nvGrpSpPr>
        <p:grpSpPr>
          <a:xfrm>
            <a:off x="1178629" y="1244759"/>
            <a:ext cx="13898742" cy="7069255"/>
            <a:chOff x="680775" y="1289613"/>
            <a:chExt cx="13898742" cy="7069255"/>
          </a:xfrm>
        </p:grpSpPr>
        <p:grpSp>
          <p:nvGrpSpPr>
            <p:cNvPr id="21" name="Group 20">
              <a:extLst>
                <a:ext uri="{FF2B5EF4-FFF2-40B4-BE49-F238E27FC236}">
                  <a16:creationId xmlns:a16="http://schemas.microsoft.com/office/drawing/2014/main" id="{4BBD1BD4-DC23-4C3D-8DE3-B5A2C806CBCF}"/>
                </a:ext>
              </a:extLst>
            </p:cNvPr>
            <p:cNvGrpSpPr/>
            <p:nvPr/>
          </p:nvGrpSpPr>
          <p:grpSpPr>
            <a:xfrm>
              <a:off x="824605" y="1289613"/>
              <a:ext cx="13754912" cy="7069255"/>
              <a:chOff x="909393" y="1180755"/>
              <a:chExt cx="13754912" cy="7069255"/>
            </a:xfrm>
          </p:grpSpPr>
          <p:grpSp>
            <p:nvGrpSpPr>
              <p:cNvPr id="2" name="Group 1">
                <a:extLst>
                  <a:ext uri="{FF2B5EF4-FFF2-40B4-BE49-F238E27FC236}">
                    <a16:creationId xmlns:a16="http://schemas.microsoft.com/office/drawing/2014/main" id="{A2029CEC-572D-4A14-8664-1942CF8E348D}"/>
                  </a:ext>
                </a:extLst>
              </p:cNvPr>
              <p:cNvGrpSpPr/>
              <p:nvPr/>
            </p:nvGrpSpPr>
            <p:grpSpPr>
              <a:xfrm>
                <a:off x="909393" y="1180755"/>
                <a:ext cx="13754912" cy="7069255"/>
                <a:chOff x="1469078" y="1244760"/>
                <a:chExt cx="13754912" cy="7069255"/>
              </a:xfrm>
            </p:grpSpPr>
            <p:grpSp>
              <p:nvGrpSpPr>
                <p:cNvPr id="10" name="Group 9">
                  <a:extLst>
                    <a:ext uri="{FF2B5EF4-FFF2-40B4-BE49-F238E27FC236}">
                      <a16:creationId xmlns:a16="http://schemas.microsoft.com/office/drawing/2014/main" id="{8DAEBCE0-8A41-4F11-9A75-7FABAE007725}"/>
                    </a:ext>
                  </a:extLst>
                </p:cNvPr>
                <p:cNvGrpSpPr/>
                <p:nvPr/>
              </p:nvGrpSpPr>
              <p:grpSpPr>
                <a:xfrm>
                  <a:off x="7566680" y="1244760"/>
                  <a:ext cx="1559705" cy="862158"/>
                  <a:chOff x="7530784" y="3794728"/>
                  <a:chExt cx="1194432" cy="685800"/>
                </a:xfrm>
              </p:grpSpPr>
              <p:sp>
                <p:nvSpPr>
                  <p:cNvPr id="17" name="Rounded Rectangle 124">
                    <a:extLst>
                      <a:ext uri="{FF2B5EF4-FFF2-40B4-BE49-F238E27FC236}">
                        <a16:creationId xmlns:a16="http://schemas.microsoft.com/office/drawing/2014/main" id="{B7366F92-2E6E-4DF9-943D-2897FE5C5D5D}"/>
                      </a:ext>
                    </a:extLst>
                  </p:cNvPr>
                  <p:cNvSpPr/>
                  <p:nvPr/>
                </p:nvSpPr>
                <p:spPr>
                  <a:xfrm>
                    <a:off x="7530784" y="3794728"/>
                    <a:ext cx="1194432" cy="685800"/>
                  </a:xfrm>
                  <a:prstGeom prst="roundRect">
                    <a:avLst/>
                  </a:prstGeom>
                  <a:solidFill>
                    <a:schemeClr val="bg1"/>
                  </a:solidFill>
                  <a:ln w="25400">
                    <a:solidFill>
                      <a:srgbClr val="26B7C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25">
                    <a:extLst>
                      <a:ext uri="{FF2B5EF4-FFF2-40B4-BE49-F238E27FC236}">
                        <a16:creationId xmlns:a16="http://schemas.microsoft.com/office/drawing/2014/main" id="{9249742E-3099-4678-9882-6AF1B02A3338}"/>
                      </a:ext>
                    </a:extLst>
                  </p:cNvPr>
                  <p:cNvSpPr/>
                  <p:nvPr/>
                </p:nvSpPr>
                <p:spPr>
                  <a:xfrm>
                    <a:off x="7612331" y="3868964"/>
                    <a:ext cx="1031338" cy="537328"/>
                  </a:xfrm>
                  <a:prstGeom prst="roundRect">
                    <a:avLst/>
                  </a:prstGeom>
                  <a:solidFill>
                    <a:srgbClr val="26B7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grpSp>
            <p:grpSp>
              <p:nvGrpSpPr>
                <p:cNvPr id="12" name="Group 11">
                  <a:extLst>
                    <a:ext uri="{FF2B5EF4-FFF2-40B4-BE49-F238E27FC236}">
                      <a16:creationId xmlns:a16="http://schemas.microsoft.com/office/drawing/2014/main" id="{3C32F07D-01A3-479C-9F90-1E76A30E4C3A}"/>
                    </a:ext>
                  </a:extLst>
                </p:cNvPr>
                <p:cNvGrpSpPr/>
                <p:nvPr/>
              </p:nvGrpSpPr>
              <p:grpSpPr>
                <a:xfrm>
                  <a:off x="1469078" y="2121938"/>
                  <a:ext cx="13754912" cy="6192077"/>
                  <a:chOff x="3533641" y="4914900"/>
                  <a:chExt cx="9576000" cy="5779902"/>
                </a:xfrm>
              </p:grpSpPr>
              <p:sp>
                <p:nvSpPr>
                  <p:cNvPr id="13" name="Rectangle 12">
                    <a:extLst>
                      <a:ext uri="{FF2B5EF4-FFF2-40B4-BE49-F238E27FC236}">
                        <a16:creationId xmlns:a16="http://schemas.microsoft.com/office/drawing/2014/main" id="{C0EAF5E7-35CD-48CE-9C5E-F8D520956896}"/>
                      </a:ext>
                    </a:extLst>
                  </p:cNvPr>
                  <p:cNvSpPr/>
                  <p:nvPr/>
                </p:nvSpPr>
                <p:spPr>
                  <a:xfrm rot="16200000">
                    <a:off x="5730959" y="3316120"/>
                    <a:ext cx="5181364" cy="9576000"/>
                  </a:xfrm>
                  <a:prstGeom prst="rect">
                    <a:avLst/>
                  </a:prstGeom>
                  <a:solidFill>
                    <a:srgbClr val="26B7C9"/>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tx1"/>
                      </a:solidFill>
                      <a:latin typeface="Courier New" panose="02070309020205020404" pitchFamily="49" charset="0"/>
                      <a:cs typeface="Courier New" panose="02070309020205020404" pitchFamily="49" charset="0"/>
                    </a:endParaRPr>
                  </a:p>
                </p:txBody>
              </p:sp>
              <p:cxnSp>
                <p:nvCxnSpPr>
                  <p:cNvPr id="14" name="Straight Connector 13">
                    <a:extLst>
                      <a:ext uri="{FF2B5EF4-FFF2-40B4-BE49-F238E27FC236}">
                        <a16:creationId xmlns:a16="http://schemas.microsoft.com/office/drawing/2014/main" id="{4B28715D-7ABA-45E7-BA78-8081A33525DD}"/>
                      </a:ext>
                    </a:extLst>
                  </p:cNvPr>
                  <p:cNvCxnSpPr/>
                  <p:nvPr/>
                </p:nvCxnSpPr>
                <p:spPr>
                  <a:xfrm rot="5400000">
                    <a:off x="7979641" y="5256900"/>
                    <a:ext cx="684000" cy="0"/>
                  </a:xfrm>
                  <a:prstGeom prst="line">
                    <a:avLst/>
                  </a:prstGeom>
                  <a:noFill/>
                  <a:ln w="25400">
                    <a:solidFill>
                      <a:srgbClr val="26B7C9"/>
                    </a:solidFill>
                    <a:prstDash val="sysDash"/>
                    <a:tailEnd type="diamond" w="lg" len="lg"/>
                  </a:ln>
                </p:spPr>
                <p:style>
                  <a:lnRef idx="2">
                    <a:schemeClr val="accent1">
                      <a:shade val="50000"/>
                    </a:schemeClr>
                  </a:lnRef>
                  <a:fillRef idx="1">
                    <a:schemeClr val="accent1"/>
                  </a:fillRef>
                  <a:effectRef idx="0">
                    <a:schemeClr val="accent1"/>
                  </a:effectRef>
                  <a:fontRef idx="minor">
                    <a:schemeClr val="lt1"/>
                  </a:fontRef>
                </p:style>
              </p:cxnSp>
              <p:sp>
                <p:nvSpPr>
                  <p:cNvPr id="15" name="Isosceles Triangle 14">
                    <a:extLst>
                      <a:ext uri="{FF2B5EF4-FFF2-40B4-BE49-F238E27FC236}">
                        <a16:creationId xmlns:a16="http://schemas.microsoft.com/office/drawing/2014/main" id="{BA5A968D-8099-4BF5-ABBC-1D4FC36B2774}"/>
                      </a:ext>
                    </a:extLst>
                  </p:cNvPr>
                  <p:cNvSpPr/>
                  <p:nvPr/>
                </p:nvSpPr>
                <p:spPr>
                  <a:xfrm>
                    <a:off x="8065824" y="5186908"/>
                    <a:ext cx="511634" cy="370546"/>
                  </a:xfrm>
                  <a:prstGeom prst="triangle">
                    <a:avLst/>
                  </a:prstGeom>
                  <a:solidFill>
                    <a:srgbClr val="26B7C9"/>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solidFill>
                        <a:schemeClr val="tx1"/>
                      </a:solidFill>
                      <a:latin typeface="Courier New" panose="02070309020205020404" pitchFamily="49" charset="0"/>
                      <a:cs typeface="Courier New" panose="02070309020205020404" pitchFamily="49" charset="0"/>
                    </a:endParaRPr>
                  </a:p>
                </p:txBody>
              </p:sp>
              <p:sp>
                <p:nvSpPr>
                  <p:cNvPr id="16" name="Rectangle 15">
                    <a:extLst>
                      <a:ext uri="{FF2B5EF4-FFF2-40B4-BE49-F238E27FC236}">
                        <a16:creationId xmlns:a16="http://schemas.microsoft.com/office/drawing/2014/main" id="{ED89C55C-5BFB-4AB8-B12A-0DFDE9D4BBA4}"/>
                      </a:ext>
                    </a:extLst>
                  </p:cNvPr>
                  <p:cNvSpPr/>
                  <p:nvPr/>
                </p:nvSpPr>
                <p:spPr>
                  <a:xfrm>
                    <a:off x="3617845" y="5592892"/>
                    <a:ext cx="9336215" cy="5057630"/>
                  </a:xfrm>
                  <a:prstGeom prst="rect">
                    <a:avLst/>
                  </a:prstGeom>
                  <a:solidFill>
                    <a:srgbClr val="F2F2F2"/>
                  </a:solidFill>
                  <a:ln>
                    <a:solidFill>
                      <a:srgbClr val="26B7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en-US" sz="2000" dirty="0">
                      <a:solidFill>
                        <a:schemeClr val="tx1">
                          <a:lumMod val="65000"/>
                          <a:lumOff val="35000"/>
                        </a:schemeClr>
                      </a:solidFill>
                      <a:latin typeface="Courier New" panose="02070309020205020404" pitchFamily="49" charset="0"/>
                      <a:cs typeface="Courier New" panose="02070309020205020404" pitchFamily="49" charset="0"/>
                    </a:endParaRP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lr</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LogisticRegression</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(C=100.0,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random_state</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=1)</a:t>
                    </a: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lr.fit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X_train_std</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y_train</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plot_decision_regions</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X_combined_std</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y_combined</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classifier=</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lr</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 </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test_idx</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=range(105, 150))</a:t>
                    </a: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plt.xlabel</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('petal length [standardized]')</a:t>
                    </a: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plt.ylabel</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('petal width [standardized]')</a:t>
                    </a: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plt.legend</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(loc='upper left')</a:t>
                    </a: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plt.tight_layout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plt.savefig</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('images/03_06.png', dpi=300)</a:t>
                    </a: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plt.show</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lr.predict_proba</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X_test_std</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[:3, :])</a:t>
                    </a: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lr.predict_proba</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X_test_std</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[:3, :]).sum(axis=1)</a:t>
                    </a: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lr.predict_proba</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X_test_std</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[:3, :]).argmax(axis=1)</a:t>
                    </a: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lr.predict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X_test_std</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[:3, :])</a:t>
                    </a:r>
                  </a:p>
                  <a:p>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lr.predict</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altLang="en-US" sz="2000" dirty="0" err="1">
                        <a:solidFill>
                          <a:schemeClr val="tx1">
                            <a:lumMod val="65000"/>
                            <a:lumOff val="35000"/>
                          </a:schemeClr>
                        </a:solidFill>
                        <a:latin typeface="Courier New" panose="02070309020205020404" pitchFamily="49" charset="0"/>
                        <a:cs typeface="Courier New" panose="02070309020205020404" pitchFamily="49" charset="0"/>
                      </a:rPr>
                      <a:t>X_test_std</a:t>
                    </a:r>
                    <a:r>
                      <a:rPr lang="en-US" altLang="en-US" sz="2000" dirty="0">
                        <a:solidFill>
                          <a:schemeClr val="tx1">
                            <a:lumMod val="65000"/>
                            <a:lumOff val="35000"/>
                          </a:schemeClr>
                        </a:solidFill>
                        <a:latin typeface="Courier New" panose="02070309020205020404" pitchFamily="49" charset="0"/>
                        <a:cs typeface="Courier New" panose="02070309020205020404" pitchFamily="49" charset="0"/>
                      </a:rPr>
                      <a:t>[0, :].reshape(1, -1))</a:t>
                    </a:r>
                  </a:p>
                </p:txBody>
              </p:sp>
            </p:grpSp>
          </p:grpSp>
          <p:sp>
            <p:nvSpPr>
              <p:cNvPr id="5" name="TextBox 4">
                <a:extLst>
                  <a:ext uri="{FF2B5EF4-FFF2-40B4-BE49-F238E27FC236}">
                    <a16:creationId xmlns:a16="http://schemas.microsoft.com/office/drawing/2014/main" id="{E48A6AA2-EEB6-40AF-B817-3DB2AC68DC4A}"/>
                  </a:ext>
                </a:extLst>
              </p:cNvPr>
              <p:cNvSpPr txBox="1"/>
              <p:nvPr/>
            </p:nvSpPr>
            <p:spPr>
              <a:xfrm>
                <a:off x="2792069" y="3239776"/>
                <a:ext cx="5854134" cy="400110"/>
              </a:xfrm>
              <a:prstGeom prst="rect">
                <a:avLst/>
              </a:prstGeom>
              <a:noFill/>
            </p:spPr>
            <p:txBody>
              <a:bodyPr wrap="square" rtlCol="0">
                <a:spAutoFit/>
              </a:bodyPr>
              <a:lstStyle/>
              <a:p>
                <a:endParaRPr lang="en-IN" sz="2000" b="1" dirty="0">
                  <a:latin typeface="+mj-lt"/>
                </a:endParaRPr>
              </a:p>
            </p:txBody>
          </p:sp>
        </p:grpSp>
        <p:sp>
          <p:nvSpPr>
            <p:cNvPr id="19" name="TextBox 18">
              <a:extLst>
                <a:ext uri="{FF2B5EF4-FFF2-40B4-BE49-F238E27FC236}">
                  <a16:creationId xmlns:a16="http://schemas.microsoft.com/office/drawing/2014/main" id="{D222B16F-D57A-4765-AB20-B9411501B965}"/>
                </a:ext>
              </a:extLst>
            </p:cNvPr>
            <p:cNvSpPr txBox="1"/>
            <p:nvPr/>
          </p:nvSpPr>
          <p:spPr>
            <a:xfrm>
              <a:off x="680775" y="2193804"/>
              <a:ext cx="5854134" cy="400110"/>
            </a:xfrm>
            <a:prstGeom prst="rect">
              <a:avLst/>
            </a:prstGeom>
            <a:noFill/>
          </p:spPr>
          <p:txBody>
            <a:bodyPr wrap="square" rtlCol="0">
              <a:spAutoFit/>
            </a:bodyPr>
            <a:lstStyle/>
            <a:p>
              <a:r>
                <a:rPr lang="en-IN" sz="2000" b="1" dirty="0">
                  <a:latin typeface="+mj-lt"/>
                </a:rPr>
                <a:t>Training  logistic regression model</a:t>
              </a:r>
            </a:p>
          </p:txBody>
        </p:sp>
      </p:grpSp>
    </p:spTree>
    <p:extLst>
      <p:ext uri="{BB962C8B-B14F-4D97-AF65-F5344CB8AC3E}">
        <p14:creationId xmlns:p14="http://schemas.microsoft.com/office/powerpoint/2010/main" val="34088992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267"/>
        <p:cNvGrpSpPr/>
        <p:nvPr/>
      </p:nvGrpSpPr>
      <p:grpSpPr>
        <a:xfrm>
          <a:off x="0" y="0"/>
          <a:ext cx="0" cy="0"/>
          <a:chOff x="0" y="0"/>
          <a:chExt cx="0" cy="0"/>
        </a:xfrm>
      </p:grpSpPr>
      <p:sp>
        <p:nvSpPr>
          <p:cNvPr id="2276" name="Google Shape;2276;p86"/>
          <p:cNvSpPr txBox="1"/>
          <p:nvPr/>
        </p:nvSpPr>
        <p:spPr>
          <a:xfrm>
            <a:off x="4558932" y="1991425"/>
            <a:ext cx="8946989" cy="58624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3F3F3F"/>
              </a:buClr>
              <a:buSzPts val="2200"/>
              <a:buFont typeface="Arial"/>
              <a:buNone/>
            </a:pPr>
            <a:r>
              <a:rPr lang="en-US" sz="2000" dirty="0">
                <a:solidFill>
                  <a:schemeClr val="tx1">
                    <a:lumMod val="65000"/>
                    <a:lumOff val="35000"/>
                  </a:schemeClr>
                </a:solidFill>
                <a:latin typeface="Open Sans"/>
                <a:ea typeface="Open Sans"/>
                <a:cs typeface="Open Sans"/>
                <a:sym typeface="Open Sans"/>
              </a:rPr>
              <a:t>Now, you are able to:</a:t>
            </a:r>
            <a:endParaRPr sz="2000" dirty="0">
              <a:solidFill>
                <a:schemeClr val="tx1">
                  <a:lumMod val="65000"/>
                  <a:lumOff val="35000"/>
                </a:schemeClr>
              </a:solidFill>
              <a:latin typeface="Open Sans"/>
              <a:ea typeface="Open Sans"/>
              <a:cs typeface="Open Sans"/>
              <a:sym typeface="Open Sans"/>
            </a:endParaRPr>
          </a:p>
        </p:txBody>
      </p:sp>
      <p:sp>
        <p:nvSpPr>
          <p:cNvPr id="19" name="Google Shape;412;p21">
            <a:extLst>
              <a:ext uri="{FF2B5EF4-FFF2-40B4-BE49-F238E27FC236}">
                <a16:creationId xmlns:a16="http://schemas.microsoft.com/office/drawing/2014/main" id="{0F89EC27-C2B7-40B0-A4F3-4779A49BCAC8}"/>
              </a:ext>
            </a:extLst>
          </p:cNvPr>
          <p:cNvSpPr txBox="1">
            <a:spLocks noGrp="1"/>
          </p:cNvSpPr>
          <p:nvPr>
            <p:ph type="body" idx="1"/>
          </p:nvPr>
        </p:nvSpPr>
        <p:spPr>
          <a:xfrm>
            <a:off x="5249459" y="3061232"/>
            <a:ext cx="8946989" cy="5862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3F3F3F"/>
              </a:buClr>
              <a:buSzPts val="2200"/>
              <a:buFont typeface="Arial"/>
              <a:buNone/>
            </a:pPr>
            <a:r>
              <a:rPr lang="en-IN" sz="2000" dirty="0">
                <a:solidFill>
                  <a:schemeClr val="tx1">
                    <a:lumMod val="65000"/>
                    <a:lumOff val="35000"/>
                  </a:schemeClr>
                </a:solidFill>
              </a:rPr>
              <a:t>Understand the different types of supervised learning</a:t>
            </a:r>
            <a:endParaRPr sz="2000" dirty="0">
              <a:solidFill>
                <a:schemeClr val="tx1">
                  <a:lumMod val="65000"/>
                  <a:lumOff val="35000"/>
                </a:schemeClr>
              </a:solidFill>
            </a:endParaRPr>
          </a:p>
        </p:txBody>
      </p:sp>
      <p:sp>
        <p:nvSpPr>
          <p:cNvPr id="20" name="Google Shape;413;p21">
            <a:extLst>
              <a:ext uri="{FF2B5EF4-FFF2-40B4-BE49-F238E27FC236}">
                <a16:creationId xmlns:a16="http://schemas.microsoft.com/office/drawing/2014/main" id="{5AC497A4-C624-42DD-98C6-D01835EB64E8}"/>
              </a:ext>
            </a:extLst>
          </p:cNvPr>
          <p:cNvSpPr txBox="1">
            <a:spLocks noGrp="1"/>
          </p:cNvSpPr>
          <p:nvPr>
            <p:ph type="body" idx="2"/>
          </p:nvPr>
        </p:nvSpPr>
        <p:spPr>
          <a:xfrm>
            <a:off x="5249459" y="4131039"/>
            <a:ext cx="8946989" cy="5862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1000"/>
              </a:spcBef>
              <a:spcAft>
                <a:spcPts val="0"/>
              </a:spcAft>
              <a:buClr>
                <a:srgbClr val="3F3F3F"/>
              </a:buClr>
              <a:buSzPts val="2200"/>
              <a:buFont typeface="Arial"/>
              <a:buNone/>
            </a:pPr>
            <a:r>
              <a:rPr lang="en-IN" sz="2000" dirty="0">
                <a:solidFill>
                  <a:schemeClr val="tx1">
                    <a:lumMod val="65000"/>
                    <a:lumOff val="35000"/>
                  </a:schemeClr>
                </a:solidFill>
              </a:rPr>
              <a:t>Build various regression models</a:t>
            </a:r>
            <a:endParaRPr sz="2000" dirty="0">
              <a:solidFill>
                <a:schemeClr val="tx1">
                  <a:lumMod val="65000"/>
                  <a:lumOff val="35000"/>
                </a:schemeClr>
              </a:solidFill>
            </a:endParaRPr>
          </a:p>
        </p:txBody>
      </p:sp>
      <p:pic>
        <p:nvPicPr>
          <p:cNvPr id="21" name="Google Shape;416;p21">
            <a:extLst>
              <a:ext uri="{FF2B5EF4-FFF2-40B4-BE49-F238E27FC236}">
                <a16:creationId xmlns:a16="http://schemas.microsoft.com/office/drawing/2014/main" id="{AAECEA08-24F5-469C-AC10-407A4FF50754}"/>
              </a:ext>
            </a:extLst>
          </p:cNvPr>
          <p:cNvPicPr preferRelativeResize="0"/>
          <p:nvPr/>
        </p:nvPicPr>
        <p:blipFill rotWithShape="1">
          <a:blip r:embed="rId3">
            <a:alphaModFix/>
          </a:blip>
          <a:srcRect l="19927" t="20892" r="25876" b="23651"/>
          <a:stretch/>
        </p:blipFill>
        <p:spPr>
          <a:xfrm>
            <a:off x="4558933" y="3125756"/>
            <a:ext cx="457415" cy="457200"/>
          </a:xfrm>
          <a:prstGeom prst="rect">
            <a:avLst/>
          </a:prstGeom>
          <a:noFill/>
          <a:ln>
            <a:noFill/>
          </a:ln>
        </p:spPr>
      </p:pic>
      <p:pic>
        <p:nvPicPr>
          <p:cNvPr id="22" name="Google Shape;417;p21">
            <a:extLst>
              <a:ext uri="{FF2B5EF4-FFF2-40B4-BE49-F238E27FC236}">
                <a16:creationId xmlns:a16="http://schemas.microsoft.com/office/drawing/2014/main" id="{88DE29EB-12AD-4FD1-9829-A76C844EF8BA}"/>
              </a:ext>
            </a:extLst>
          </p:cNvPr>
          <p:cNvPicPr preferRelativeResize="0"/>
          <p:nvPr/>
        </p:nvPicPr>
        <p:blipFill rotWithShape="1">
          <a:blip r:embed="rId3">
            <a:alphaModFix/>
          </a:blip>
          <a:srcRect l="19927" t="20892" r="25876" b="23651"/>
          <a:stretch/>
        </p:blipFill>
        <p:spPr>
          <a:xfrm>
            <a:off x="4558932" y="4253929"/>
            <a:ext cx="457415" cy="457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280"/>
        <p:cNvGrpSpPr/>
        <p:nvPr/>
      </p:nvGrpSpPr>
      <p:grpSpPr>
        <a:xfrm>
          <a:off x="0" y="0"/>
          <a:ext cx="0" cy="0"/>
          <a:chOff x="0" y="0"/>
          <a:chExt cx="0" cy="0"/>
        </a:xfrm>
      </p:grpSpPr>
      <p:sp>
        <p:nvSpPr>
          <p:cNvPr id="5" name="Google Shape;28;p2">
            <a:extLst>
              <a:ext uri="{FF2B5EF4-FFF2-40B4-BE49-F238E27FC236}">
                <a16:creationId xmlns:a16="http://schemas.microsoft.com/office/drawing/2014/main" id="{04E8E613-5259-4DF8-9659-D4A464BFE6C3}"/>
              </a:ext>
            </a:extLst>
          </p:cNvPr>
          <p:cNvSpPr txBox="1"/>
          <p:nvPr/>
        </p:nvSpPr>
        <p:spPr>
          <a:xfrm>
            <a:off x="88120" y="8713208"/>
            <a:ext cx="3757952" cy="36933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0" i="0" u="none" strike="noStrike" cap="none" dirty="0">
                <a:solidFill>
                  <a:schemeClr val="bg1">
                    <a:lumMod val="85000"/>
                  </a:schemeClr>
                </a:solidFill>
                <a:latin typeface="Open Sans"/>
                <a:ea typeface="Open Sans"/>
                <a:cs typeface="Open Sans"/>
                <a:sym typeface="Open Sans"/>
              </a:rPr>
              <a:t>© </a:t>
            </a:r>
            <a:r>
              <a:rPr lang="en-US" sz="1800" b="0" i="0" u="none" strike="noStrike" cap="none" dirty="0" err="1">
                <a:solidFill>
                  <a:schemeClr val="bg1">
                    <a:lumMod val="85000"/>
                  </a:schemeClr>
                </a:solidFill>
                <a:latin typeface="Open Sans"/>
                <a:ea typeface="Open Sans"/>
                <a:cs typeface="Open Sans"/>
                <a:sym typeface="Open Sans"/>
              </a:rPr>
              <a:t>Simplilearn</a:t>
            </a:r>
            <a:r>
              <a:rPr lang="en-US" sz="1800" b="0" i="0" u="none" strike="noStrike" cap="none" dirty="0">
                <a:solidFill>
                  <a:schemeClr val="bg1">
                    <a:lumMod val="85000"/>
                  </a:schemeClr>
                </a:solidFill>
                <a:latin typeface="Open Sans"/>
                <a:ea typeface="Open Sans"/>
                <a:cs typeface="Open Sans"/>
                <a:sym typeface="Open Sans"/>
              </a:rPr>
              <a:t>. All rights reserved.</a:t>
            </a:r>
            <a:endParaRPr dirty="0">
              <a:solidFill>
                <a:schemeClr val="bg1">
                  <a:lumMod val="85000"/>
                </a:schemeClr>
              </a:solidFill>
            </a:endParaRPr>
          </a:p>
        </p:txBody>
      </p:sp>
      <p:pic>
        <p:nvPicPr>
          <p:cNvPr id="6" name="Google Shape;37;p2">
            <a:extLst>
              <a:ext uri="{FF2B5EF4-FFF2-40B4-BE49-F238E27FC236}">
                <a16:creationId xmlns:a16="http://schemas.microsoft.com/office/drawing/2014/main" id="{B2FBE079-91B5-432E-8404-0E3A776EBAB7}"/>
              </a:ext>
            </a:extLst>
          </p:cNvPr>
          <p:cNvPicPr preferRelativeResize="0"/>
          <p:nvPr/>
        </p:nvPicPr>
        <p:blipFill rotWithShape="1">
          <a:blip r:embed="rId3">
            <a:alphaModFix/>
          </a:blip>
          <a:srcRect/>
          <a:stretch/>
        </p:blipFill>
        <p:spPr>
          <a:xfrm>
            <a:off x="14996159" y="8781788"/>
            <a:ext cx="879553" cy="26093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94"/>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Autofit/>
          </a:bodyPr>
          <a:lstStyle/>
          <a:p>
            <a:pPr marL="0" lvl="0" indent="0">
              <a:spcBef>
                <a:spcPts val="0"/>
              </a:spcBef>
            </a:pPr>
            <a:r>
              <a:rPr lang="en-IN" dirty="0"/>
              <a:t>In the equation of a straight line Y = </a:t>
            </a:r>
            <a:r>
              <a:rPr lang="en-IN" dirty="0" err="1"/>
              <a:t>mX</a:t>
            </a:r>
            <a:r>
              <a:rPr lang="en-IN" dirty="0"/>
              <a:t> + c, the term m is the: </a:t>
            </a:r>
          </a:p>
        </p:txBody>
      </p:sp>
      <p:sp>
        <p:nvSpPr>
          <p:cNvPr id="2350" name="Google Shape;2350;p94"/>
          <p:cNvSpPr txBox="1">
            <a:spLocks noGrp="1"/>
          </p:cNvSpPr>
          <p:nvPr>
            <p:ph type="body" idx="2"/>
          </p:nvPr>
        </p:nvSpPr>
        <p:spPr>
          <a:xfrm>
            <a:off x="2329744" y="2780152"/>
            <a:ext cx="11250640" cy="70171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2200"/>
              <a:buNone/>
            </a:pPr>
            <a:r>
              <a:rPr lang="en-US" dirty="0"/>
              <a:t>Slope</a:t>
            </a:r>
            <a:endParaRPr dirty="0"/>
          </a:p>
        </p:txBody>
      </p:sp>
      <p:sp>
        <p:nvSpPr>
          <p:cNvPr id="2351" name="Google Shape;2351;p94"/>
          <p:cNvSpPr txBox="1">
            <a:spLocks noGrp="1"/>
          </p:cNvSpPr>
          <p:nvPr>
            <p:ph type="body" idx="3"/>
          </p:nvPr>
        </p:nvSpPr>
        <p:spPr>
          <a:xfrm>
            <a:off x="2329744" y="3600757"/>
            <a:ext cx="11250640" cy="70171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2200"/>
              <a:buNone/>
            </a:pPr>
            <a:r>
              <a:rPr lang="en-US" dirty="0"/>
              <a:t>Independent Variable</a:t>
            </a:r>
            <a:endParaRPr dirty="0"/>
          </a:p>
        </p:txBody>
      </p:sp>
      <p:sp>
        <p:nvSpPr>
          <p:cNvPr id="2352" name="Google Shape;2352;p94"/>
          <p:cNvSpPr txBox="1">
            <a:spLocks noGrp="1"/>
          </p:cNvSpPr>
          <p:nvPr>
            <p:ph type="body" idx="6"/>
          </p:nvPr>
        </p:nvSpPr>
        <p:spPr>
          <a:xfrm>
            <a:off x="554700" y="1723919"/>
            <a:ext cx="1693250" cy="53707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2000"/>
              <a:buNone/>
            </a:pPr>
            <a:r>
              <a:rPr lang="en-IN" dirty="0"/>
              <a:t>1</a:t>
            </a:r>
            <a:endParaRPr dirty="0"/>
          </a:p>
        </p:txBody>
      </p:sp>
      <p:sp>
        <p:nvSpPr>
          <p:cNvPr id="2353" name="Google Shape;2353;p94"/>
          <p:cNvSpPr txBox="1">
            <a:spLocks noGrp="1"/>
          </p:cNvSpPr>
          <p:nvPr>
            <p:ph type="body" idx="4"/>
          </p:nvPr>
        </p:nvSpPr>
        <p:spPr>
          <a:xfrm>
            <a:off x="2329744" y="4421362"/>
            <a:ext cx="11250640" cy="70171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2200"/>
              <a:buNone/>
            </a:pPr>
            <a:r>
              <a:rPr lang="en-IN" dirty="0"/>
              <a:t>D</a:t>
            </a:r>
            <a:r>
              <a:rPr lang="en-US" dirty="0" err="1"/>
              <a:t>ependent</a:t>
            </a:r>
            <a:r>
              <a:rPr lang="en-US" dirty="0"/>
              <a:t> Variable</a:t>
            </a:r>
            <a:endParaRPr dirty="0"/>
          </a:p>
        </p:txBody>
      </p:sp>
      <p:sp>
        <p:nvSpPr>
          <p:cNvPr id="2354" name="Google Shape;2354;p94"/>
          <p:cNvSpPr txBox="1">
            <a:spLocks noGrp="1"/>
          </p:cNvSpPr>
          <p:nvPr>
            <p:ph type="body" idx="5"/>
          </p:nvPr>
        </p:nvSpPr>
        <p:spPr>
          <a:xfrm>
            <a:off x="2329744" y="5241967"/>
            <a:ext cx="11250640" cy="70171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2200"/>
              <a:buNone/>
            </a:pPr>
            <a:r>
              <a:rPr lang="en-US" dirty="0"/>
              <a:t>Intercept</a:t>
            </a:r>
            <a:endParaRPr dirty="0"/>
          </a:p>
        </p:txBody>
      </p:sp>
      <p:sp>
        <p:nvSpPr>
          <p:cNvPr id="8" name="Google Shape;28;p2">
            <a:extLst>
              <a:ext uri="{FF2B5EF4-FFF2-40B4-BE49-F238E27FC236}">
                <a16:creationId xmlns:a16="http://schemas.microsoft.com/office/drawing/2014/main" id="{4E71E159-8CCC-4057-9BEB-9BEAB29A1239}"/>
              </a:ext>
            </a:extLst>
          </p:cNvPr>
          <p:cNvSpPr txBox="1"/>
          <p:nvPr/>
        </p:nvSpPr>
        <p:spPr>
          <a:xfrm>
            <a:off x="88120" y="8713208"/>
            <a:ext cx="3757952" cy="36933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0" i="0" u="none" strike="noStrike" cap="none" dirty="0">
                <a:solidFill>
                  <a:schemeClr val="bg1">
                    <a:lumMod val="85000"/>
                  </a:schemeClr>
                </a:solidFill>
                <a:latin typeface="Open Sans"/>
                <a:ea typeface="Open Sans"/>
                <a:cs typeface="Open Sans"/>
                <a:sym typeface="Open Sans"/>
              </a:rPr>
              <a:t>© </a:t>
            </a:r>
            <a:r>
              <a:rPr lang="en-US" sz="1800" b="0" i="0" u="none" strike="noStrike" cap="none" dirty="0" err="1">
                <a:solidFill>
                  <a:schemeClr val="bg1">
                    <a:lumMod val="85000"/>
                  </a:schemeClr>
                </a:solidFill>
                <a:latin typeface="Open Sans"/>
                <a:ea typeface="Open Sans"/>
                <a:cs typeface="Open Sans"/>
                <a:sym typeface="Open Sans"/>
              </a:rPr>
              <a:t>Simplilearn</a:t>
            </a:r>
            <a:r>
              <a:rPr lang="en-US" sz="1800" b="0" i="0" u="none" strike="noStrike" cap="none" dirty="0">
                <a:solidFill>
                  <a:schemeClr val="bg1">
                    <a:lumMod val="85000"/>
                  </a:schemeClr>
                </a:solidFill>
                <a:latin typeface="Open Sans"/>
                <a:ea typeface="Open Sans"/>
                <a:cs typeface="Open Sans"/>
                <a:sym typeface="Open Sans"/>
              </a:rPr>
              <a:t>. All rights reserved.</a:t>
            </a:r>
            <a:endParaRPr dirty="0">
              <a:solidFill>
                <a:schemeClr val="bg1">
                  <a:lumMod val="85000"/>
                </a:schemeClr>
              </a:solidFill>
            </a:endParaRPr>
          </a:p>
        </p:txBody>
      </p:sp>
      <p:pic>
        <p:nvPicPr>
          <p:cNvPr id="9" name="Google Shape;37;p2">
            <a:extLst>
              <a:ext uri="{FF2B5EF4-FFF2-40B4-BE49-F238E27FC236}">
                <a16:creationId xmlns:a16="http://schemas.microsoft.com/office/drawing/2014/main" id="{1E229491-A93C-47D9-8C9B-F147D8635859}"/>
              </a:ext>
            </a:extLst>
          </p:cNvPr>
          <p:cNvPicPr preferRelativeResize="0"/>
          <p:nvPr/>
        </p:nvPicPr>
        <p:blipFill rotWithShape="1">
          <a:blip r:embed="rId3">
            <a:alphaModFix/>
          </a:blip>
          <a:srcRect/>
          <a:stretch/>
        </p:blipFill>
        <p:spPr>
          <a:xfrm>
            <a:off x="14996159" y="8781788"/>
            <a:ext cx="879553" cy="26093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94"/>
          <p:cNvSpPr txBox="1">
            <a:spLocks noGrp="1"/>
          </p:cNvSpPr>
          <p:nvPr>
            <p:ph type="body" idx="1"/>
          </p:nvPr>
        </p:nvSpPr>
        <p:spPr>
          <a:prstGeom prst="rect">
            <a:avLst/>
          </a:prstGeom>
          <a:noFill/>
          <a:ln>
            <a:noFill/>
          </a:ln>
        </p:spPr>
        <p:txBody>
          <a:bodyPr spcFirstLastPara="1" wrap="square" lIns="91425" tIns="45700" rIns="91425" bIns="45700" anchor="ctr" anchorCtr="0">
            <a:noAutofit/>
          </a:bodyPr>
          <a:lstStyle/>
          <a:p>
            <a:pPr marL="0" lvl="0" indent="0">
              <a:spcBef>
                <a:spcPts val="0"/>
              </a:spcBef>
            </a:pPr>
            <a:r>
              <a:rPr lang="en-IN" dirty="0"/>
              <a:t>In the equation of a straight line Y = </a:t>
            </a:r>
            <a:r>
              <a:rPr lang="en-IN" dirty="0" err="1"/>
              <a:t>mX</a:t>
            </a:r>
            <a:r>
              <a:rPr lang="en-IN" dirty="0"/>
              <a:t> + c, the term m is the: </a:t>
            </a:r>
          </a:p>
        </p:txBody>
      </p:sp>
      <p:sp>
        <p:nvSpPr>
          <p:cNvPr id="2350" name="Google Shape;2350;p94"/>
          <p:cNvSpPr txBox="1">
            <a:spLocks noGrp="1"/>
          </p:cNvSpPr>
          <p:nvPr>
            <p:ph type="body" idx="2"/>
          </p:nvPr>
        </p:nvSpPr>
        <p:spPr>
          <a:prstGeom prst="rect">
            <a:avLst/>
          </a:prstGeom>
          <a:noFill/>
          <a:ln>
            <a:noFill/>
          </a:ln>
        </p:spPr>
        <p:txBody>
          <a:bodyPr spcFirstLastPara="1" wrap="square" lIns="91425" tIns="45700" rIns="91425" bIns="45700" anchor="ctr" anchorCtr="0">
            <a:noAutofit/>
          </a:bodyPr>
          <a:lstStyle/>
          <a:p>
            <a:pPr lvl="0"/>
            <a:r>
              <a:rPr lang="en-IN" sz="2400" dirty="0"/>
              <a:t>In the equation of a straight line Y = </a:t>
            </a:r>
            <a:r>
              <a:rPr lang="en-IN" sz="2400" dirty="0" err="1"/>
              <a:t>mX</a:t>
            </a:r>
            <a:r>
              <a:rPr lang="en-IN" sz="2400" dirty="0"/>
              <a:t> + c, m represents the slope, and c is any constant.</a:t>
            </a:r>
          </a:p>
        </p:txBody>
      </p:sp>
      <p:sp>
        <p:nvSpPr>
          <p:cNvPr id="2351" name="Google Shape;2351;p94"/>
          <p:cNvSpPr txBox="1">
            <a:spLocks noGrp="1"/>
          </p:cNvSpPr>
          <p:nvPr>
            <p:ph type="body" idx="3"/>
          </p:nvPr>
        </p:nvSpPr>
        <p:spPr>
          <a:xfrm>
            <a:off x="3162128" y="6794363"/>
            <a:ext cx="9022188" cy="61953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2200"/>
              <a:buNone/>
            </a:pPr>
            <a:r>
              <a:rPr lang="en-US" sz="2200" dirty="0"/>
              <a:t>a. Slope</a:t>
            </a:r>
            <a:endParaRPr dirty="0"/>
          </a:p>
        </p:txBody>
      </p:sp>
      <p:sp>
        <p:nvSpPr>
          <p:cNvPr id="2354" name="Google Shape;2354;p94"/>
          <p:cNvSpPr txBox="1">
            <a:spLocks noGrp="1"/>
          </p:cNvSpPr>
          <p:nvPr>
            <p:ph type="body" idx="5"/>
          </p:nvPr>
        </p:nvSpPr>
        <p:spPr>
          <a:xfrm>
            <a:off x="2310168" y="2776917"/>
            <a:ext cx="11250640" cy="70171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2200"/>
              <a:buNone/>
            </a:pPr>
            <a:r>
              <a:rPr lang="en-US" dirty="0"/>
              <a:t>Slope</a:t>
            </a:r>
            <a:endParaRPr dirty="0"/>
          </a:p>
        </p:txBody>
      </p:sp>
      <p:sp>
        <p:nvSpPr>
          <p:cNvPr id="7" name="Text Placeholder 6">
            <a:extLst>
              <a:ext uri="{FF2B5EF4-FFF2-40B4-BE49-F238E27FC236}">
                <a16:creationId xmlns:a16="http://schemas.microsoft.com/office/drawing/2014/main" id="{0DD6EE25-B5D0-46B6-961D-5F62C2A501BE}"/>
              </a:ext>
            </a:extLst>
          </p:cNvPr>
          <p:cNvSpPr>
            <a:spLocks noGrp="1"/>
          </p:cNvSpPr>
          <p:nvPr>
            <p:ph type="body" idx="4"/>
          </p:nvPr>
        </p:nvSpPr>
        <p:spPr>
          <a:xfrm>
            <a:off x="342693" y="1635598"/>
            <a:ext cx="1693250" cy="537078"/>
          </a:xfrm>
        </p:spPr>
        <p:txBody>
          <a:bodyPr/>
          <a:lstStyle/>
          <a:p>
            <a:r>
              <a:rPr lang="en-IN" dirty="0"/>
              <a:t>1</a:t>
            </a:r>
            <a:endParaRPr lang="en-US" dirty="0"/>
          </a:p>
        </p:txBody>
      </p:sp>
      <p:sp>
        <p:nvSpPr>
          <p:cNvPr id="20" name="Google Shape;2354;p94">
            <a:extLst>
              <a:ext uri="{FF2B5EF4-FFF2-40B4-BE49-F238E27FC236}">
                <a16:creationId xmlns:a16="http://schemas.microsoft.com/office/drawing/2014/main" id="{F700202B-2118-4F0D-8D7E-BA3547DD236D}"/>
              </a:ext>
            </a:extLst>
          </p:cNvPr>
          <p:cNvSpPr txBox="1">
            <a:spLocks/>
          </p:cNvSpPr>
          <p:nvPr/>
        </p:nvSpPr>
        <p:spPr>
          <a:xfrm>
            <a:off x="2310168" y="3583285"/>
            <a:ext cx="11250640" cy="70171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3F3F3F"/>
              </a:buClr>
              <a:buSzPts val="2000"/>
              <a:buFont typeface="Arial"/>
              <a:buNone/>
              <a:defRPr sz="2000" b="0" i="0" u="none" strike="noStrike" cap="none">
                <a:solidFill>
                  <a:srgbClr val="3F3F3F"/>
                </a:solidFill>
                <a:latin typeface="Open Sans"/>
                <a:ea typeface="Open Sans"/>
                <a:cs typeface="Open Sans"/>
                <a:sym typeface="Open Sans"/>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SzPts val="2200"/>
            </a:pPr>
            <a:r>
              <a:rPr lang="en-IN" dirty="0"/>
              <a:t>I</a:t>
            </a:r>
            <a:r>
              <a:rPr lang="en-US" dirty="0" err="1"/>
              <a:t>ndependent</a:t>
            </a:r>
            <a:r>
              <a:rPr lang="en-US" dirty="0"/>
              <a:t> Variable</a:t>
            </a:r>
          </a:p>
        </p:txBody>
      </p:sp>
      <p:sp>
        <p:nvSpPr>
          <p:cNvPr id="21" name="Google Shape;2354;p94">
            <a:extLst>
              <a:ext uri="{FF2B5EF4-FFF2-40B4-BE49-F238E27FC236}">
                <a16:creationId xmlns:a16="http://schemas.microsoft.com/office/drawing/2014/main" id="{43CE97FE-BA2A-43C3-B465-771A3D8A506C}"/>
              </a:ext>
            </a:extLst>
          </p:cNvPr>
          <p:cNvSpPr txBox="1">
            <a:spLocks/>
          </p:cNvSpPr>
          <p:nvPr/>
        </p:nvSpPr>
        <p:spPr>
          <a:xfrm>
            <a:off x="2310168" y="4419508"/>
            <a:ext cx="11250640" cy="70171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3F3F3F"/>
              </a:buClr>
              <a:buSzPts val="2000"/>
              <a:buFont typeface="Arial"/>
              <a:buNone/>
              <a:defRPr sz="2000" b="0" i="0" u="none" strike="noStrike" cap="none">
                <a:solidFill>
                  <a:srgbClr val="3F3F3F"/>
                </a:solidFill>
                <a:latin typeface="Open Sans"/>
                <a:ea typeface="Open Sans"/>
                <a:cs typeface="Open Sans"/>
                <a:sym typeface="Open Sans"/>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SzPts val="2200"/>
            </a:pPr>
            <a:r>
              <a:rPr lang="en-US" dirty="0"/>
              <a:t>Dependent Variable</a:t>
            </a:r>
          </a:p>
        </p:txBody>
      </p:sp>
      <p:sp>
        <p:nvSpPr>
          <p:cNvPr id="24" name="Google Shape;2354;p94">
            <a:extLst>
              <a:ext uri="{FF2B5EF4-FFF2-40B4-BE49-F238E27FC236}">
                <a16:creationId xmlns:a16="http://schemas.microsoft.com/office/drawing/2014/main" id="{3F94B7CC-8426-4938-8681-72ABAA3E9DC3}"/>
              </a:ext>
            </a:extLst>
          </p:cNvPr>
          <p:cNvSpPr txBox="1">
            <a:spLocks/>
          </p:cNvSpPr>
          <p:nvPr/>
        </p:nvSpPr>
        <p:spPr>
          <a:xfrm>
            <a:off x="2310168" y="5225876"/>
            <a:ext cx="11250640" cy="70171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3F3F3F"/>
              </a:buClr>
              <a:buSzPts val="2000"/>
              <a:buFont typeface="Arial"/>
              <a:buNone/>
              <a:defRPr sz="2000" b="0" i="0" u="none" strike="noStrike" cap="none">
                <a:solidFill>
                  <a:srgbClr val="3F3F3F"/>
                </a:solidFill>
                <a:latin typeface="Open Sans"/>
                <a:ea typeface="Open Sans"/>
                <a:cs typeface="Open Sans"/>
                <a:sym typeface="Open Sans"/>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SzPts val="2200"/>
            </a:pPr>
            <a:r>
              <a:rPr lang="en-US" dirty="0"/>
              <a:t>Intercept</a:t>
            </a:r>
          </a:p>
        </p:txBody>
      </p:sp>
    </p:spTree>
    <p:extLst>
      <p:ext uri="{BB962C8B-B14F-4D97-AF65-F5344CB8AC3E}">
        <p14:creationId xmlns:p14="http://schemas.microsoft.com/office/powerpoint/2010/main" val="17702720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0B9445-C867-4F6E-8021-032A4275481D}"/>
              </a:ext>
            </a:extLst>
          </p:cNvPr>
          <p:cNvSpPr>
            <a:spLocks noGrp="1"/>
          </p:cNvSpPr>
          <p:nvPr>
            <p:ph type="body" idx="1"/>
          </p:nvPr>
        </p:nvSpPr>
        <p:spPr/>
        <p:txBody>
          <a:bodyPr/>
          <a:lstStyle/>
          <a:p>
            <a:r>
              <a:rPr lang="en-IN" dirty="0"/>
              <a:t>The standard error of the estimate is a measure of:</a:t>
            </a:r>
          </a:p>
          <a:p>
            <a:endParaRPr lang="en-US" dirty="0"/>
          </a:p>
        </p:txBody>
      </p:sp>
      <p:sp>
        <p:nvSpPr>
          <p:cNvPr id="3" name="Text Placeholder 2">
            <a:extLst>
              <a:ext uri="{FF2B5EF4-FFF2-40B4-BE49-F238E27FC236}">
                <a16:creationId xmlns:a16="http://schemas.microsoft.com/office/drawing/2014/main" id="{D970DC38-A9D3-4DC4-8C51-7BFACFC5F000}"/>
              </a:ext>
            </a:extLst>
          </p:cNvPr>
          <p:cNvSpPr>
            <a:spLocks noGrp="1"/>
          </p:cNvSpPr>
          <p:nvPr>
            <p:ph type="body" idx="2"/>
          </p:nvPr>
        </p:nvSpPr>
        <p:spPr>
          <a:xfrm>
            <a:off x="2329744" y="2940610"/>
            <a:ext cx="11250640" cy="701711"/>
          </a:xfrm>
        </p:spPr>
        <p:txBody>
          <a:bodyPr/>
          <a:lstStyle/>
          <a:p>
            <a:r>
              <a:rPr lang="en-US" dirty="0"/>
              <a:t>Explained variation</a:t>
            </a:r>
          </a:p>
          <a:p>
            <a:endParaRPr lang="en-US" dirty="0"/>
          </a:p>
        </p:txBody>
      </p:sp>
      <p:sp>
        <p:nvSpPr>
          <p:cNvPr id="4" name="Text Placeholder 3">
            <a:extLst>
              <a:ext uri="{FF2B5EF4-FFF2-40B4-BE49-F238E27FC236}">
                <a16:creationId xmlns:a16="http://schemas.microsoft.com/office/drawing/2014/main" id="{870AC324-A0FB-4BBB-AD77-D588FCD4C1CA}"/>
              </a:ext>
            </a:extLst>
          </p:cNvPr>
          <p:cNvSpPr>
            <a:spLocks noGrp="1"/>
          </p:cNvSpPr>
          <p:nvPr>
            <p:ph type="body" idx="3"/>
          </p:nvPr>
        </p:nvSpPr>
        <p:spPr/>
        <p:txBody>
          <a:bodyPr/>
          <a:lstStyle/>
          <a:p>
            <a:r>
              <a:rPr lang="en-IN" dirty="0"/>
              <a:t>Variation around the regression line</a:t>
            </a:r>
          </a:p>
          <a:p>
            <a:endParaRPr lang="en-US" dirty="0"/>
          </a:p>
        </p:txBody>
      </p:sp>
      <p:sp>
        <p:nvSpPr>
          <p:cNvPr id="5" name="Text Placeholder 4">
            <a:extLst>
              <a:ext uri="{FF2B5EF4-FFF2-40B4-BE49-F238E27FC236}">
                <a16:creationId xmlns:a16="http://schemas.microsoft.com/office/drawing/2014/main" id="{3E5451E0-54C2-4AD9-B960-BC095CE32F76}"/>
              </a:ext>
            </a:extLst>
          </p:cNvPr>
          <p:cNvSpPr>
            <a:spLocks noGrp="1"/>
          </p:cNvSpPr>
          <p:nvPr>
            <p:ph type="body" idx="4"/>
          </p:nvPr>
        </p:nvSpPr>
        <p:spPr/>
        <p:txBody>
          <a:bodyPr/>
          <a:lstStyle/>
          <a:p>
            <a:r>
              <a:rPr lang="en-IN" dirty="0"/>
              <a:t>Variation of the X variable</a:t>
            </a:r>
          </a:p>
          <a:p>
            <a:endParaRPr lang="en-US" dirty="0"/>
          </a:p>
        </p:txBody>
      </p:sp>
      <p:sp>
        <p:nvSpPr>
          <p:cNvPr id="6" name="Text Placeholder 5">
            <a:extLst>
              <a:ext uri="{FF2B5EF4-FFF2-40B4-BE49-F238E27FC236}">
                <a16:creationId xmlns:a16="http://schemas.microsoft.com/office/drawing/2014/main" id="{8D770189-930A-423B-BE3C-A9B1193C7AC9}"/>
              </a:ext>
            </a:extLst>
          </p:cNvPr>
          <p:cNvSpPr>
            <a:spLocks noGrp="1"/>
          </p:cNvSpPr>
          <p:nvPr>
            <p:ph type="body" idx="5"/>
          </p:nvPr>
        </p:nvSpPr>
        <p:spPr/>
        <p:txBody>
          <a:bodyPr/>
          <a:lstStyle/>
          <a:p>
            <a:r>
              <a:rPr lang="en-IN" dirty="0"/>
              <a:t>Total variation of the Y variable</a:t>
            </a:r>
          </a:p>
          <a:p>
            <a:endParaRPr lang="en-US" dirty="0"/>
          </a:p>
        </p:txBody>
      </p:sp>
      <p:sp>
        <p:nvSpPr>
          <p:cNvPr id="7" name="Text Placeholder 6">
            <a:extLst>
              <a:ext uri="{FF2B5EF4-FFF2-40B4-BE49-F238E27FC236}">
                <a16:creationId xmlns:a16="http://schemas.microsoft.com/office/drawing/2014/main" id="{6C936978-CC3F-46BA-94FB-C56CF9FE15FE}"/>
              </a:ext>
            </a:extLst>
          </p:cNvPr>
          <p:cNvSpPr>
            <a:spLocks noGrp="1"/>
          </p:cNvSpPr>
          <p:nvPr>
            <p:ph type="body" idx="6"/>
          </p:nvPr>
        </p:nvSpPr>
        <p:spPr/>
        <p:txBody>
          <a:bodyPr/>
          <a:lstStyle/>
          <a:p>
            <a:r>
              <a:rPr lang="en-IN" dirty="0"/>
              <a:t>2</a:t>
            </a:r>
            <a:endParaRPr lang="en-US" dirty="0"/>
          </a:p>
        </p:txBody>
      </p:sp>
      <p:sp>
        <p:nvSpPr>
          <p:cNvPr id="8" name="Google Shape;28;p2">
            <a:extLst>
              <a:ext uri="{FF2B5EF4-FFF2-40B4-BE49-F238E27FC236}">
                <a16:creationId xmlns:a16="http://schemas.microsoft.com/office/drawing/2014/main" id="{5C390400-ADC3-4819-BD89-EFA07768D226}"/>
              </a:ext>
            </a:extLst>
          </p:cNvPr>
          <p:cNvSpPr txBox="1"/>
          <p:nvPr/>
        </p:nvSpPr>
        <p:spPr>
          <a:xfrm>
            <a:off x="88120" y="8713208"/>
            <a:ext cx="3757952" cy="36933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0" i="0" u="none" strike="noStrike" cap="none" dirty="0">
                <a:solidFill>
                  <a:schemeClr val="bg1">
                    <a:lumMod val="85000"/>
                  </a:schemeClr>
                </a:solidFill>
                <a:latin typeface="Open Sans"/>
                <a:ea typeface="Open Sans"/>
                <a:cs typeface="Open Sans"/>
                <a:sym typeface="Open Sans"/>
              </a:rPr>
              <a:t>© </a:t>
            </a:r>
            <a:r>
              <a:rPr lang="en-US" sz="1800" b="0" i="0" u="none" strike="noStrike" cap="none" dirty="0" err="1">
                <a:solidFill>
                  <a:schemeClr val="bg1">
                    <a:lumMod val="85000"/>
                  </a:schemeClr>
                </a:solidFill>
                <a:latin typeface="Open Sans"/>
                <a:ea typeface="Open Sans"/>
                <a:cs typeface="Open Sans"/>
                <a:sym typeface="Open Sans"/>
              </a:rPr>
              <a:t>Simplilearn</a:t>
            </a:r>
            <a:r>
              <a:rPr lang="en-US" sz="1800" b="0" i="0" u="none" strike="noStrike" cap="none" dirty="0">
                <a:solidFill>
                  <a:schemeClr val="bg1">
                    <a:lumMod val="85000"/>
                  </a:schemeClr>
                </a:solidFill>
                <a:latin typeface="Open Sans"/>
                <a:ea typeface="Open Sans"/>
                <a:cs typeface="Open Sans"/>
                <a:sym typeface="Open Sans"/>
              </a:rPr>
              <a:t>. All rights reserved.</a:t>
            </a:r>
            <a:endParaRPr dirty="0">
              <a:solidFill>
                <a:schemeClr val="bg1">
                  <a:lumMod val="85000"/>
                </a:schemeClr>
              </a:solidFill>
            </a:endParaRPr>
          </a:p>
        </p:txBody>
      </p:sp>
      <p:pic>
        <p:nvPicPr>
          <p:cNvPr id="9" name="Google Shape;37;p2">
            <a:extLst>
              <a:ext uri="{FF2B5EF4-FFF2-40B4-BE49-F238E27FC236}">
                <a16:creationId xmlns:a16="http://schemas.microsoft.com/office/drawing/2014/main" id="{63C9C3FC-4874-4E49-9F6E-F231872E63FD}"/>
              </a:ext>
            </a:extLst>
          </p:cNvPr>
          <p:cNvPicPr preferRelativeResize="0"/>
          <p:nvPr/>
        </p:nvPicPr>
        <p:blipFill rotWithShape="1">
          <a:blip r:embed="rId2">
            <a:alphaModFix/>
          </a:blip>
          <a:srcRect/>
          <a:stretch/>
        </p:blipFill>
        <p:spPr>
          <a:xfrm>
            <a:off x="14996159" y="8781788"/>
            <a:ext cx="879553" cy="260934"/>
          </a:xfrm>
          <a:prstGeom prst="rect">
            <a:avLst/>
          </a:prstGeom>
          <a:noFill/>
          <a:ln>
            <a:noFill/>
          </a:ln>
        </p:spPr>
      </p:pic>
    </p:spTree>
    <p:extLst>
      <p:ext uri="{BB962C8B-B14F-4D97-AF65-F5344CB8AC3E}">
        <p14:creationId xmlns:p14="http://schemas.microsoft.com/office/powerpoint/2010/main" val="32401192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B51384-9294-4CF4-A999-80AF584DDFB6}"/>
              </a:ext>
            </a:extLst>
          </p:cNvPr>
          <p:cNvSpPr>
            <a:spLocks noGrp="1"/>
          </p:cNvSpPr>
          <p:nvPr>
            <p:ph type="body" idx="1"/>
          </p:nvPr>
        </p:nvSpPr>
        <p:spPr/>
        <p:txBody>
          <a:bodyPr/>
          <a:lstStyle/>
          <a:p>
            <a:r>
              <a:rPr lang="en-IN" dirty="0"/>
              <a:t>The standard error of the estimate is a measure of:</a:t>
            </a:r>
          </a:p>
          <a:p>
            <a:endParaRPr lang="en-US" dirty="0"/>
          </a:p>
        </p:txBody>
      </p:sp>
      <p:sp>
        <p:nvSpPr>
          <p:cNvPr id="3" name="Text Placeholder 2">
            <a:extLst>
              <a:ext uri="{FF2B5EF4-FFF2-40B4-BE49-F238E27FC236}">
                <a16:creationId xmlns:a16="http://schemas.microsoft.com/office/drawing/2014/main" id="{FBE753E7-4195-40C1-9C71-399906406672}"/>
              </a:ext>
            </a:extLst>
          </p:cNvPr>
          <p:cNvSpPr>
            <a:spLocks noGrp="1"/>
          </p:cNvSpPr>
          <p:nvPr>
            <p:ph type="body" idx="2"/>
          </p:nvPr>
        </p:nvSpPr>
        <p:spPr>
          <a:xfrm>
            <a:off x="495095" y="7380255"/>
            <a:ext cx="15375004" cy="1333852"/>
          </a:xfrm>
        </p:spPr>
        <p:txBody>
          <a:bodyPr/>
          <a:lstStyle/>
          <a:p>
            <a:r>
              <a:rPr lang="en-IN" dirty="0"/>
              <a:t>The standard error of the estimate is a measure of the variation around the regression line.</a:t>
            </a:r>
          </a:p>
          <a:p>
            <a:endParaRPr lang="en-US" dirty="0"/>
          </a:p>
        </p:txBody>
      </p:sp>
      <p:sp>
        <p:nvSpPr>
          <p:cNvPr id="4" name="Text Placeholder 3">
            <a:extLst>
              <a:ext uri="{FF2B5EF4-FFF2-40B4-BE49-F238E27FC236}">
                <a16:creationId xmlns:a16="http://schemas.microsoft.com/office/drawing/2014/main" id="{E1B370BE-3990-43D0-9BC9-B12FBAE8DC82}"/>
              </a:ext>
            </a:extLst>
          </p:cNvPr>
          <p:cNvSpPr>
            <a:spLocks noGrp="1"/>
          </p:cNvSpPr>
          <p:nvPr>
            <p:ph type="body" idx="3"/>
          </p:nvPr>
        </p:nvSpPr>
        <p:spPr>
          <a:xfrm>
            <a:off x="3205670" y="6896082"/>
            <a:ext cx="9022188" cy="619532"/>
          </a:xfrm>
        </p:spPr>
        <p:txBody>
          <a:bodyPr/>
          <a:lstStyle/>
          <a:p>
            <a:r>
              <a:rPr lang="en-IN" dirty="0"/>
              <a:t>b. Variation around the regression line</a:t>
            </a:r>
          </a:p>
          <a:p>
            <a:endParaRPr lang="en-US" dirty="0"/>
          </a:p>
        </p:txBody>
      </p:sp>
      <p:sp>
        <p:nvSpPr>
          <p:cNvPr id="5" name="Text Placeholder 4">
            <a:extLst>
              <a:ext uri="{FF2B5EF4-FFF2-40B4-BE49-F238E27FC236}">
                <a16:creationId xmlns:a16="http://schemas.microsoft.com/office/drawing/2014/main" id="{AD0395EF-B6BD-4BC0-88A8-4555013B34A4}"/>
              </a:ext>
            </a:extLst>
          </p:cNvPr>
          <p:cNvSpPr>
            <a:spLocks noGrp="1"/>
          </p:cNvSpPr>
          <p:nvPr>
            <p:ph type="body" idx="4"/>
          </p:nvPr>
        </p:nvSpPr>
        <p:spPr/>
        <p:txBody>
          <a:bodyPr/>
          <a:lstStyle/>
          <a:p>
            <a:r>
              <a:rPr lang="en-IN" dirty="0"/>
              <a:t>2</a:t>
            </a:r>
            <a:endParaRPr lang="en-US" dirty="0"/>
          </a:p>
        </p:txBody>
      </p:sp>
      <p:sp>
        <p:nvSpPr>
          <p:cNvPr id="6" name="Text Placeholder 5">
            <a:extLst>
              <a:ext uri="{FF2B5EF4-FFF2-40B4-BE49-F238E27FC236}">
                <a16:creationId xmlns:a16="http://schemas.microsoft.com/office/drawing/2014/main" id="{29A5EA1B-FA01-44B1-B825-6B3CA0A4DE65}"/>
              </a:ext>
            </a:extLst>
          </p:cNvPr>
          <p:cNvSpPr>
            <a:spLocks noGrp="1"/>
          </p:cNvSpPr>
          <p:nvPr>
            <p:ph type="body" idx="5"/>
          </p:nvPr>
        </p:nvSpPr>
        <p:spPr>
          <a:xfrm>
            <a:off x="2329744" y="2940610"/>
            <a:ext cx="11250640" cy="701711"/>
          </a:xfrm>
        </p:spPr>
        <p:txBody>
          <a:bodyPr/>
          <a:lstStyle/>
          <a:p>
            <a:r>
              <a:rPr lang="en-US" dirty="0"/>
              <a:t>Explained variation</a:t>
            </a:r>
          </a:p>
          <a:p>
            <a:endParaRPr lang="en-US" dirty="0"/>
          </a:p>
        </p:txBody>
      </p:sp>
      <p:sp>
        <p:nvSpPr>
          <p:cNvPr id="7" name="Text Placeholder 6">
            <a:extLst>
              <a:ext uri="{FF2B5EF4-FFF2-40B4-BE49-F238E27FC236}">
                <a16:creationId xmlns:a16="http://schemas.microsoft.com/office/drawing/2014/main" id="{36F17E17-60EC-448A-BF39-11BEE028C404}"/>
              </a:ext>
            </a:extLst>
          </p:cNvPr>
          <p:cNvSpPr>
            <a:spLocks noGrp="1"/>
          </p:cNvSpPr>
          <p:nvPr>
            <p:ph type="body" idx="6"/>
          </p:nvPr>
        </p:nvSpPr>
        <p:spPr/>
        <p:txBody>
          <a:bodyPr/>
          <a:lstStyle/>
          <a:p>
            <a:r>
              <a:rPr lang="en-IN" dirty="0"/>
              <a:t>Variation around the regression line</a:t>
            </a:r>
          </a:p>
          <a:p>
            <a:endParaRPr lang="en-US" dirty="0"/>
          </a:p>
        </p:txBody>
      </p:sp>
      <p:sp>
        <p:nvSpPr>
          <p:cNvPr id="8" name="Text Placeholder 7">
            <a:extLst>
              <a:ext uri="{FF2B5EF4-FFF2-40B4-BE49-F238E27FC236}">
                <a16:creationId xmlns:a16="http://schemas.microsoft.com/office/drawing/2014/main" id="{F11707E9-FB14-4DCF-8D4F-D347D973A615}"/>
              </a:ext>
            </a:extLst>
          </p:cNvPr>
          <p:cNvSpPr>
            <a:spLocks noGrp="1"/>
          </p:cNvSpPr>
          <p:nvPr>
            <p:ph type="body" idx="7"/>
          </p:nvPr>
        </p:nvSpPr>
        <p:spPr/>
        <p:txBody>
          <a:bodyPr/>
          <a:lstStyle/>
          <a:p>
            <a:r>
              <a:rPr lang="en-IN" dirty="0"/>
              <a:t>Variation of the X variable</a:t>
            </a:r>
          </a:p>
          <a:p>
            <a:endParaRPr lang="en-US" dirty="0"/>
          </a:p>
        </p:txBody>
      </p:sp>
      <p:sp>
        <p:nvSpPr>
          <p:cNvPr id="9" name="Text Placeholder 8">
            <a:extLst>
              <a:ext uri="{FF2B5EF4-FFF2-40B4-BE49-F238E27FC236}">
                <a16:creationId xmlns:a16="http://schemas.microsoft.com/office/drawing/2014/main" id="{480C8ACE-DE47-46CE-9BF4-A95F99CB7560}"/>
              </a:ext>
            </a:extLst>
          </p:cNvPr>
          <p:cNvSpPr>
            <a:spLocks noGrp="1"/>
          </p:cNvSpPr>
          <p:nvPr>
            <p:ph type="body" idx="8"/>
          </p:nvPr>
        </p:nvSpPr>
        <p:spPr/>
        <p:txBody>
          <a:bodyPr/>
          <a:lstStyle/>
          <a:p>
            <a:r>
              <a:rPr lang="en-IN" dirty="0"/>
              <a:t>Total variation of the Y variable</a:t>
            </a:r>
          </a:p>
          <a:p>
            <a:endParaRPr lang="en-US" dirty="0"/>
          </a:p>
        </p:txBody>
      </p:sp>
    </p:spTree>
    <p:extLst>
      <p:ext uri="{BB962C8B-B14F-4D97-AF65-F5344CB8AC3E}">
        <p14:creationId xmlns:p14="http://schemas.microsoft.com/office/powerpoint/2010/main" val="22547066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371"/>
        <p:cNvGrpSpPr/>
        <p:nvPr/>
      </p:nvGrpSpPr>
      <p:grpSpPr>
        <a:xfrm>
          <a:off x="0" y="0"/>
          <a:ext cx="0" cy="0"/>
          <a:chOff x="0" y="0"/>
          <a:chExt cx="0" cy="0"/>
        </a:xfrm>
      </p:grpSpPr>
      <p:sp>
        <p:nvSpPr>
          <p:cNvPr id="2372" name="Google Shape;2372;p96"/>
          <p:cNvSpPr txBox="1">
            <a:spLocks noGrp="1"/>
          </p:cNvSpPr>
          <p:nvPr>
            <p:ph type="body" idx="1"/>
          </p:nvPr>
        </p:nvSpPr>
        <p:spPr>
          <a:xfrm>
            <a:off x="926745" y="1676697"/>
            <a:ext cx="12378945" cy="5355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800"/>
              <a:buFont typeface="Arial"/>
              <a:buNone/>
            </a:pPr>
            <a:r>
              <a:rPr lang="en-US" dirty="0"/>
              <a:t>Lesson-End Project</a:t>
            </a:r>
            <a:endParaRPr dirty="0"/>
          </a:p>
        </p:txBody>
      </p:sp>
      <p:sp>
        <p:nvSpPr>
          <p:cNvPr id="2373" name="Google Shape;2373;p96"/>
          <p:cNvSpPr txBox="1"/>
          <p:nvPr/>
        </p:nvSpPr>
        <p:spPr>
          <a:xfrm>
            <a:off x="581121" y="3723121"/>
            <a:ext cx="14487427" cy="2712844"/>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2000" b="1" dirty="0">
                <a:solidFill>
                  <a:schemeClr val="tx1">
                    <a:lumMod val="65000"/>
                    <a:lumOff val="35000"/>
                  </a:schemeClr>
                </a:solidFill>
                <a:latin typeface="+mj-lt"/>
                <a:ea typeface="Open Sans"/>
                <a:cs typeface="Open Sans"/>
                <a:sym typeface="Open Sans"/>
              </a:rPr>
              <a:t>Problem Statement:</a:t>
            </a:r>
            <a:endParaRPr sz="2000" dirty="0">
              <a:solidFill>
                <a:schemeClr val="tx1">
                  <a:lumMod val="65000"/>
                  <a:lumOff val="35000"/>
                </a:schemeClr>
              </a:solidFill>
              <a:latin typeface="+mj-lt"/>
            </a:endParaRPr>
          </a:p>
          <a:p>
            <a:pPr lvl="0">
              <a:lnSpc>
                <a:spcPct val="107000"/>
              </a:lnSpc>
              <a:spcBef>
                <a:spcPts val="800"/>
              </a:spcBef>
            </a:pPr>
            <a:r>
              <a:rPr lang="en-IN" sz="2000" dirty="0">
                <a:solidFill>
                  <a:schemeClr val="tx1">
                    <a:lumMod val="65000"/>
                    <a:lumOff val="35000"/>
                  </a:schemeClr>
                </a:solidFill>
                <a:latin typeface="+mj-lt"/>
                <a:ea typeface="Open Sans"/>
                <a:cs typeface="Open Sans"/>
                <a:sym typeface="Open Sans"/>
              </a:rPr>
              <a:t>Health insurance has become an indispensable part of our lives in recent years and people are paying for them to cover up losses caused either by accident or other unpredicted factors.</a:t>
            </a:r>
          </a:p>
          <a:p>
            <a:pPr lvl="0">
              <a:lnSpc>
                <a:spcPct val="107000"/>
              </a:lnSpc>
              <a:spcBef>
                <a:spcPts val="800"/>
              </a:spcBef>
            </a:pPr>
            <a:r>
              <a:rPr lang="en-IN" sz="2000" dirty="0">
                <a:solidFill>
                  <a:schemeClr val="tx1">
                    <a:lumMod val="65000"/>
                    <a:lumOff val="35000"/>
                  </a:schemeClr>
                </a:solidFill>
                <a:latin typeface="+mj-lt"/>
                <a:ea typeface="Open Sans"/>
                <a:cs typeface="Open Sans"/>
                <a:sym typeface="Open Sans"/>
              </a:rPr>
              <a:t>You are provided with medical costs dataset that has features such as Age, Cost, BMI</a:t>
            </a:r>
          </a:p>
          <a:p>
            <a:pPr lvl="0">
              <a:lnSpc>
                <a:spcPct val="107000"/>
              </a:lnSpc>
              <a:spcBef>
                <a:spcPts val="800"/>
              </a:spcBef>
            </a:pPr>
            <a:r>
              <a:rPr lang="en-IN" sz="2000" b="1" dirty="0">
                <a:solidFill>
                  <a:schemeClr val="tx1">
                    <a:lumMod val="65000"/>
                    <a:lumOff val="35000"/>
                  </a:schemeClr>
                </a:solidFill>
                <a:latin typeface="+mj-lt"/>
                <a:ea typeface="Open Sans"/>
                <a:cs typeface="Open Sans"/>
                <a:sym typeface="Open Sans"/>
              </a:rPr>
              <a:t>Objective:</a:t>
            </a:r>
          </a:p>
          <a:p>
            <a:pPr marL="342900" lvl="0" indent="-342900">
              <a:lnSpc>
                <a:spcPct val="107000"/>
              </a:lnSpc>
              <a:spcBef>
                <a:spcPts val="800"/>
              </a:spcBef>
              <a:buFont typeface="Wingdings" panose="05000000000000000000" pitchFamily="2" charset="2"/>
              <a:buChar char="§"/>
            </a:pPr>
            <a:r>
              <a:rPr lang="en-IN" sz="2000" dirty="0">
                <a:solidFill>
                  <a:schemeClr val="tx1">
                    <a:lumMod val="65000"/>
                    <a:lumOff val="35000"/>
                  </a:schemeClr>
                </a:solidFill>
                <a:latin typeface="+mj-lt"/>
                <a:ea typeface="Open Sans"/>
                <a:cs typeface="Open Sans"/>
                <a:sym typeface="Open Sans"/>
              </a:rPr>
              <a:t>Determine the factors that contribute the most in the calculation of insurance costs </a:t>
            </a:r>
          </a:p>
          <a:p>
            <a:pPr marL="342900" lvl="0" indent="-342900">
              <a:lnSpc>
                <a:spcPct val="107000"/>
              </a:lnSpc>
              <a:spcBef>
                <a:spcPts val="800"/>
              </a:spcBef>
              <a:buFont typeface="Wingdings" panose="05000000000000000000" pitchFamily="2" charset="2"/>
              <a:buChar char="§"/>
            </a:pPr>
            <a:r>
              <a:rPr lang="en-IN" sz="2000" dirty="0">
                <a:solidFill>
                  <a:schemeClr val="tx1">
                    <a:lumMod val="65000"/>
                    <a:lumOff val="35000"/>
                  </a:schemeClr>
                </a:solidFill>
                <a:latin typeface="+mj-lt"/>
                <a:ea typeface="Open Sans"/>
                <a:cs typeface="Open Sans"/>
                <a:sym typeface="Open Sans"/>
              </a:rPr>
              <a:t>Predict the health Insurance Cost</a:t>
            </a:r>
          </a:p>
          <a:p>
            <a:pPr marL="0" marR="0" lvl="0" indent="0" algn="l" rtl="0">
              <a:lnSpc>
                <a:spcPct val="107000"/>
              </a:lnSpc>
              <a:spcBef>
                <a:spcPts val="0"/>
              </a:spcBef>
              <a:spcAft>
                <a:spcPts val="0"/>
              </a:spcAft>
              <a:buNone/>
            </a:pPr>
            <a:endParaRPr sz="2000" dirty="0">
              <a:solidFill>
                <a:schemeClr val="tx1">
                  <a:lumMod val="65000"/>
                  <a:lumOff val="35000"/>
                </a:schemeClr>
              </a:solidFill>
              <a:latin typeface="+mj-lt"/>
              <a:ea typeface="Open Sans"/>
              <a:cs typeface="Open Sans"/>
              <a:sym typeface="Open Sans"/>
            </a:endParaRPr>
          </a:p>
          <a:p>
            <a:pPr marL="0" lvl="0" indent="0" algn="l" rtl="0">
              <a:lnSpc>
                <a:spcPct val="90000"/>
              </a:lnSpc>
              <a:spcBef>
                <a:spcPts val="0"/>
              </a:spcBef>
              <a:spcAft>
                <a:spcPts val="0"/>
              </a:spcAft>
              <a:buClr>
                <a:schemeClr val="dk1"/>
              </a:buClr>
              <a:buSzPts val="1100"/>
              <a:buFont typeface="Arial"/>
              <a:buNone/>
            </a:pPr>
            <a:r>
              <a:rPr lang="en-US" sz="2000" b="1" dirty="0">
                <a:solidFill>
                  <a:schemeClr val="tx1">
                    <a:lumMod val="65000"/>
                    <a:lumOff val="35000"/>
                  </a:schemeClr>
                </a:solidFill>
                <a:latin typeface="+mj-lt"/>
                <a:ea typeface="Open Sans"/>
                <a:cs typeface="Open Sans"/>
                <a:sym typeface="Open Sans"/>
              </a:rPr>
              <a:t>Access: </a:t>
            </a:r>
            <a:r>
              <a:rPr lang="en-US" sz="2000" dirty="0">
                <a:solidFill>
                  <a:schemeClr val="tx1">
                    <a:lumMod val="65000"/>
                    <a:lumOff val="35000"/>
                  </a:schemeClr>
                </a:solidFill>
                <a:latin typeface="+mj-lt"/>
                <a:ea typeface="Open Sans"/>
                <a:cs typeface="Open Sans"/>
                <a:sym typeface="Open Sans"/>
              </a:rPr>
              <a:t>Click on the Labs tab on the left side panel of the LMS. Copy or note the username and password that are generated. Click on the Launch</a:t>
            </a:r>
            <a:r>
              <a:rPr lang="en-US" sz="2000" b="1" dirty="0">
                <a:solidFill>
                  <a:schemeClr val="tx1">
                    <a:lumMod val="65000"/>
                    <a:lumOff val="35000"/>
                  </a:schemeClr>
                </a:solidFill>
                <a:latin typeface="+mj-lt"/>
                <a:ea typeface="Open Sans"/>
                <a:cs typeface="Open Sans"/>
                <a:sym typeface="Open Sans"/>
              </a:rPr>
              <a:t> </a:t>
            </a:r>
            <a:r>
              <a:rPr lang="en-US" sz="2000" dirty="0">
                <a:solidFill>
                  <a:schemeClr val="tx1">
                    <a:lumMod val="65000"/>
                    <a:lumOff val="35000"/>
                  </a:schemeClr>
                </a:solidFill>
                <a:latin typeface="+mj-lt"/>
                <a:ea typeface="Open Sans"/>
                <a:cs typeface="Open Sans"/>
                <a:sym typeface="Open Sans"/>
              </a:rPr>
              <a:t>Lab button. On the page that appears, enter the username and password in the respective fields, and click Login.</a:t>
            </a:r>
            <a:endParaRPr sz="2000" dirty="0">
              <a:solidFill>
                <a:schemeClr val="tx1">
                  <a:lumMod val="65000"/>
                  <a:lumOff val="35000"/>
                </a:schemeClr>
              </a:solidFill>
              <a:latin typeface="+mj-lt"/>
            </a:endParaRPr>
          </a:p>
          <a:p>
            <a:pPr marL="0" lvl="0" indent="0" algn="l" rtl="0">
              <a:lnSpc>
                <a:spcPct val="90000"/>
              </a:lnSpc>
              <a:spcBef>
                <a:spcPts val="0"/>
              </a:spcBef>
              <a:spcAft>
                <a:spcPts val="0"/>
              </a:spcAft>
              <a:buClr>
                <a:schemeClr val="dk1"/>
              </a:buClr>
              <a:buSzPts val="700"/>
              <a:buFont typeface="Arial"/>
              <a:buNone/>
            </a:pPr>
            <a:endParaRPr sz="2000" dirty="0">
              <a:solidFill>
                <a:schemeClr val="tx1">
                  <a:lumMod val="65000"/>
                  <a:lumOff val="35000"/>
                </a:schemeClr>
              </a:solidFill>
              <a:latin typeface="+mj-lt"/>
              <a:ea typeface="Calibri"/>
              <a:cs typeface="Calibri"/>
              <a:sym typeface="Calibri"/>
            </a:endParaRPr>
          </a:p>
          <a:p>
            <a:pPr marL="0" marR="0" lvl="0" indent="0" algn="l" rtl="0">
              <a:lnSpc>
                <a:spcPct val="107000"/>
              </a:lnSpc>
              <a:spcBef>
                <a:spcPts val="0"/>
              </a:spcBef>
              <a:spcAft>
                <a:spcPts val="0"/>
              </a:spcAft>
              <a:buNone/>
            </a:pPr>
            <a:endParaRPr sz="2000" dirty="0">
              <a:solidFill>
                <a:schemeClr val="tx1">
                  <a:lumMod val="65000"/>
                  <a:lumOff val="35000"/>
                </a:schemeClr>
              </a:solidFill>
              <a:latin typeface="+mj-lt"/>
              <a:ea typeface="Open Sans"/>
              <a:cs typeface="Open Sans"/>
              <a:sym typeface="Open Sans"/>
            </a:endParaRPr>
          </a:p>
        </p:txBody>
      </p:sp>
      <p:sp>
        <p:nvSpPr>
          <p:cNvPr id="2374" name="Google Shape;2374;p96"/>
          <p:cNvSpPr txBox="1"/>
          <p:nvPr/>
        </p:nvSpPr>
        <p:spPr>
          <a:xfrm>
            <a:off x="12545058" y="2427945"/>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800" b="0" i="0" u="none" strike="noStrike" cap="none" dirty="0">
                <a:solidFill>
                  <a:srgbClr val="0F547B"/>
                </a:solidFill>
                <a:latin typeface="Open Sans SemiBold"/>
                <a:ea typeface="Open Sans SemiBold"/>
                <a:cs typeface="Open Sans SemiBold"/>
                <a:sym typeface="Open Sans SemiBold"/>
              </a:rPr>
              <a:t>Duration: </a:t>
            </a:r>
            <a:r>
              <a:rPr lang="en-US" sz="2800" dirty="0">
                <a:solidFill>
                  <a:srgbClr val="0F547B"/>
                </a:solidFill>
                <a:latin typeface="Open Sans SemiBold"/>
                <a:ea typeface="Open Sans SemiBold"/>
                <a:cs typeface="Open Sans SemiBold"/>
                <a:sym typeface="Open Sans SemiBold"/>
              </a:rPr>
              <a:t>20</a:t>
            </a:r>
            <a:r>
              <a:rPr lang="en-US" sz="2800" b="0" i="0" u="none" strike="noStrike" cap="none" dirty="0">
                <a:solidFill>
                  <a:srgbClr val="0F547B"/>
                </a:solidFill>
                <a:latin typeface="Open Sans SemiBold"/>
                <a:ea typeface="Open Sans SemiBold"/>
                <a:cs typeface="Open Sans SemiBold"/>
                <a:sym typeface="Open Sans SemiBold"/>
              </a:rPr>
              <a:t> mins.</a:t>
            </a:r>
            <a:endParaRPr dirty="0"/>
          </a:p>
        </p:txBody>
      </p:sp>
      <p:sp>
        <p:nvSpPr>
          <p:cNvPr id="2375" name="Google Shape;2375;p96"/>
          <p:cNvSpPr txBox="1">
            <a:spLocks noGrp="1"/>
          </p:cNvSpPr>
          <p:nvPr>
            <p:ph type="body" idx="2"/>
          </p:nvPr>
        </p:nvSpPr>
        <p:spPr>
          <a:xfrm>
            <a:off x="926744" y="2380588"/>
            <a:ext cx="13360755" cy="4801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800" b="0" i="0" u="none" strike="noStrike" cap="none" dirty="0"/>
              <a:t>Health Insurance Cost </a:t>
            </a:r>
            <a:endParaRPr sz="2800" b="0" i="0" u="none" strike="noStrike" cap="none" dirty="0">
              <a:solidFill>
                <a:srgbClr val="0F547B"/>
              </a:solidFill>
              <a:latin typeface="Open Sans SemiBold"/>
              <a:ea typeface="Open Sans SemiBold"/>
              <a:cs typeface="Open Sans SemiBold"/>
              <a:sym typeface="Open Sans SemiBo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379"/>
        <p:cNvGrpSpPr/>
        <p:nvPr/>
      </p:nvGrpSpPr>
      <p:grpSpPr>
        <a:xfrm>
          <a:off x="0" y="0"/>
          <a:ext cx="0" cy="0"/>
          <a:chOff x="0" y="0"/>
          <a:chExt cx="0" cy="0"/>
        </a:xfrm>
      </p:grpSpPr>
      <p:sp>
        <p:nvSpPr>
          <p:cNvPr id="2" name="Google Shape;28;p2">
            <a:extLst>
              <a:ext uri="{FF2B5EF4-FFF2-40B4-BE49-F238E27FC236}">
                <a16:creationId xmlns:a16="http://schemas.microsoft.com/office/drawing/2014/main" id="{D5702B92-D2CB-4BDD-BC37-29D77F24EEB9}"/>
              </a:ext>
            </a:extLst>
          </p:cNvPr>
          <p:cNvSpPr txBox="1"/>
          <p:nvPr/>
        </p:nvSpPr>
        <p:spPr>
          <a:xfrm>
            <a:off x="88120" y="8713208"/>
            <a:ext cx="3757952" cy="36933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0" i="0" u="none" strike="noStrike" cap="none" dirty="0">
                <a:solidFill>
                  <a:schemeClr val="bg1">
                    <a:lumMod val="85000"/>
                  </a:schemeClr>
                </a:solidFill>
                <a:latin typeface="Open Sans"/>
                <a:ea typeface="Open Sans"/>
                <a:cs typeface="Open Sans"/>
                <a:sym typeface="Open Sans"/>
              </a:rPr>
              <a:t>© </a:t>
            </a:r>
            <a:r>
              <a:rPr lang="en-US" sz="1800" b="0" i="0" u="none" strike="noStrike" cap="none" dirty="0" err="1">
                <a:solidFill>
                  <a:schemeClr val="bg1">
                    <a:lumMod val="85000"/>
                  </a:schemeClr>
                </a:solidFill>
                <a:latin typeface="Open Sans"/>
                <a:ea typeface="Open Sans"/>
                <a:cs typeface="Open Sans"/>
                <a:sym typeface="Open Sans"/>
              </a:rPr>
              <a:t>Simplilearn</a:t>
            </a:r>
            <a:r>
              <a:rPr lang="en-US" sz="1800" b="0" i="0" u="none" strike="noStrike" cap="none" dirty="0">
                <a:solidFill>
                  <a:schemeClr val="bg1">
                    <a:lumMod val="85000"/>
                  </a:schemeClr>
                </a:solidFill>
                <a:latin typeface="Open Sans"/>
                <a:ea typeface="Open Sans"/>
                <a:cs typeface="Open Sans"/>
                <a:sym typeface="Open Sans"/>
              </a:rPr>
              <a:t>. All rights reserved.</a:t>
            </a:r>
            <a:endParaRPr dirty="0">
              <a:solidFill>
                <a:schemeClr val="bg1">
                  <a:lumMod val="85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Image result for gmail spam filter algorith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355" y="2111091"/>
            <a:ext cx="10226675" cy="5358651"/>
          </a:xfrm>
          <a:prstGeom prst="rect">
            <a:avLst/>
          </a:prstGeom>
          <a:noFill/>
          <a:ln>
            <a:solidFill>
              <a:schemeClr val="bg2">
                <a:lumMod val="90000"/>
              </a:schemeClr>
            </a:solidFill>
          </a:ln>
          <a:extLst>
            <a:ext uri="{909E8E84-426E-40DD-AFC4-6F175D3DCCD1}">
              <a14:hiddenFill xmlns:a14="http://schemas.microsoft.com/office/drawing/2010/main">
                <a:solidFill>
                  <a:srgbClr val="FFFFFF"/>
                </a:solidFill>
              </a14:hiddenFill>
            </a:ext>
          </a:extLst>
        </p:spPr>
      </p:pic>
      <p:sp>
        <p:nvSpPr>
          <p:cNvPr id="8" name="Rectangle 7"/>
          <p:cNvSpPr/>
          <p:nvPr/>
        </p:nvSpPr>
        <p:spPr>
          <a:xfrm>
            <a:off x="975383" y="3170653"/>
            <a:ext cx="4068885" cy="1323439"/>
          </a:xfrm>
          <a:prstGeom prst="rect">
            <a:avLst/>
          </a:prstGeom>
        </p:spPr>
        <p:txBody>
          <a:bodyPr wrap="square">
            <a:spAutoFit/>
          </a:bodyPr>
          <a:lstStyle/>
          <a:p>
            <a:pPr fontAlgn="base"/>
            <a:r>
              <a:rPr lang="en-IN"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Gmail filters, a new email into Inbox (normal) or Junk folder (Spam) based on past information of spam.</a:t>
            </a:r>
            <a:endParaRPr lang="en-IN" sz="2000" b="0" i="0" dirty="0">
              <a:solidFill>
                <a:schemeClr val="tx1">
                  <a:lumMod val="65000"/>
                  <a:lumOff val="3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9" name="Title 1"/>
          <p:cNvSpPr>
            <a:spLocks noGrp="1"/>
          </p:cNvSpPr>
          <p:nvPr>
            <p:ph type="title"/>
          </p:nvPr>
        </p:nvSpPr>
        <p:spPr>
          <a:xfrm>
            <a:off x="3078" y="319675"/>
            <a:ext cx="16258032" cy="665045"/>
          </a:xfrm>
        </p:spPr>
        <p:txBody>
          <a:bodyPr>
            <a:normAutofit/>
          </a:bodyPr>
          <a:lstStyle/>
          <a:p>
            <a:r>
              <a:rPr lang="en-IN" dirty="0"/>
              <a:t>Examples of Supervised Learning (Contd.)</a:t>
            </a:r>
          </a:p>
        </p:txBody>
      </p:sp>
      <p:pic>
        <p:nvPicPr>
          <p:cNvPr id="10" name="Picture 9"/>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16774" y="885621"/>
            <a:ext cx="8235780" cy="253920"/>
          </a:xfrm>
          <a:prstGeom prst="rect">
            <a:avLst/>
          </a:prstGeom>
        </p:spPr>
      </p:pic>
      <p:sp>
        <p:nvSpPr>
          <p:cNvPr id="11" name="Rectangle 10"/>
          <p:cNvSpPr/>
          <p:nvPr/>
        </p:nvSpPr>
        <p:spPr>
          <a:xfrm>
            <a:off x="998243" y="2444234"/>
            <a:ext cx="3555782" cy="430887"/>
          </a:xfrm>
          <a:prstGeom prst="rect">
            <a:avLst/>
          </a:prstGeom>
        </p:spPr>
        <p:txBody>
          <a:bodyPr wrap="none">
            <a:spAutoFit/>
          </a:bodyPr>
          <a:lstStyle/>
          <a:p>
            <a:r>
              <a:rPr lang="en-IN" sz="22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Example 2: Gmail Filters</a:t>
            </a:r>
          </a:p>
        </p:txBody>
      </p:sp>
    </p:spTree>
    <p:extLst>
      <p:ext uri="{BB962C8B-B14F-4D97-AF65-F5344CB8AC3E}">
        <p14:creationId xmlns:p14="http://schemas.microsoft.com/office/powerpoint/2010/main" val="695545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739480" y="1379259"/>
            <a:ext cx="6633547" cy="400110"/>
          </a:xfrm>
          <a:prstGeom prst="rect">
            <a:avLst/>
          </a:prstGeom>
        </p:spPr>
        <p:txBody>
          <a:bodyPr wrap="none">
            <a:spAutoFit/>
          </a:bodyPr>
          <a:lstStyle/>
          <a:p>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Ever wondered how Netflix makes recommendations?</a:t>
            </a:r>
          </a:p>
        </p:txBody>
      </p:sp>
      <p:sp>
        <p:nvSpPr>
          <p:cNvPr id="9" name="Title 1"/>
          <p:cNvSpPr>
            <a:spLocks noGrp="1"/>
          </p:cNvSpPr>
          <p:nvPr>
            <p:ph type="title"/>
          </p:nvPr>
        </p:nvSpPr>
        <p:spPr>
          <a:xfrm>
            <a:off x="3078" y="319675"/>
            <a:ext cx="16258032" cy="665045"/>
          </a:xfrm>
        </p:spPr>
        <p:txBody>
          <a:bodyPr>
            <a:normAutofit/>
          </a:bodyPr>
          <a:lstStyle/>
          <a:p>
            <a:r>
              <a:rPr lang="en-IN" dirty="0"/>
              <a:t>Real-Life Scenario</a:t>
            </a:r>
          </a:p>
        </p:txBody>
      </p:sp>
      <p:pic>
        <p:nvPicPr>
          <p:cNvPr id="10" name="Picture 9"/>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6354298" y="885621"/>
            <a:ext cx="3484533" cy="253920"/>
          </a:xfrm>
          <a:prstGeom prst="rect">
            <a:avLst/>
          </a:prstGeom>
        </p:spPr>
      </p:pic>
      <p:pic>
        <p:nvPicPr>
          <p:cNvPr id="2" name="Picture 1">
            <a:extLst>
              <a:ext uri="{FF2B5EF4-FFF2-40B4-BE49-F238E27FC236}">
                <a16:creationId xmlns:a16="http://schemas.microsoft.com/office/drawing/2014/main" id="{EF021BAB-B84D-4A80-8CF4-3BAD15441E7F}"/>
              </a:ext>
            </a:extLst>
          </p:cNvPr>
          <p:cNvPicPr>
            <a:picLocks noChangeAspect="1"/>
          </p:cNvPicPr>
          <p:nvPr/>
        </p:nvPicPr>
        <p:blipFill>
          <a:blip r:embed="rId3"/>
          <a:stretch>
            <a:fillRect/>
          </a:stretch>
        </p:blipFill>
        <p:spPr>
          <a:xfrm>
            <a:off x="2438400" y="2019087"/>
            <a:ext cx="11913959" cy="2552913"/>
          </a:xfrm>
          <a:prstGeom prst="rect">
            <a:avLst/>
          </a:prstGeom>
        </p:spPr>
      </p:pic>
      <p:pic>
        <p:nvPicPr>
          <p:cNvPr id="3" name="Picture 2">
            <a:extLst>
              <a:ext uri="{FF2B5EF4-FFF2-40B4-BE49-F238E27FC236}">
                <a16:creationId xmlns:a16="http://schemas.microsoft.com/office/drawing/2014/main" id="{7C147928-0640-4313-8D93-E234139A6CB9}"/>
              </a:ext>
            </a:extLst>
          </p:cNvPr>
          <p:cNvPicPr>
            <a:picLocks noChangeAspect="1"/>
          </p:cNvPicPr>
          <p:nvPr/>
        </p:nvPicPr>
        <p:blipFill>
          <a:blip r:embed="rId4"/>
          <a:stretch>
            <a:fillRect/>
          </a:stretch>
        </p:blipFill>
        <p:spPr>
          <a:xfrm>
            <a:off x="3507693" y="4737842"/>
            <a:ext cx="9775371" cy="3796558"/>
          </a:xfrm>
          <a:prstGeom prst="rect">
            <a:avLst/>
          </a:prstGeom>
        </p:spPr>
      </p:pic>
    </p:spTree>
    <p:extLst>
      <p:ext uri="{BB962C8B-B14F-4D97-AF65-F5344CB8AC3E}">
        <p14:creationId xmlns:p14="http://schemas.microsoft.com/office/powerpoint/2010/main" val="1523273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950493" y="2137832"/>
            <a:ext cx="11715750" cy="1771650"/>
            <a:chOff x="2286000" y="3318932"/>
            <a:chExt cx="11715750" cy="1771650"/>
          </a:xfrm>
        </p:grpSpPr>
        <p:sp>
          <p:nvSpPr>
            <p:cNvPr id="4" name="Rectangle 3"/>
            <p:cNvSpPr/>
            <p:nvPr/>
          </p:nvSpPr>
          <p:spPr>
            <a:xfrm>
              <a:off x="2734842" y="3879670"/>
              <a:ext cx="11266907" cy="707886"/>
            </a:xfrm>
            <a:prstGeom prst="rect">
              <a:avLst/>
            </a:prstGeom>
          </p:spPr>
          <p:txBody>
            <a:bodyPr wrap="square">
              <a:spAutoFit/>
            </a:bodyPr>
            <a:lstStyle/>
            <a:p>
              <a:pPr algn="ct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Netflix uses </a:t>
              </a:r>
              <a:r>
                <a:rPr lang="en-IN"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supervised learning </a:t>
              </a: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algorithms to recommend users the shows they</a:t>
              </a:r>
              <a:b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b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may watch based on the viewing history and ratings by similar classes of users</a:t>
              </a:r>
            </a:p>
          </p:txBody>
        </p:sp>
        <p:sp>
          <p:nvSpPr>
            <p:cNvPr id="3" name="Round Diagonal Corner Rectangle 2"/>
            <p:cNvSpPr/>
            <p:nvPr/>
          </p:nvSpPr>
          <p:spPr>
            <a:xfrm>
              <a:off x="2286000" y="3318932"/>
              <a:ext cx="11715750" cy="1771650"/>
            </a:xfrm>
            <a:prstGeom prst="round2Diag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9" name="Group 8"/>
          <p:cNvGrpSpPr/>
          <p:nvPr/>
        </p:nvGrpSpPr>
        <p:grpSpPr>
          <a:xfrm>
            <a:off x="4594953" y="4907773"/>
            <a:ext cx="7543613" cy="2769456"/>
            <a:chOff x="3947253" y="5331915"/>
            <a:chExt cx="7543613" cy="2769456"/>
          </a:xfrm>
        </p:grpSpPr>
        <p:sp>
          <p:nvSpPr>
            <p:cNvPr id="6" name="Pentagon 5"/>
            <p:cNvSpPr/>
            <p:nvPr/>
          </p:nvSpPr>
          <p:spPr>
            <a:xfrm>
              <a:off x="3947253" y="5905500"/>
              <a:ext cx="2203624" cy="914400"/>
            </a:xfrm>
            <a:prstGeom prst="homePlat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New Input</a:t>
              </a:r>
            </a:p>
          </p:txBody>
        </p:sp>
        <p:sp>
          <p:nvSpPr>
            <p:cNvPr id="10" name="Pentagon 9"/>
            <p:cNvSpPr/>
            <p:nvPr/>
          </p:nvSpPr>
          <p:spPr>
            <a:xfrm>
              <a:off x="9287242" y="5905500"/>
              <a:ext cx="2203624" cy="914400"/>
            </a:xfrm>
            <a:prstGeom prst="homePlate">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Predicted Outcome</a:t>
              </a:r>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36734" r="39921" b="28556"/>
            <a:stretch/>
          </p:blipFill>
          <p:spPr>
            <a:xfrm>
              <a:off x="6873598" y="5331915"/>
              <a:ext cx="1600200" cy="2061570"/>
            </a:xfrm>
            <a:prstGeom prst="rect">
              <a:avLst/>
            </a:prstGeom>
          </p:spPr>
        </p:pic>
        <p:sp>
          <p:nvSpPr>
            <p:cNvPr id="7" name="Rectangle 6"/>
            <p:cNvSpPr/>
            <p:nvPr/>
          </p:nvSpPr>
          <p:spPr>
            <a:xfrm>
              <a:off x="6251385" y="7393485"/>
              <a:ext cx="2844626" cy="707886"/>
            </a:xfrm>
            <a:prstGeom prst="rect">
              <a:avLst/>
            </a:prstGeom>
          </p:spPr>
          <p:txBody>
            <a:bodyPr wrap="square">
              <a:spAutoFit/>
            </a:bodyPr>
            <a:lstStyle/>
            <a:p>
              <a:pPr algn="ct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Algorithm Trained on Historical Data</a:t>
              </a:r>
            </a:p>
          </p:txBody>
        </p:sp>
      </p:grpSp>
      <p:sp>
        <p:nvSpPr>
          <p:cNvPr id="16" name="Title 1"/>
          <p:cNvSpPr>
            <a:spLocks noGrp="1"/>
          </p:cNvSpPr>
          <p:nvPr>
            <p:ph type="title"/>
          </p:nvPr>
        </p:nvSpPr>
        <p:spPr>
          <a:xfrm>
            <a:off x="3078" y="319675"/>
            <a:ext cx="16258032" cy="665045"/>
          </a:xfrm>
        </p:spPr>
        <p:txBody>
          <a:bodyPr>
            <a:normAutofit/>
          </a:bodyPr>
          <a:lstStyle/>
          <a:p>
            <a:r>
              <a:rPr lang="en-IN" dirty="0"/>
              <a:t>Supervised Learning: Case Study</a:t>
            </a:r>
          </a:p>
        </p:txBody>
      </p:sp>
      <p:pic>
        <p:nvPicPr>
          <p:cNvPr id="18" name="Picture 17"/>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739480" y="885621"/>
            <a:ext cx="6790368" cy="253920"/>
          </a:xfrm>
          <a:prstGeom prst="rect">
            <a:avLst/>
          </a:prstGeom>
        </p:spPr>
      </p:pic>
      <p:pic>
        <p:nvPicPr>
          <p:cNvPr id="8" name="Picture 7" descr="A close up of a sign&#10;&#10;Description automatically generated">
            <a:extLst>
              <a:ext uri="{FF2B5EF4-FFF2-40B4-BE49-F238E27FC236}">
                <a16:creationId xmlns:a16="http://schemas.microsoft.com/office/drawing/2014/main" id="{BE9EC3D6-1EFD-4D90-AA51-FB4E481086BA}"/>
              </a:ext>
            </a:extLst>
          </p:cNvPr>
          <p:cNvPicPr>
            <a:picLocks noChangeAspect="1"/>
          </p:cNvPicPr>
          <p:nvPr/>
        </p:nvPicPr>
        <p:blipFill>
          <a:blip r:embed="rId5"/>
          <a:stretch>
            <a:fillRect/>
          </a:stretch>
        </p:blipFill>
        <p:spPr>
          <a:xfrm>
            <a:off x="1256210" y="1952094"/>
            <a:ext cx="2143125" cy="2143125"/>
          </a:xfrm>
          <a:prstGeom prst="rect">
            <a:avLst/>
          </a:prstGeom>
        </p:spPr>
      </p:pic>
    </p:spTree>
    <p:extLst>
      <p:ext uri="{BB962C8B-B14F-4D97-AF65-F5344CB8AC3E}">
        <p14:creationId xmlns:p14="http://schemas.microsoft.com/office/powerpoint/2010/main" val="1936489586"/>
      </p:ext>
    </p:extLst>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2B5F6F2-C519-40EA-8028-29A0692DA8EE}">
  <we:reference id="wa104178141" version="3.10.0.152" store="en-US" storeType="OMEX"/>
  <we:alternateReferences>
    <we:reference id="wa104178141" version="3.10.0.152"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0</TotalTime>
  <Words>5527</Words>
  <Application>Microsoft Office PowerPoint</Application>
  <PresentationFormat>Custom</PresentationFormat>
  <Paragraphs>1000</Paragraphs>
  <Slides>69</Slides>
  <Notes>65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69</vt:i4>
      </vt:variant>
    </vt:vector>
  </HeadingPairs>
  <TitlesOfParts>
    <vt:vector size="83" baseType="lpstr">
      <vt:lpstr>Open Sans</vt:lpstr>
      <vt:lpstr>Open Sans (Headings)</vt:lpstr>
      <vt:lpstr>Wingdings</vt:lpstr>
      <vt:lpstr>Cambria Math</vt:lpstr>
      <vt:lpstr>Open Sans ExtraBold</vt:lpstr>
      <vt:lpstr>Gill Sans</vt:lpstr>
      <vt:lpstr>Arial</vt:lpstr>
      <vt:lpstr>Courier New</vt:lpstr>
      <vt:lpstr>Gotham Rounded Book</vt:lpstr>
      <vt:lpstr>Open Sans SemiBold</vt:lpstr>
      <vt:lpstr>Liberation Serif</vt:lpstr>
      <vt:lpstr>Source Sans Pro</vt:lpstr>
      <vt:lpstr>Calibri</vt:lpstr>
      <vt:lpstr>Custom Design</vt:lpstr>
      <vt:lpstr>PowerPoint Presentation</vt:lpstr>
      <vt:lpstr>PowerPoint Presentation</vt:lpstr>
      <vt:lpstr>PowerPoint Presentation</vt:lpstr>
      <vt:lpstr>PowerPoint Presentation</vt:lpstr>
      <vt:lpstr>PowerPoint Presentation</vt:lpstr>
      <vt:lpstr>Examples of Supervised Learning</vt:lpstr>
      <vt:lpstr>Examples of Supervised Learning (Contd.)</vt:lpstr>
      <vt:lpstr>Real-Life Scenario</vt:lpstr>
      <vt:lpstr>Supervised Learning: Case Study</vt:lpstr>
      <vt:lpstr>PowerPoint Presentation</vt:lpstr>
      <vt:lpstr>PowerPoint Presentation</vt:lpstr>
      <vt:lpstr>PowerPoint Presentation</vt:lpstr>
      <vt:lpstr>PowerPoint Presentation</vt:lpstr>
      <vt:lpstr>Types of Supervised Learning</vt:lpstr>
      <vt:lpstr>Types of Supervised Learning (Contd.)</vt:lpstr>
      <vt:lpstr>Types of Supervised Learning (Contd.)</vt:lpstr>
      <vt:lpstr>Types of Supervised Learning (Contd.)</vt:lpstr>
      <vt:lpstr>Types of Classification Algorithms</vt:lpstr>
      <vt:lpstr>PowerPoint Presentation</vt:lpstr>
      <vt:lpstr>Types of  regression algorithms</vt:lpstr>
      <vt:lpstr>Types of Regression Algorithms</vt:lpstr>
      <vt:lpstr>Types of Regression Algorithms (Contd.)</vt:lpstr>
      <vt:lpstr>Types of Regression Algorithms (Contd.)</vt:lpstr>
      <vt:lpstr>Regression Use Case</vt:lpstr>
      <vt:lpstr>Accuracy Metrics</vt:lpstr>
      <vt:lpstr>Adjusted R-Squared</vt:lpstr>
      <vt:lpstr>Cost Function</vt:lpstr>
      <vt:lpstr>Gradient Descent</vt:lpstr>
      <vt:lpstr>Evaluating Coefficients</vt:lpstr>
      <vt:lpstr>PowerPoint Presentation</vt:lpstr>
      <vt:lpstr>PowerPoint Presentation</vt:lpstr>
      <vt:lpstr>Answer</vt:lpstr>
      <vt:lpstr>Answer (Contd.)</vt:lpstr>
      <vt:lpstr>Answer (Contd.)</vt:lpstr>
      <vt:lpstr>Answer (Contd.)</vt:lpstr>
      <vt:lpstr>Challenges in Prediction</vt:lpstr>
      <vt:lpstr>Regularization</vt:lpstr>
      <vt:lpstr>Types of Regression (Contd.)</vt:lpstr>
      <vt:lpstr>Types of Regression (Contd.)</vt:lpstr>
      <vt:lpstr>Types of Regression (Contd.)</vt:lpstr>
      <vt:lpstr>PowerPoint Presentation</vt:lpstr>
      <vt:lpstr>PowerPoint Presentation</vt:lpstr>
      <vt:lpstr>Answer</vt:lpstr>
      <vt:lpstr>Answer (Contd.)</vt:lpstr>
      <vt:lpstr>PowerPoint Presentation</vt:lpstr>
      <vt:lpstr>Logistic Regression</vt:lpstr>
      <vt:lpstr>Use Cases</vt:lpstr>
      <vt:lpstr>Real-Life Scenarios</vt:lpstr>
      <vt:lpstr>Logistic Regression (Contd.)</vt:lpstr>
      <vt:lpstr>Logistic Regression Equation</vt:lpstr>
      <vt:lpstr>Sigmoid Probability</vt:lpstr>
      <vt:lpstr>Accuracy Metrics</vt:lpstr>
      <vt:lpstr>Accuracy Metrics (Contd.)</vt:lpstr>
      <vt:lpstr>PowerPoint Presentation</vt:lpstr>
      <vt:lpstr>PowerPoint Presentation</vt:lpstr>
      <vt:lpstr>Answer</vt:lpstr>
      <vt:lpstr>Answer (Contd.)</vt:lpstr>
      <vt:lpstr>Answer (Contd.)</vt:lpstr>
      <vt:lpstr>Answer (Contd.)</vt:lpstr>
      <vt:lpstr>Answer (Contd.)</vt:lpstr>
      <vt:lpstr>Answer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Shanthi L.M DSA</dc:creator>
  <cp:lastModifiedBy>Shanthi L.M DSA</cp:lastModifiedBy>
  <cp:revision>259</cp:revision>
  <dcterms:modified xsi:type="dcterms:W3CDTF">2019-05-27T11:43:18Z</dcterms:modified>
</cp:coreProperties>
</file>